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3" r:id="rId6"/>
    <p:sldId id="267" r:id="rId7"/>
    <p:sldId id="260" r:id="rId8"/>
    <p:sldId id="262" r:id="rId9"/>
    <p:sldId id="264" r:id="rId10"/>
    <p:sldId id="265" r:id="rId11"/>
    <p:sldId id="266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CE269-7B35-42A4-BFAB-415FE3B61922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A077-FA53-4329-A659-A6264EB1D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C80EAE-70B9-4DB2-9299-BDE47C9AEA44}" type="datetimeFigureOut">
              <a:rPr lang="en-US" smtClean="0"/>
              <a:pPr/>
              <a:t>6/28/2011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2C8E53-EC52-4059-A49B-962B10ECD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ag.arizona.edu/azaqua/a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19200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Ballston Spa Central School District</a:t>
            </a:r>
            <a:br>
              <a:rPr lang="en-US" sz="3200" dirty="0" smtClean="0"/>
            </a:br>
            <a:r>
              <a:rPr lang="en-US" sz="3200" dirty="0" smtClean="0"/>
              <a:t>Student Spaceflight Experiment Program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Development of Tilapia Eggs in Space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Jordyn Catherall</a:t>
            </a:r>
          </a:p>
          <a:p>
            <a:r>
              <a:rPr lang="en-US" dirty="0" smtClean="0"/>
              <a:t>Kate Yager</a:t>
            </a:r>
          </a:p>
          <a:p>
            <a:r>
              <a:rPr lang="en-US" dirty="0" smtClean="0"/>
              <a:t>Dana Betti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of Control Samples</a:t>
            </a:r>
            <a:endParaRPr lang="en-US" dirty="0"/>
          </a:p>
        </p:txBody>
      </p:sp>
      <p:pic>
        <p:nvPicPr>
          <p:cNvPr id="6" name="Picture 5" descr="Control Egg Sample #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3143250" cy="2514600"/>
          </a:xfrm>
          <a:prstGeom prst="rect">
            <a:avLst/>
          </a:prstGeom>
        </p:spPr>
      </p:pic>
      <p:pic>
        <p:nvPicPr>
          <p:cNvPr id="7" name="Picture 6" descr="Control Egg Sample #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6400"/>
            <a:ext cx="3295650" cy="263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of Experimental Samples</a:t>
            </a:r>
            <a:endParaRPr lang="en-US" dirty="0"/>
          </a:p>
        </p:txBody>
      </p:sp>
      <p:pic>
        <p:nvPicPr>
          <p:cNvPr id="3" name="Picture 2" descr="Experiment Sample #3 - Tilap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371600"/>
            <a:ext cx="2571750" cy="2057400"/>
          </a:xfrm>
          <a:prstGeom prst="rect">
            <a:avLst/>
          </a:prstGeom>
        </p:spPr>
      </p:pic>
      <p:pic>
        <p:nvPicPr>
          <p:cNvPr id="4" name="Picture 3" descr="Experiment Sample #2 - Tilapi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371600"/>
            <a:ext cx="2590800" cy="2072640"/>
          </a:xfrm>
          <a:prstGeom prst="rect">
            <a:avLst/>
          </a:prstGeom>
        </p:spPr>
      </p:pic>
      <p:pic>
        <p:nvPicPr>
          <p:cNvPr id="5" name="Picture 4" descr="Experiment Sample #6- Tilapi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038600"/>
            <a:ext cx="2705100" cy="216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848600" cy="5105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None of the control embryos developed.</a:t>
            </a:r>
          </a:p>
          <a:p>
            <a:pPr lvl="0"/>
            <a:r>
              <a:rPr lang="en-US" dirty="0" smtClean="0"/>
              <a:t>3 </a:t>
            </a:r>
            <a:r>
              <a:rPr lang="en-US" dirty="0"/>
              <a:t>out of the 5 </a:t>
            </a:r>
            <a:r>
              <a:rPr lang="en-US" dirty="0" smtClean="0"/>
              <a:t>eggs sent to space </a:t>
            </a:r>
            <a:r>
              <a:rPr lang="en-US" dirty="0"/>
              <a:t>developed.  </a:t>
            </a:r>
            <a:r>
              <a:rPr lang="en-US" dirty="0" smtClean="0"/>
              <a:t>They did not survive.  They </a:t>
            </a:r>
            <a:r>
              <a:rPr lang="en-US" dirty="0"/>
              <a:t>probably ran out of oxygen.</a:t>
            </a:r>
          </a:p>
          <a:p>
            <a:r>
              <a:rPr lang="en-US" dirty="0" smtClean="0"/>
              <a:t>Pressure and microgravity may have caused the particles to separate so that we could see the developed fish.</a:t>
            </a:r>
            <a:endParaRPr lang="en-US" smtClean="0"/>
          </a:p>
          <a:p>
            <a:pPr lvl="0"/>
            <a:r>
              <a:rPr lang="en-US" smtClean="0"/>
              <a:t>Less </a:t>
            </a:r>
            <a:r>
              <a:rPr lang="en-US" dirty="0"/>
              <a:t>fungus growth in space.  We could talk to one of the groups that did an experiment on bacteria growth to see if their </a:t>
            </a:r>
            <a:r>
              <a:rPr lang="en-US" dirty="0" smtClean="0"/>
              <a:t>findings were similar to ours.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Results – More Questions than Answers</a:t>
            </a:r>
            <a:endParaRPr lang="en-US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498080" cy="48006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How </a:t>
            </a:r>
            <a:r>
              <a:rPr lang="en-US" dirty="0"/>
              <a:t>does microgravity affect the development of Tilapia eggs?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146" name="Picture 2" descr="http://ag.arizona.edu/azaqua/ista/new/tilapia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648200"/>
            <a:ext cx="3610487" cy="1619251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Question</a:t>
            </a:r>
            <a:endParaRPr lang="en-US" sz="3600" dirty="0" smtClean="0"/>
          </a:p>
        </p:txBody>
      </p:sp>
      <p:pic>
        <p:nvPicPr>
          <p:cNvPr id="6" name="Picture 5" descr="Picture 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048000"/>
            <a:ext cx="23876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543800" cy="2895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   If </a:t>
            </a:r>
            <a:r>
              <a:rPr lang="en-US" dirty="0"/>
              <a:t>eggs are sent to </a:t>
            </a:r>
            <a:r>
              <a:rPr lang="en-US" dirty="0" smtClean="0"/>
              <a:t>space, an environment with microgravity, </a:t>
            </a:r>
            <a:r>
              <a:rPr lang="en-US" dirty="0"/>
              <a:t>then the parts </a:t>
            </a:r>
            <a:r>
              <a:rPr lang="en-US" dirty="0" smtClean="0"/>
              <a:t>of the fish might </a:t>
            </a:r>
            <a:r>
              <a:rPr lang="en-US" dirty="0"/>
              <a:t>be in different locations than those that develop on Earth.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Hypothesis</a:t>
            </a:r>
            <a:endParaRPr lang="en-US" sz="3600" dirty="0" smtClean="0"/>
          </a:p>
        </p:txBody>
      </p:sp>
      <p:pic>
        <p:nvPicPr>
          <p:cNvPr id="6" name="Picture 5" descr="DSC_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733800"/>
            <a:ext cx="3499104" cy="234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543800" cy="4267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Tilapia are mouth breeders.  They roll the fertilized eggs around in their mouth to prevent fungus from growing on the eggs.</a:t>
            </a:r>
          </a:p>
          <a:p>
            <a:pPr lvl="0"/>
            <a:r>
              <a:rPr lang="en-US" dirty="0" smtClean="0"/>
              <a:t>Eggs </a:t>
            </a:r>
            <a:r>
              <a:rPr lang="en-US" dirty="0"/>
              <a:t>hatch in approximately 5 – 7 days</a:t>
            </a:r>
          </a:p>
          <a:p>
            <a:pPr lvl="0"/>
            <a:r>
              <a:rPr lang="en-US" dirty="0"/>
              <a:t>Warmer temperatures around 85 degrees speed up the rate of hatching. Cooler temperatures slow down hatching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Research has shown that gravity affects the turning on and off of genes during development</a:t>
            </a:r>
          </a:p>
          <a:p>
            <a:pPr lvl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 </a:t>
            </a:r>
            <a:endParaRPr lang="en-US" dirty="0"/>
          </a:p>
        </p:txBody>
      </p:sp>
      <p:pic>
        <p:nvPicPr>
          <p:cNvPr id="15366" name="Picture 6" descr="http://media.commercialappeal.com/mca/content/img/photos/2008/05/03/4d12b.jpeg"/>
          <p:cNvPicPr>
            <a:picLocks noChangeAspect="1" noChangeArrowheads="1"/>
          </p:cNvPicPr>
          <p:nvPr/>
        </p:nvPicPr>
        <p:blipFill>
          <a:blip r:embed="rId3"/>
          <a:srcRect l="20000" r="30667" b="32000"/>
          <a:stretch>
            <a:fillRect/>
          </a:stretch>
        </p:blipFill>
        <p:spPr bwMode="auto">
          <a:xfrm>
            <a:off x="5334000" y="4343400"/>
            <a:ext cx="2590800" cy="2380734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Background Information on Tilapia</a:t>
            </a:r>
            <a:endParaRPr lang="en-U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Trials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Water was collected from a fish tank and sent to ITA for fluids and compatibility testing.  Eggs were sent in a large box directly from </a:t>
            </a:r>
            <a:r>
              <a:rPr lang="en-US" sz="2400" dirty="0" err="1" smtClean="0"/>
              <a:t>AmeriCulture</a:t>
            </a:r>
            <a:r>
              <a:rPr lang="en-US" sz="2400" dirty="0" smtClean="0"/>
              <a:t> for the test.</a:t>
            </a:r>
          </a:p>
          <a:p>
            <a:r>
              <a:rPr lang="en-US" sz="2400" dirty="0" smtClean="0"/>
              <a:t>We </a:t>
            </a:r>
            <a:r>
              <a:rPr lang="en-US" sz="2400" dirty="0" smtClean="0"/>
              <a:t>received </a:t>
            </a:r>
            <a:r>
              <a:rPr lang="en-US" sz="2400" dirty="0" smtClean="0"/>
              <a:t>4 shipments of Tilapia eggs to trial and test </a:t>
            </a:r>
            <a:r>
              <a:rPr lang="en-US" sz="2400" dirty="0" smtClean="0"/>
              <a:t>PH, temperature and the number of eggs to put in a vial.</a:t>
            </a:r>
            <a:endParaRPr lang="en-US" sz="2400" dirty="0" smtClean="0"/>
          </a:p>
          <a:p>
            <a:r>
              <a:rPr lang="en-US" sz="2400" dirty="0" smtClean="0"/>
              <a:t>Eggs were put in vials to test how cold/warm the environment had to be for them to survive</a:t>
            </a:r>
          </a:p>
          <a:p>
            <a:r>
              <a:rPr lang="en-US" sz="2400" dirty="0" smtClean="0"/>
              <a:t>After our tests failed, we called a aquarium and they said that the water had to be about 80 degrees</a:t>
            </a:r>
          </a:p>
          <a:p>
            <a:r>
              <a:rPr lang="en-US" sz="2400" dirty="0" smtClean="0"/>
              <a:t>We put eggs in a fish tank with a water heater and left them for the weekend .  When we came back, there were Tilapia swimming in the tank.  Water from this tank was used for all future samples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Trials</a:t>
            </a:r>
            <a:endParaRPr lang="en-US" dirty="0"/>
          </a:p>
        </p:txBody>
      </p:sp>
      <p:pic>
        <p:nvPicPr>
          <p:cNvPr id="5" name="Picture 4" descr="DSC_0215 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600200"/>
            <a:ext cx="3124200" cy="2097184"/>
          </a:xfrm>
          <a:prstGeom prst="rect">
            <a:avLst/>
          </a:prstGeom>
        </p:spPr>
      </p:pic>
      <p:pic>
        <p:nvPicPr>
          <p:cNvPr id="6" name="Picture 5" descr="DSC_0209 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3164827" cy="2124455"/>
          </a:xfrm>
          <a:prstGeom prst="rect">
            <a:avLst/>
          </a:prstGeom>
        </p:spPr>
      </p:pic>
      <p:pic>
        <p:nvPicPr>
          <p:cNvPr id="8" name="Content Placeholder 7" descr="Fish 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62200" y="4267200"/>
            <a:ext cx="1447800" cy="2078955"/>
          </a:xfrm>
        </p:spPr>
      </p:pic>
      <p:pic>
        <p:nvPicPr>
          <p:cNvPr id="9" name="Picture 8" descr="Picture 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267200"/>
            <a:ext cx="28956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467600" cy="5867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9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Procedure</a:t>
            </a:r>
          </a:p>
          <a:p>
            <a:r>
              <a:rPr lang="en-US" sz="2000" dirty="0" smtClean="0"/>
              <a:t>We took water from the tank that had Tilapia fish living in it and filled the control MDA unit with water and 5 fresh Tilapia embryos.</a:t>
            </a:r>
          </a:p>
          <a:p>
            <a:pPr lvl="0"/>
            <a:r>
              <a:rPr lang="en-US" sz="2000" dirty="0" smtClean="0"/>
              <a:t>Water from the tank that had Tilapia fish growing in it and approximately 10 eggs were put into 3 vials for the experimental sample.  The water was aerated and oxygen added to the top of the vial.  The vials were shipped to Kennedy Space Center</a:t>
            </a:r>
          </a:p>
          <a:p>
            <a:pPr lvl="0"/>
            <a:r>
              <a:rPr lang="en-US" sz="2000" dirty="0" smtClean="0"/>
              <a:t> Some of the eggs developed during shipping.  We received a phone call on Friday 5/13 and were asked if we wanted only embryos loaded into the MDA.  As of Saturday morning 5/16 the samples were loaded as embryos.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 descr="http://ssep.ncesse.org/wp-content/uploads/2010/05/DEMO-UN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4495800"/>
            <a:ext cx="3962400" cy="1668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52600" y="838200"/>
          <a:ext cx="6705601" cy="5257800"/>
        </p:xfrm>
        <a:graphic>
          <a:graphicData uri="http://schemas.openxmlformats.org/drawingml/2006/table">
            <a:tbl>
              <a:tblPr/>
              <a:tblGrid>
                <a:gridCol w="2138717"/>
                <a:gridCol w="2138717"/>
                <a:gridCol w="2428167"/>
              </a:tblGrid>
              <a:tr h="3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Experiment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Pre-shipping Activity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Eggs loaded from large sample directly into chamber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Water was aerated and oxygen added to the vials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Water Appearance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Clear but slightly cloudy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Milky white, has gotten more clear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pH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6 -7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Egg Appearance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White, mushy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3 out 5 developed</a:t>
                      </a:r>
                      <a:b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 partially developed</a:t>
                      </a:r>
                      <a:b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1 that was white and mushy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Fish were flatter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Odor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Very strong, dead fish smell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Moderate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Light Absorbance by Liquid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430 - .197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470 - .149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585 - .159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635 - .191</a:t>
                      </a: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Mircroorganisms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Bacteria and fungus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Bacteria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Experiment Data</a:t>
            </a:r>
            <a:endParaRPr lang="en-US" sz="3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Images of Microorganism Growth</a:t>
            </a:r>
            <a:endParaRPr lang="en-US" dirty="0"/>
          </a:p>
        </p:txBody>
      </p:sp>
      <p:pic>
        <p:nvPicPr>
          <p:cNvPr id="3" name="Picture 2" descr="samples 2.JPG"/>
          <p:cNvPicPr>
            <a:picLocks noChangeAspect="1"/>
          </p:cNvPicPr>
          <p:nvPr/>
        </p:nvPicPr>
        <p:blipFill>
          <a:blip r:embed="rId2" cstate="print"/>
          <a:srcRect l="8219" t="10958" r="5479" b="-4109"/>
          <a:stretch>
            <a:fillRect/>
          </a:stretch>
        </p:blipFill>
        <p:spPr>
          <a:xfrm>
            <a:off x="2438399" y="1828800"/>
            <a:ext cx="1694329" cy="1371600"/>
          </a:xfrm>
          <a:prstGeom prst="rect">
            <a:avLst/>
          </a:prstGeom>
        </p:spPr>
      </p:pic>
      <p:pic>
        <p:nvPicPr>
          <p:cNvPr id="4" name="Picture 3" descr="samp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1752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371600"/>
            <a:ext cx="93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73380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20482" name="Picture 2" descr="C:\Documents and Settings\catheralljo\My Documents\My Pictures\Bacteria from space\Bacteria from space 002.jpg"/>
          <p:cNvPicPr>
            <a:picLocks noChangeAspect="1" noChangeArrowheads="1"/>
          </p:cNvPicPr>
          <p:nvPr/>
        </p:nvPicPr>
        <p:blipFill>
          <a:blip r:embed="rId4" cstate="print"/>
          <a:srcRect l="22131" t="7377" r="11475" b="10656"/>
          <a:stretch>
            <a:fillRect/>
          </a:stretch>
        </p:blipFill>
        <p:spPr bwMode="auto">
          <a:xfrm>
            <a:off x="2590800" y="4038600"/>
            <a:ext cx="1728216" cy="1600200"/>
          </a:xfrm>
          <a:prstGeom prst="rect">
            <a:avLst/>
          </a:prstGeom>
          <a:noFill/>
        </p:spPr>
      </p:pic>
      <p:pic>
        <p:nvPicPr>
          <p:cNvPr id="20483" name="Picture 3" descr="C:\Documents and Settings\catheralljo\My Documents\My Pictures\Bacteria from space\Bacteria from space 001.jpg"/>
          <p:cNvPicPr>
            <a:picLocks noChangeAspect="1" noChangeArrowheads="1"/>
          </p:cNvPicPr>
          <p:nvPr/>
        </p:nvPicPr>
        <p:blipFill>
          <a:blip r:embed="rId5" cstate="print"/>
          <a:srcRect l="21429" t="12699" r="21428" b="14286"/>
          <a:stretch>
            <a:fillRect/>
          </a:stretch>
        </p:blipFill>
        <p:spPr bwMode="auto">
          <a:xfrm>
            <a:off x="4572000" y="403860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563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Ballston Spa Central School District Student Spaceflight Experiment Program  The Development of Tilapia Eggs in Space</vt:lpstr>
      <vt:lpstr>Question</vt:lpstr>
      <vt:lpstr>Hypothesis</vt:lpstr>
      <vt:lpstr>Background Information on Tilapia</vt:lpstr>
      <vt:lpstr>Trials</vt:lpstr>
      <vt:lpstr>Trials</vt:lpstr>
      <vt:lpstr>Slide 7</vt:lpstr>
      <vt:lpstr>Experiment Data</vt:lpstr>
      <vt:lpstr>Images of Microorganism Growth</vt:lpstr>
      <vt:lpstr>Images of Control Samples</vt:lpstr>
      <vt:lpstr>Images of Experimental Samples</vt:lpstr>
      <vt:lpstr>Results – More Questions than Answers</vt:lpstr>
    </vt:vector>
  </TitlesOfParts>
  <Company>BSCSD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data</dc:title>
  <dc:creator>bscsd</dc:creator>
  <cp:lastModifiedBy>BSCSD</cp:lastModifiedBy>
  <cp:revision>8</cp:revision>
  <dcterms:created xsi:type="dcterms:W3CDTF">2011-06-21T14:05:40Z</dcterms:created>
  <dcterms:modified xsi:type="dcterms:W3CDTF">2011-06-28T14:13:53Z</dcterms:modified>
</cp:coreProperties>
</file>