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57" r:id="rId3"/>
    <p:sldId id="259" r:id="rId4"/>
    <p:sldId id="261" r:id="rId5"/>
    <p:sldId id="260" r:id="rId6"/>
    <p:sldId id="267" r:id="rId7"/>
    <p:sldId id="263" r:id="rId8"/>
    <p:sldId id="264" r:id="rId9"/>
    <p:sldId id="265" r:id="rId10"/>
    <p:sldId id="273" r:id="rId11"/>
    <p:sldId id="258" r:id="rId12"/>
    <p:sldId id="270" r:id="rId13"/>
    <p:sldId id="275" r:id="rId14"/>
  </p:sldIdLst>
  <p:sldSz cx="9144000" cy="6858000" type="screen4x3"/>
  <p:notesSz cx="7053263" cy="93567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48 Hours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control</c:v>
                </c:pt>
                <c:pt idx="1">
                  <c:v>0.10%</c:v>
                </c:pt>
                <c:pt idx="2">
                  <c:v>0.50%</c:v>
                </c:pt>
                <c:pt idx="3">
                  <c:v>1%</c:v>
                </c:pt>
                <c:pt idx="4">
                  <c:v>5%</c:v>
                </c:pt>
                <c:pt idx="5">
                  <c:v>10%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2.1</c:v>
                </c:pt>
                <c:pt idx="1">
                  <c:v>2.2000000000000002</c:v>
                </c:pt>
                <c:pt idx="2">
                  <c:v>1.5</c:v>
                </c:pt>
                <c:pt idx="3">
                  <c:v>1.4</c:v>
                </c:pt>
                <c:pt idx="4">
                  <c:v>1.2</c:v>
                </c:pt>
                <c:pt idx="5">
                  <c:v>0.92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 Days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control</c:v>
                </c:pt>
                <c:pt idx="1">
                  <c:v>0.10%</c:v>
                </c:pt>
                <c:pt idx="2">
                  <c:v>0.50%</c:v>
                </c:pt>
                <c:pt idx="3">
                  <c:v>1%</c:v>
                </c:pt>
                <c:pt idx="4">
                  <c:v>5%</c:v>
                </c:pt>
                <c:pt idx="5">
                  <c:v>10%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2.2000000000000002</c:v>
                </c:pt>
                <c:pt idx="1">
                  <c:v>1.8</c:v>
                </c:pt>
                <c:pt idx="2">
                  <c:v>0.44000000000000006</c:v>
                </c:pt>
                <c:pt idx="3">
                  <c:v>0.13</c:v>
                </c:pt>
                <c:pt idx="4">
                  <c:v>0.44000000000000006</c:v>
                </c:pt>
                <c:pt idx="5">
                  <c:v>1.6</c:v>
                </c:pt>
              </c:numCache>
            </c:numRef>
          </c:val>
        </c:ser>
        <c:marker val="1"/>
        <c:axId val="83710720"/>
        <c:axId val="83712256"/>
      </c:lineChart>
      <c:catAx>
        <c:axId val="83710720"/>
        <c:scaling>
          <c:orientation val="minMax"/>
        </c:scaling>
        <c:axPos val="b"/>
        <c:tickLblPos val="nextTo"/>
        <c:crossAx val="83712256"/>
        <c:crosses val="autoZero"/>
        <c:auto val="1"/>
        <c:lblAlgn val="ctr"/>
        <c:lblOffset val="100"/>
      </c:catAx>
      <c:valAx>
        <c:axId val="83712256"/>
        <c:scaling>
          <c:orientation val="minMax"/>
          <c:min val="0.13"/>
        </c:scaling>
        <c:axPos val="l"/>
        <c:majorGridlines/>
        <c:numFmt formatCode="General" sourceLinked="1"/>
        <c:tickLblPos val="nextTo"/>
        <c:crossAx val="8371072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70D7334-3FA0-4339-B018-1E80F754458D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4101FC-924F-4C5B-A3C1-E24C5125A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7334-3FA0-4339-B018-1E80F754458D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01FC-924F-4C5B-A3C1-E24C5125A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70D7334-3FA0-4339-B018-1E80F754458D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14101FC-924F-4C5B-A3C1-E24C5125A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7334-3FA0-4339-B018-1E80F754458D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4101FC-924F-4C5B-A3C1-E24C5125AE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7334-3FA0-4339-B018-1E80F754458D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14101FC-924F-4C5B-A3C1-E24C5125AE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70D7334-3FA0-4339-B018-1E80F754458D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14101FC-924F-4C5B-A3C1-E24C5125AE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70D7334-3FA0-4339-B018-1E80F754458D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14101FC-924F-4C5B-A3C1-E24C5125AE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7334-3FA0-4339-B018-1E80F754458D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4101FC-924F-4C5B-A3C1-E24C5125A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7334-3FA0-4339-B018-1E80F754458D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4101FC-924F-4C5B-A3C1-E24C5125A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7334-3FA0-4339-B018-1E80F754458D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4101FC-924F-4C5B-A3C1-E24C5125AE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70D7334-3FA0-4339-B018-1E80F754458D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14101FC-924F-4C5B-A3C1-E24C5125AE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0D7334-3FA0-4339-B018-1E80F754458D}" type="datetimeFigureOut">
              <a:rPr lang="en-US" smtClean="0"/>
              <a:pPr/>
              <a:t>6/30/2011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14101FC-924F-4C5B-A3C1-E24C5125A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8194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Antimicrobial Effect of Honey 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On </a:t>
            </a:r>
            <a:r>
              <a:rPr lang="en-US" b="1" i="1" dirty="0" smtClean="0">
                <a:solidFill>
                  <a:schemeClr val="bg2">
                    <a:lumMod val="10000"/>
                  </a:schemeClr>
                </a:solidFill>
              </a:rPr>
              <a:t>Escherichia </a:t>
            </a:r>
            <a:r>
              <a:rPr lang="en-US" b="1" i="1" dirty="0">
                <a:solidFill>
                  <a:schemeClr val="bg2">
                    <a:lumMod val="10000"/>
                  </a:schemeClr>
                </a:solidFill>
              </a:rPr>
              <a:t>coli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growth in Microgravity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4343400"/>
            <a:ext cx="6400800" cy="1600200"/>
          </a:xfrm>
        </p:spPr>
        <p:txBody>
          <a:bodyPr/>
          <a:lstStyle/>
          <a:p>
            <a:pPr algn="ctr"/>
            <a:r>
              <a:rPr lang="en-US" i="1" dirty="0" smtClean="0">
                <a:solidFill>
                  <a:schemeClr val="tx2"/>
                </a:solidFill>
              </a:rPr>
              <a:t>By: </a:t>
            </a:r>
            <a:r>
              <a:rPr lang="en-US" dirty="0" smtClean="0">
                <a:solidFill>
                  <a:schemeClr val="tx2"/>
                </a:solidFill>
              </a:rPr>
              <a:t>Carla Stevenson, </a:t>
            </a:r>
            <a:r>
              <a:rPr lang="en-US" dirty="0" smtClean="0">
                <a:solidFill>
                  <a:schemeClr val="tx2"/>
                </a:solidFill>
              </a:rPr>
              <a:t>Paul </a:t>
            </a:r>
            <a:r>
              <a:rPr lang="en-US" dirty="0" err="1" smtClean="0">
                <a:solidFill>
                  <a:schemeClr val="tx2"/>
                </a:solidFill>
              </a:rPr>
              <a:t>Swopes</a:t>
            </a:r>
            <a:endParaRPr lang="en-US" dirty="0" smtClean="0">
              <a:solidFill>
                <a:schemeClr val="tx2"/>
              </a:solidFill>
            </a:endParaRP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Nora </a:t>
            </a:r>
            <a:r>
              <a:rPr lang="en-US" dirty="0" smtClean="0">
                <a:solidFill>
                  <a:schemeClr val="tx2"/>
                </a:solidFill>
              </a:rPr>
              <a:t>Ortega, </a:t>
            </a:r>
            <a:r>
              <a:rPr lang="en-US" dirty="0">
                <a:solidFill>
                  <a:schemeClr val="tx2"/>
                </a:solidFill>
              </a:rPr>
              <a:t>and </a:t>
            </a:r>
            <a:r>
              <a:rPr lang="en-US" dirty="0" err="1">
                <a:solidFill>
                  <a:schemeClr val="tx2"/>
                </a:solidFill>
              </a:rPr>
              <a:t>Perla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Lozano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382160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5486400" y="381000"/>
            <a:ext cx="330982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SSEP</a:t>
            </a:r>
          </a:p>
          <a:p>
            <a:pPr algn="ctr"/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2010-2011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077" t="11881"/>
          <a:stretch>
            <a:fillRect/>
          </a:stretch>
        </p:blipFill>
        <p:spPr bwMode="auto">
          <a:xfrm>
            <a:off x="0" y="0"/>
            <a:ext cx="9144000" cy="6927787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635167" y="3759369"/>
            <a:ext cx="2526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Bacteria Concentration Log</a:t>
            </a:r>
            <a:r>
              <a:rPr lang="en-US" baseline="-25000" dirty="0" smtClean="0"/>
              <a:t>10 </a:t>
            </a:r>
            <a:r>
              <a:rPr lang="en-US" dirty="0" smtClean="0"/>
              <a:t>CFU/ml</a:t>
            </a:r>
            <a:endParaRPr lang="en-US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3124200" y="62484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Honey Concentration </a:t>
            </a:r>
            <a:r>
              <a:rPr lang="en-US" dirty="0" smtClean="0"/>
              <a:t>(Percentage)</a:t>
            </a:r>
            <a:endParaRPr lang="en-US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quarter" idx="1"/>
          </p:nvPr>
        </p:nvGraphicFramePr>
        <p:xfrm>
          <a:off x="990600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077" t="11881"/>
          <a:stretch>
            <a:fillRect/>
          </a:stretch>
        </p:blipFill>
        <p:spPr bwMode="auto">
          <a:xfrm>
            <a:off x="0" y="0"/>
            <a:ext cx="9144000" cy="6927787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Adebolu</a:t>
            </a:r>
            <a:r>
              <a:rPr lang="en-US" dirty="0" smtClean="0"/>
              <a:t> TT (2005). Effect of natural honey on local isolates of diarrhea causing bacteria in southwestern Nigeria. African Journal of Biotechnology 4, pp. 1172-1174.</a:t>
            </a:r>
          </a:p>
          <a:p>
            <a:r>
              <a:rPr lang="en-US" dirty="0" err="1" smtClean="0"/>
              <a:t>Adeleke</a:t>
            </a:r>
            <a:r>
              <a:rPr lang="en-US" dirty="0" smtClean="0"/>
              <a:t> OE, </a:t>
            </a:r>
            <a:r>
              <a:rPr lang="en-US" dirty="0" err="1"/>
              <a:t>Olaitan</a:t>
            </a:r>
            <a:r>
              <a:rPr lang="en-US" dirty="0"/>
              <a:t> </a:t>
            </a:r>
            <a:r>
              <a:rPr lang="en-US" dirty="0" smtClean="0"/>
              <a:t>JO, </a:t>
            </a:r>
            <a:r>
              <a:rPr lang="en-US" dirty="0" err="1"/>
              <a:t>Okpekpe</a:t>
            </a:r>
            <a:r>
              <a:rPr lang="en-US" dirty="0"/>
              <a:t> </a:t>
            </a:r>
            <a:r>
              <a:rPr lang="en-US" dirty="0" smtClean="0"/>
              <a:t>EI (2006). Comparative antibacterial activity of honey and </a:t>
            </a:r>
            <a:r>
              <a:rPr lang="en-US" dirty="0" err="1" smtClean="0"/>
              <a:t>gentamycin</a:t>
            </a:r>
            <a:r>
              <a:rPr lang="en-US" dirty="0" smtClean="0"/>
              <a:t> against </a:t>
            </a:r>
            <a:r>
              <a:rPr lang="en-US" i="1" dirty="0" smtClean="0"/>
              <a:t>Escherichia coli </a:t>
            </a:r>
            <a:r>
              <a:rPr lang="en-US" dirty="0" smtClean="0"/>
              <a:t>and </a:t>
            </a:r>
            <a:r>
              <a:rPr lang="en-US" i="1" dirty="0" smtClean="0"/>
              <a:t>Pseudomonas </a:t>
            </a:r>
            <a:r>
              <a:rPr lang="en-US" i="1" dirty="0" err="1" smtClean="0"/>
              <a:t>aeruginosa</a:t>
            </a:r>
            <a:r>
              <a:rPr lang="en-US" dirty="0" smtClean="0"/>
              <a:t>. </a:t>
            </a:r>
            <a:r>
              <a:rPr lang="en-US" i="1" dirty="0" smtClean="0"/>
              <a:t>Annals </a:t>
            </a:r>
            <a:r>
              <a:rPr lang="en-US" i="1" dirty="0"/>
              <a:t>of Burns and Fire Disasters </a:t>
            </a:r>
            <a:r>
              <a:rPr lang="en-US" dirty="0"/>
              <a:t>(ISSN 1592-9566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/>
              <a:t>Al- </a:t>
            </a:r>
            <a:r>
              <a:rPr lang="en-US" dirty="0" err="1" smtClean="0"/>
              <a:t>Naama</a:t>
            </a:r>
            <a:r>
              <a:rPr lang="en-US" dirty="0" smtClean="0"/>
              <a:t> RT (2009). </a:t>
            </a:r>
            <a:r>
              <a:rPr lang="en-US" dirty="0"/>
              <a:t>Evaluation of in-vitro inhibitory effect of honey on </a:t>
            </a:r>
            <a:r>
              <a:rPr lang="en-US" dirty="0" smtClean="0"/>
              <a:t>some microbial isolate. </a:t>
            </a:r>
            <a:r>
              <a:rPr lang="en-US" dirty="0"/>
              <a:t>Journal of Bacteriology </a:t>
            </a:r>
            <a:r>
              <a:rPr lang="en-US" dirty="0" smtClean="0"/>
              <a:t>Research 1, pp</a:t>
            </a:r>
            <a:r>
              <a:rPr lang="en-US" dirty="0"/>
              <a:t>. </a:t>
            </a:r>
            <a:r>
              <a:rPr lang="en-US" dirty="0" smtClean="0"/>
              <a:t>064-067.</a:t>
            </a:r>
          </a:p>
          <a:p>
            <a:r>
              <a:rPr lang="en-US" dirty="0" smtClean="0"/>
              <a:t>Jeffrey AE, </a:t>
            </a:r>
            <a:r>
              <a:rPr lang="en-US" dirty="0" err="1" smtClean="0"/>
              <a:t>Echazarreta</a:t>
            </a:r>
            <a:r>
              <a:rPr lang="en-US" dirty="0" smtClean="0"/>
              <a:t> CM (1996). Medical uses of honey. Rev. Biomed 7: 43 – 49.</a:t>
            </a:r>
          </a:p>
          <a:p>
            <a:r>
              <a:rPr lang="en-US" dirty="0" err="1" smtClean="0"/>
              <a:t>Gasset</a:t>
            </a:r>
            <a:r>
              <a:rPr lang="en-US" dirty="0" smtClean="0"/>
              <a:t> G, </a:t>
            </a:r>
            <a:r>
              <a:rPr lang="en-US" dirty="0" err="1" smtClean="0"/>
              <a:t>Tixador</a:t>
            </a:r>
            <a:r>
              <a:rPr lang="en-US" dirty="0" smtClean="0"/>
              <a:t> R, </a:t>
            </a:r>
            <a:r>
              <a:rPr lang="en-US" dirty="0" err="1" smtClean="0"/>
              <a:t>Eche</a:t>
            </a:r>
            <a:r>
              <a:rPr lang="en-US" dirty="0" smtClean="0"/>
              <a:t> B, </a:t>
            </a:r>
            <a:r>
              <a:rPr lang="en-US" dirty="0" err="1" smtClean="0"/>
              <a:t>Lapchine</a:t>
            </a:r>
            <a:r>
              <a:rPr lang="en-US" dirty="0" smtClean="0"/>
              <a:t> L, </a:t>
            </a:r>
            <a:r>
              <a:rPr lang="en-US" dirty="0" err="1" smtClean="0"/>
              <a:t>Moatti</a:t>
            </a:r>
            <a:r>
              <a:rPr lang="en-US" dirty="0" smtClean="0"/>
              <a:t> N, </a:t>
            </a:r>
            <a:r>
              <a:rPr lang="en-US" dirty="0" err="1" smtClean="0"/>
              <a:t>Toorop</a:t>
            </a:r>
            <a:r>
              <a:rPr lang="en-US" dirty="0" smtClean="0"/>
              <a:t> P, </a:t>
            </a:r>
            <a:r>
              <a:rPr lang="en-US" dirty="0" err="1" smtClean="0"/>
              <a:t>Woldringh</a:t>
            </a:r>
            <a:r>
              <a:rPr lang="en-US" dirty="0" smtClean="0"/>
              <a:t> C (1994). Growth and division of </a:t>
            </a:r>
            <a:r>
              <a:rPr lang="en-US" i="1" dirty="0" smtClean="0"/>
              <a:t>Escherichia coli</a:t>
            </a:r>
            <a:r>
              <a:rPr lang="en-US" dirty="0" smtClean="0"/>
              <a:t> under microgravity conditions. Research in Microbiology 145, pp 111-12.</a:t>
            </a:r>
          </a:p>
          <a:p>
            <a:r>
              <a:rPr lang="en-US" dirty="0" err="1" smtClean="0"/>
              <a:t>Kacena</a:t>
            </a:r>
            <a:r>
              <a:rPr lang="en-US" dirty="0" smtClean="0"/>
              <a:t> MA, Merrell GA, </a:t>
            </a:r>
            <a:r>
              <a:rPr lang="en-US" dirty="0" err="1" smtClean="0"/>
              <a:t>Manfredi</a:t>
            </a:r>
            <a:r>
              <a:rPr lang="en-US" dirty="0" smtClean="0"/>
              <a:t> B, Smith EE, Klaus DM, Todd P (1999). Bacterial growth in space flight: logistic growth curve parameters for Escherichia coli and Bacillus </a:t>
            </a:r>
            <a:r>
              <a:rPr lang="en-US" dirty="0" err="1" smtClean="0"/>
              <a:t>subtilis</a:t>
            </a:r>
            <a:r>
              <a:rPr lang="en-US" dirty="0" smtClean="0"/>
              <a:t>. </a:t>
            </a:r>
            <a:r>
              <a:rPr lang="nl-NL" dirty="0" smtClean="0"/>
              <a:t>Appl Microbiol Biotechnol 51: 229-234.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077" t="11881"/>
          <a:stretch>
            <a:fillRect/>
          </a:stretch>
        </p:blipFill>
        <p:spPr bwMode="auto">
          <a:xfrm>
            <a:off x="0" y="0"/>
            <a:ext cx="9144000" cy="6927787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Nickerson CA, </a:t>
            </a:r>
            <a:r>
              <a:rPr lang="en-US" dirty="0" err="1" smtClean="0"/>
              <a:t>Ott</a:t>
            </a:r>
            <a:r>
              <a:rPr lang="en-US" dirty="0" smtClean="0"/>
              <a:t> CM,</a:t>
            </a:r>
            <a:r>
              <a:rPr lang="en-US" baseline="30000" dirty="0" smtClean="0"/>
              <a:t> </a:t>
            </a:r>
            <a:r>
              <a:rPr lang="en-US" dirty="0" smtClean="0"/>
              <a:t>Mister SJ, Morrow BJ, Burns-</a:t>
            </a:r>
            <a:r>
              <a:rPr lang="en-US" dirty="0" err="1" smtClean="0"/>
              <a:t>Keliher</a:t>
            </a:r>
            <a:r>
              <a:rPr lang="en-US" dirty="0" smtClean="0"/>
              <a:t> L, Duane L, Pierson DL (2000). Microgravity as a Novel Environmental Signal Affecting </a:t>
            </a:r>
            <a:r>
              <a:rPr lang="en-US" i="1" dirty="0" smtClean="0"/>
              <a:t>Salmonella </a:t>
            </a:r>
            <a:r>
              <a:rPr lang="en-US" i="1" dirty="0" err="1" smtClean="0"/>
              <a:t>enterica</a:t>
            </a:r>
            <a:r>
              <a:rPr lang="en-US" dirty="0" smtClean="0"/>
              <a:t> </a:t>
            </a:r>
            <a:r>
              <a:rPr lang="en-US" dirty="0" err="1" smtClean="0"/>
              <a:t>Serovar</a:t>
            </a:r>
            <a:r>
              <a:rPr lang="en-US" dirty="0" smtClean="0"/>
              <a:t> </a:t>
            </a:r>
            <a:r>
              <a:rPr lang="en-US" dirty="0" err="1" smtClean="0"/>
              <a:t>Typhimurium</a:t>
            </a:r>
            <a:r>
              <a:rPr lang="en-US" dirty="0" smtClean="0"/>
              <a:t> Virulence. Infection and Immunity 68, p. 3147-3152.</a:t>
            </a:r>
          </a:p>
          <a:p>
            <a:r>
              <a:rPr lang="fr-FR" dirty="0" smtClean="0"/>
              <a:t>Thévenet D, D'</a:t>
            </a:r>
            <a:r>
              <a:rPr lang="fr-FR" dirty="0" err="1" smtClean="0"/>
              <a:t>ari</a:t>
            </a:r>
            <a:r>
              <a:rPr lang="fr-FR" dirty="0" smtClean="0"/>
              <a:t> R, </a:t>
            </a:r>
            <a:r>
              <a:rPr lang="fr-FR" dirty="0" err="1" smtClean="0"/>
              <a:t>Bouloc</a:t>
            </a:r>
            <a:r>
              <a:rPr lang="fr-FR" dirty="0" smtClean="0"/>
              <a:t> P (1996). </a:t>
            </a:r>
            <a:r>
              <a:rPr lang="en-US" dirty="0" smtClean="0"/>
              <a:t>The SIGNAL experiment in BIORACK: </a:t>
            </a:r>
            <a:r>
              <a:rPr lang="en-US" i="1" dirty="0" smtClean="0"/>
              <a:t>Escherichia coli</a:t>
            </a:r>
            <a:r>
              <a:rPr lang="en-US" dirty="0" smtClean="0"/>
              <a:t> in microgravity . Journal of Biotechnology 47,pp 89-97</a:t>
            </a:r>
          </a:p>
          <a:p>
            <a:r>
              <a:rPr lang="en-US" dirty="0" smtClean="0"/>
              <a:t>Zia MA, </a:t>
            </a:r>
            <a:r>
              <a:rPr lang="en-US" dirty="0" err="1" smtClean="0"/>
              <a:t>Rahman</a:t>
            </a:r>
            <a:r>
              <a:rPr lang="en-US" dirty="0" smtClean="0"/>
              <a:t> K, </a:t>
            </a:r>
            <a:r>
              <a:rPr lang="en-US" dirty="0" err="1" smtClean="0"/>
              <a:t>Saeed</a:t>
            </a:r>
            <a:r>
              <a:rPr lang="en-US" dirty="0" smtClean="0"/>
              <a:t> MK,</a:t>
            </a:r>
            <a:r>
              <a:rPr lang="en-US" baseline="30000" dirty="0" smtClean="0"/>
              <a:t> </a:t>
            </a:r>
            <a:r>
              <a:rPr lang="en-US" dirty="0" err="1" smtClean="0"/>
              <a:t>Andaleeb</a:t>
            </a:r>
            <a:r>
              <a:rPr lang="en-US" dirty="0" smtClean="0"/>
              <a:t> F, </a:t>
            </a:r>
            <a:r>
              <a:rPr lang="en-US" dirty="0" err="1" smtClean="0"/>
              <a:t>Rajoka</a:t>
            </a:r>
            <a:r>
              <a:rPr lang="en-US" dirty="0" smtClean="0"/>
              <a:t> MI,</a:t>
            </a:r>
            <a:r>
              <a:rPr lang="en-US" baseline="30000" dirty="0" smtClean="0"/>
              <a:t> </a:t>
            </a:r>
            <a:r>
              <a:rPr lang="en-US" dirty="0" smtClean="0"/>
              <a:t>Sheikh MA,</a:t>
            </a:r>
            <a:r>
              <a:rPr lang="en-US" baseline="30000" dirty="0" smtClean="0"/>
              <a:t> </a:t>
            </a:r>
            <a:r>
              <a:rPr lang="en-US" dirty="0" smtClean="0"/>
              <a:t>Khan </a:t>
            </a:r>
            <a:r>
              <a:rPr lang="en-US" dirty="0" err="1" smtClean="0"/>
              <a:t>IA,Khan</a:t>
            </a:r>
            <a:r>
              <a:rPr lang="en-US" dirty="0" smtClean="0"/>
              <a:t> AI (2007). Thermal Characterization of Purified Glucose </a:t>
            </a:r>
            <a:r>
              <a:rPr lang="en-US" dirty="0" err="1" smtClean="0"/>
              <a:t>Oxidase</a:t>
            </a:r>
            <a:r>
              <a:rPr lang="en-US" dirty="0" smtClean="0"/>
              <a:t> from A Newly Isolated </a:t>
            </a:r>
            <a:r>
              <a:rPr lang="en-US" i="1" dirty="0" err="1" smtClean="0"/>
              <a:t>Aspergillus</a:t>
            </a:r>
            <a:r>
              <a:rPr lang="en-US" i="1" dirty="0" smtClean="0"/>
              <a:t> Niger</a:t>
            </a:r>
            <a:r>
              <a:rPr lang="en-US" dirty="0" smtClean="0"/>
              <a:t> UAF-1. J </a:t>
            </a:r>
            <a:r>
              <a:rPr lang="en-US" dirty="0" err="1" smtClean="0"/>
              <a:t>Clin</a:t>
            </a:r>
            <a:r>
              <a:rPr lang="en-US" dirty="0" smtClean="0"/>
              <a:t> </a:t>
            </a:r>
            <a:r>
              <a:rPr lang="en-US" dirty="0" err="1" smtClean="0"/>
              <a:t>Biochem</a:t>
            </a:r>
            <a:r>
              <a:rPr lang="en-US" dirty="0" smtClean="0"/>
              <a:t> </a:t>
            </a:r>
            <a:r>
              <a:rPr lang="en-US" dirty="0" err="1" smtClean="0"/>
              <a:t>Nutr</a:t>
            </a:r>
            <a:r>
              <a:rPr lang="en-US" dirty="0" smtClean="0"/>
              <a:t> 41: 132–138</a:t>
            </a:r>
          </a:p>
          <a:p>
            <a:r>
              <a:rPr lang="en-US" dirty="0" smtClean="0"/>
              <a:t>Benefits of Honey; Crandall Farms Honey. Retrieved from: http://www.crandallfarms.com/benefits.html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http://www.episd.org/_schools/images/tmechs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5410200"/>
            <a:ext cx="1666875" cy="42862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152400"/>
            <a:ext cx="3352800" cy="990600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371600"/>
            <a:ext cx="5257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This project was supported in part by:</a:t>
            </a:r>
          </a:p>
          <a:p>
            <a:r>
              <a:rPr lang="en-US" sz="2000" dirty="0" smtClean="0"/>
              <a:t> </a:t>
            </a:r>
          </a:p>
          <a:p>
            <a:r>
              <a:rPr lang="en-US" sz="2000" dirty="0" smtClean="0"/>
              <a:t>Texas Space Grant Consortium</a:t>
            </a:r>
          </a:p>
          <a:p>
            <a:r>
              <a:rPr lang="en-US" sz="2000" dirty="0" smtClean="0"/>
              <a:t>Foundation for EPCC</a:t>
            </a:r>
          </a:p>
          <a:p>
            <a:r>
              <a:rPr lang="en-US" sz="2000" dirty="0" smtClean="0"/>
              <a:t>MSEIP Grant Number P120A080025</a:t>
            </a:r>
          </a:p>
          <a:p>
            <a:r>
              <a:rPr lang="en-US" sz="2000" dirty="0" smtClean="0"/>
              <a:t>MBRS-RISE Grant Number 5R25GM060424</a:t>
            </a:r>
          </a:p>
          <a:p>
            <a:r>
              <a:rPr lang="en-US" sz="2000" dirty="0" smtClean="0"/>
              <a:t>EPCC President’s Office</a:t>
            </a:r>
            <a:endParaRPr lang="en-US" sz="2000" dirty="0"/>
          </a:p>
        </p:txBody>
      </p:sp>
      <p:pic>
        <p:nvPicPr>
          <p:cNvPr id="1026" name="Picture 2" descr="http://www.parabolicarc.com/wp-content/uploads/2011/04/nano_racks_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286000"/>
            <a:ext cx="3190875" cy="790576"/>
          </a:xfrm>
          <a:prstGeom prst="rect">
            <a:avLst/>
          </a:prstGeom>
          <a:noFill/>
        </p:spPr>
      </p:pic>
      <p:pic>
        <p:nvPicPr>
          <p:cNvPr id="1028" name="Picture 4" descr="http://ssep.ncesse.org/communities/wp-content/uploads/2010/10/ssep-banner-larg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3733800"/>
            <a:ext cx="3162300" cy="904876"/>
          </a:xfrm>
          <a:prstGeom prst="rect">
            <a:avLst/>
          </a:prstGeom>
          <a:noFill/>
        </p:spPr>
      </p:pic>
      <p:pic>
        <p:nvPicPr>
          <p:cNvPr id="1030" name="Picture 6" descr="http://dacc.nmsu.edu/bis/borderlearningconference/images/epcc_long_log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1" y="5072270"/>
            <a:ext cx="3810000" cy="795130"/>
          </a:xfrm>
          <a:prstGeom prst="rect">
            <a:avLst/>
          </a:prstGeom>
          <a:noFill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29400" y="457200"/>
            <a:ext cx="1534250" cy="97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077" t="11881"/>
          <a:stretch>
            <a:fillRect/>
          </a:stretch>
        </p:blipFill>
        <p:spPr bwMode="auto">
          <a:xfrm>
            <a:off x="0" y="0"/>
            <a:ext cx="9144000" cy="6927787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828800"/>
            <a:ext cx="4191000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81000" y="5029200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Prehistoric man gathering honey. A rock painting, made around 6000 BC. La Arana </a:t>
            </a:r>
            <a:r>
              <a:rPr lang="en-US" dirty="0" err="1" smtClean="0"/>
              <a:t>shekter</a:t>
            </a:r>
            <a:r>
              <a:rPr lang="en-US" dirty="0" smtClean="0"/>
              <a:t>, </a:t>
            </a:r>
            <a:r>
              <a:rPr lang="en-US" dirty="0" err="1" smtClean="0"/>
              <a:t>Bicorp</a:t>
            </a:r>
            <a:r>
              <a:rPr lang="en-US" dirty="0" smtClean="0"/>
              <a:t>, Eastern Spain.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05400" y="5234948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ancient Egypt, honey was considered "the nectar of the gods“</a:t>
            </a:r>
          </a:p>
          <a:p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1828800"/>
            <a:ext cx="3200400" cy="2912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Honey, an Ancient Medicine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077" t="11881"/>
          <a:stretch>
            <a:fillRect/>
          </a:stretch>
        </p:blipFill>
        <p:spPr bwMode="auto">
          <a:xfrm>
            <a:off x="0" y="0"/>
            <a:ext cx="9144000" cy="6927787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Evidence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Treatment of different pathologies caused by bacteria with honey</a:t>
            </a:r>
          </a:p>
          <a:p>
            <a:pPr>
              <a:buNone/>
            </a:pPr>
            <a:endParaRPr lang="en-US" b="1" dirty="0" smtClean="0"/>
          </a:p>
          <a:p>
            <a:pPr lvl="1"/>
            <a:r>
              <a:rPr lang="en-US" dirty="0" smtClean="0"/>
              <a:t>Growth inhibition of diarrhea-causing bacteria , including </a:t>
            </a:r>
            <a:r>
              <a:rPr lang="en-US" i="1" dirty="0" smtClean="0"/>
              <a:t>E. coli</a:t>
            </a:r>
            <a:r>
              <a:rPr lang="en-US" sz="1500" dirty="0" smtClean="0"/>
              <a:t>;</a:t>
            </a:r>
            <a:r>
              <a:rPr lang="en-US" dirty="0" smtClean="0"/>
              <a:t> </a:t>
            </a:r>
            <a:r>
              <a:rPr lang="en-US" sz="1500" dirty="0" smtClean="0"/>
              <a:t>the minimum inhibitory concentration (MIC) for </a:t>
            </a:r>
            <a:r>
              <a:rPr lang="en-US" sz="1500" i="1" dirty="0" smtClean="0"/>
              <a:t>E. coli </a:t>
            </a:r>
            <a:r>
              <a:rPr lang="en-US" sz="1500" dirty="0" smtClean="0"/>
              <a:t>was 1:8 of honey in sterile distilled water (v/v)</a:t>
            </a:r>
            <a:r>
              <a:rPr lang="en-US" sz="1500" i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Adebolu</a:t>
            </a:r>
            <a:r>
              <a:rPr lang="en-US" dirty="0" smtClean="0"/>
              <a:t>, 2005)</a:t>
            </a:r>
          </a:p>
          <a:p>
            <a:pPr lvl="1"/>
            <a:r>
              <a:rPr lang="en-US" dirty="0" smtClean="0"/>
              <a:t>Traditional </a:t>
            </a:r>
            <a:r>
              <a:rPr lang="en-US" dirty="0"/>
              <a:t>topical treatment </a:t>
            </a:r>
            <a:r>
              <a:rPr lang="en-US" dirty="0" smtClean="0"/>
              <a:t>of </a:t>
            </a:r>
            <a:r>
              <a:rPr lang="en-US" dirty="0"/>
              <a:t>infected </a:t>
            </a:r>
            <a:r>
              <a:rPr lang="en-US" dirty="0" smtClean="0"/>
              <a:t>wounds (</a:t>
            </a:r>
            <a:r>
              <a:rPr lang="en-US" dirty="0" err="1" smtClean="0"/>
              <a:t>Molan</a:t>
            </a:r>
            <a:r>
              <a:rPr lang="en-US" dirty="0" smtClean="0"/>
              <a:t>, 2001)</a:t>
            </a:r>
          </a:p>
          <a:p>
            <a:pPr lvl="1"/>
            <a:r>
              <a:rPr lang="en-US" dirty="0" smtClean="0"/>
              <a:t>Treatment of burn wounds with honey (</a:t>
            </a:r>
            <a:r>
              <a:rPr lang="en-US" dirty="0" err="1" smtClean="0"/>
              <a:t>Adeleke</a:t>
            </a:r>
            <a:r>
              <a:rPr lang="en-US" dirty="0" smtClean="0"/>
              <a:t> et al., 2006)</a:t>
            </a:r>
          </a:p>
          <a:p>
            <a:pPr lvl="1"/>
            <a:r>
              <a:rPr lang="en-US" dirty="0" smtClean="0"/>
              <a:t>Growth inhibition of </a:t>
            </a:r>
            <a:r>
              <a:rPr lang="en-US" i="1" dirty="0" smtClean="0"/>
              <a:t>S. </a:t>
            </a:r>
            <a:r>
              <a:rPr lang="en-US" i="1" dirty="0" err="1" smtClean="0"/>
              <a:t>aureus</a:t>
            </a:r>
            <a:r>
              <a:rPr lang="en-US" i="1" dirty="0"/>
              <a:t>, E. coli </a:t>
            </a:r>
            <a:r>
              <a:rPr lang="en-US" dirty="0"/>
              <a:t>and </a:t>
            </a:r>
            <a:r>
              <a:rPr lang="en-US" i="1" dirty="0"/>
              <a:t>Pseudomonas </a:t>
            </a:r>
            <a:r>
              <a:rPr lang="en-US" i="1" dirty="0" smtClean="0"/>
              <a:t>sp</a:t>
            </a:r>
            <a:r>
              <a:rPr lang="en-US" sz="1500" i="1" dirty="0" smtClean="0"/>
              <a:t>.; </a:t>
            </a:r>
            <a:r>
              <a:rPr lang="en-US" sz="1500" dirty="0" smtClean="0"/>
              <a:t>MIC </a:t>
            </a:r>
            <a:r>
              <a:rPr lang="en-US" sz="1500" dirty="0"/>
              <a:t>(mg/ml</a:t>
            </a:r>
            <a:r>
              <a:rPr lang="en-US" sz="1500" dirty="0" smtClean="0"/>
              <a:t>) against </a:t>
            </a:r>
            <a:r>
              <a:rPr lang="en-US" sz="1500" i="1" dirty="0" smtClean="0"/>
              <a:t>E. coli </a:t>
            </a:r>
            <a:r>
              <a:rPr lang="en-US" sz="1500" dirty="0" smtClean="0"/>
              <a:t>was 6.25 (Al-</a:t>
            </a:r>
            <a:r>
              <a:rPr lang="en-US" sz="1500" dirty="0" err="1" smtClean="0"/>
              <a:t>Naama</a:t>
            </a:r>
            <a:r>
              <a:rPr lang="en-US" sz="1500" dirty="0" smtClean="0"/>
              <a:t>, 2009);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077" t="11881"/>
          <a:stretch>
            <a:fillRect/>
          </a:stretch>
        </p:blipFill>
        <p:spPr bwMode="auto">
          <a:xfrm>
            <a:off x="0" y="0"/>
            <a:ext cx="9144000" cy="6927787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u="sng" dirty="0" smtClean="0"/>
              <a:t>Antibiotic-resistant</a:t>
            </a:r>
            <a:r>
              <a:rPr lang="en-US" dirty="0" smtClean="0"/>
              <a:t> </a:t>
            </a:r>
            <a:r>
              <a:rPr lang="en-US" dirty="0"/>
              <a:t>strains have </a:t>
            </a:r>
            <a:r>
              <a:rPr lang="en-US" dirty="0" smtClean="0"/>
              <a:t>been found </a:t>
            </a:r>
            <a:r>
              <a:rPr lang="en-US" dirty="0"/>
              <a:t>to be as sensitive to honey as the antibiotic-sensitive strains of the same species</a:t>
            </a:r>
            <a:r>
              <a:rPr lang="en-US" dirty="0" smtClean="0"/>
              <a:t>.” (</a:t>
            </a:r>
            <a:r>
              <a:rPr lang="en-US" dirty="0" err="1" smtClean="0"/>
              <a:t>Molan</a:t>
            </a:r>
            <a:r>
              <a:rPr lang="en-US" dirty="0" smtClean="0"/>
              <a:t>, 2001)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077" t="11881"/>
          <a:stretch>
            <a:fillRect/>
          </a:stretch>
        </p:blipFill>
        <p:spPr bwMode="auto">
          <a:xfrm>
            <a:off x="0" y="0"/>
            <a:ext cx="9144000" cy="6927787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Antimicrobial Substance in Honey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27237"/>
            <a:ext cx="8229600" cy="4525963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osmotic effect of its high sugar content </a:t>
            </a:r>
            <a:r>
              <a:rPr lang="en-US" dirty="0" smtClean="0"/>
              <a:t>can be sufficient </a:t>
            </a:r>
            <a:r>
              <a:rPr lang="en-US" dirty="0"/>
              <a:t>to inhibit microbial </a:t>
            </a:r>
            <a:r>
              <a:rPr lang="en-US" dirty="0" smtClean="0"/>
              <a:t>growth (desiccation effect).</a:t>
            </a:r>
          </a:p>
          <a:p>
            <a:r>
              <a:rPr lang="en-US" dirty="0" smtClean="0"/>
              <a:t>The antibacterial property </a:t>
            </a:r>
            <a:r>
              <a:rPr lang="en-US" dirty="0"/>
              <a:t>of honey </a:t>
            </a:r>
            <a:r>
              <a:rPr lang="en-US" dirty="0" smtClean="0"/>
              <a:t>increases in dilution - the enzyme glucose </a:t>
            </a:r>
            <a:r>
              <a:rPr lang="en-US" dirty="0" err="1" smtClean="0"/>
              <a:t>oxidase</a:t>
            </a:r>
            <a:r>
              <a:rPr lang="en-US" dirty="0" smtClean="0"/>
              <a:t> is </a:t>
            </a:r>
            <a:r>
              <a:rPr lang="en-US" dirty="0"/>
              <a:t>activated </a:t>
            </a:r>
            <a:r>
              <a:rPr lang="en-US" dirty="0" smtClean="0"/>
              <a:t>in </a:t>
            </a:r>
            <a:r>
              <a:rPr lang="en-US" dirty="0"/>
              <a:t>water resulting in the production of </a:t>
            </a:r>
            <a:r>
              <a:rPr lang="en-US" dirty="0" smtClean="0"/>
              <a:t>hydrogen peroxide (H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), which </a:t>
            </a:r>
            <a:r>
              <a:rPr lang="en-US" dirty="0"/>
              <a:t>is toxic to </a:t>
            </a:r>
            <a:r>
              <a:rPr lang="en-US" dirty="0" smtClean="0"/>
              <a:t>bacteria (Jeffrey and </a:t>
            </a:r>
            <a:r>
              <a:rPr lang="en-US" dirty="0" err="1" smtClean="0"/>
              <a:t>Echazarreta</a:t>
            </a:r>
            <a:r>
              <a:rPr lang="en-US" dirty="0" smtClean="0"/>
              <a:t>, 1996).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077" t="11881"/>
          <a:stretch>
            <a:fillRect/>
          </a:stretch>
        </p:blipFill>
        <p:spPr bwMode="auto">
          <a:xfrm>
            <a:off x="0" y="0"/>
            <a:ext cx="9144000" cy="6927787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Gravity Effect?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/>
              <a:t>Previous Studies:</a:t>
            </a:r>
          </a:p>
          <a:p>
            <a:r>
              <a:rPr lang="en-US" dirty="0" smtClean="0"/>
              <a:t>Microgravity has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 effect on the growth rate </a:t>
            </a:r>
            <a:r>
              <a:rPr lang="en-US" dirty="0" smtClean="0"/>
              <a:t>of </a:t>
            </a:r>
            <a:r>
              <a:rPr lang="en-US" i="1" dirty="0" smtClean="0"/>
              <a:t>Escherichia coli</a:t>
            </a:r>
            <a:r>
              <a:rPr lang="en-US" dirty="0" smtClean="0"/>
              <a:t> cells (</a:t>
            </a:r>
            <a:r>
              <a:rPr lang="en-US" dirty="0" err="1" smtClean="0"/>
              <a:t>Gasset</a:t>
            </a:r>
            <a:r>
              <a:rPr lang="en-US" dirty="0" smtClean="0"/>
              <a:t> et al., 1994).</a:t>
            </a:r>
          </a:p>
          <a:p>
            <a:r>
              <a:rPr lang="en-US" dirty="0" smtClean="0"/>
              <a:t>Microgravity appears to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reduce the lag period </a:t>
            </a:r>
            <a:r>
              <a:rPr lang="en-US" dirty="0" smtClean="0"/>
              <a:t>of </a:t>
            </a:r>
            <a:r>
              <a:rPr lang="en-US" i="1" dirty="0" smtClean="0"/>
              <a:t>E. coli </a:t>
            </a:r>
            <a:r>
              <a:rPr lang="en-US" dirty="0" smtClean="0"/>
              <a:t>(</a:t>
            </a:r>
            <a:r>
              <a:rPr lang="en-US" dirty="0" err="1" smtClean="0"/>
              <a:t>Thévenet</a:t>
            </a:r>
            <a:r>
              <a:rPr lang="en-US" dirty="0" smtClean="0"/>
              <a:t> et al., 1996).</a:t>
            </a:r>
          </a:p>
          <a:p>
            <a:r>
              <a:rPr lang="en-US" dirty="0" smtClean="0"/>
              <a:t>Final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cell densities were higher </a:t>
            </a:r>
            <a:r>
              <a:rPr lang="en-US" dirty="0" smtClean="0"/>
              <a:t>in low-gravity cultures (</a:t>
            </a:r>
            <a:r>
              <a:rPr lang="en-US" dirty="0" err="1" smtClean="0"/>
              <a:t>Kacena</a:t>
            </a:r>
            <a:r>
              <a:rPr lang="en-US" dirty="0" smtClean="0"/>
              <a:t> et al., 1999)</a:t>
            </a:r>
          </a:p>
          <a:p>
            <a:r>
              <a:rPr lang="en-US" i="1" dirty="0" smtClean="0"/>
              <a:t>“Salmonella </a:t>
            </a:r>
            <a:r>
              <a:rPr lang="en-US" i="1" dirty="0" err="1" smtClean="0"/>
              <a:t>enterica</a:t>
            </a:r>
            <a:r>
              <a:rPr lang="en-US" dirty="0" smtClean="0"/>
              <a:t> </a:t>
            </a:r>
            <a:r>
              <a:rPr lang="en-US" dirty="0" err="1" smtClean="0"/>
              <a:t>serovar</a:t>
            </a:r>
            <a:r>
              <a:rPr lang="en-US" dirty="0" smtClean="0"/>
              <a:t> </a:t>
            </a:r>
            <a:r>
              <a:rPr lang="en-US" dirty="0" err="1" smtClean="0"/>
              <a:t>Typhimurium</a:t>
            </a:r>
            <a:r>
              <a:rPr lang="en-US" baseline="30000" dirty="0" smtClean="0"/>
              <a:t> </a:t>
            </a:r>
            <a:r>
              <a:rPr lang="en-US" dirty="0" smtClean="0"/>
              <a:t>grown under modeled microgravity (MMG)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were more virulent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… compared to organisms grown under normal</a:t>
            </a:r>
            <a:r>
              <a:rPr lang="en-US" baseline="30000" dirty="0" smtClean="0"/>
              <a:t> </a:t>
            </a:r>
            <a:r>
              <a:rPr lang="en-US" dirty="0" smtClean="0"/>
              <a:t>gravity (Nickerson et al., 2000)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077" t="11881"/>
          <a:stretch>
            <a:fillRect/>
          </a:stretch>
        </p:blipFill>
        <p:spPr bwMode="auto">
          <a:xfrm>
            <a:off x="0" y="0"/>
            <a:ext cx="9144000" cy="6927787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Preparation of bacteria: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colony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Escherichia coli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K-12 grown on Eosin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Methylene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Blue (EMB) agar was placed into 9ml Miller’s LB broth; incubated at 37˚C for 24 h</a:t>
            </a: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Cells were washed and diluted serially to adjust titer to </a:t>
            </a:r>
            <a:r>
              <a:rPr lang="en-US" dirty="0" smtClean="0">
                <a:latin typeface="Times New Roman"/>
                <a:cs typeface="Times New Roman"/>
              </a:rPr>
              <a:t>1.4x10</a:t>
            </a:r>
            <a:r>
              <a:rPr lang="en-US" baseline="30000" dirty="0" smtClean="0">
                <a:latin typeface="Times New Roman"/>
                <a:cs typeface="Times New Roman"/>
              </a:rPr>
              <a:t>8 </a:t>
            </a:r>
            <a:r>
              <a:rPr lang="en-US" dirty="0" smtClean="0">
                <a:latin typeface="Times New Roman"/>
                <a:cs typeface="Times New Roman"/>
              </a:rPr>
              <a:t>C FU/ml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077" t="11881"/>
          <a:stretch>
            <a:fillRect/>
          </a:stretch>
        </p:blipFill>
        <p:spPr bwMode="auto">
          <a:xfrm>
            <a:off x="0" y="0"/>
            <a:ext cx="9144000" cy="6927787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MIC determination:</a:t>
            </a:r>
          </a:p>
          <a:p>
            <a:pPr lvl="1"/>
            <a:r>
              <a:rPr lang="en-US" dirty="0" smtClean="0"/>
              <a:t>Three experiments were performed</a:t>
            </a:r>
          </a:p>
          <a:p>
            <a:pPr lvl="1"/>
            <a:r>
              <a:rPr lang="en-US" dirty="0" smtClean="0"/>
              <a:t>Concentrations of honey tested: 10%, 5%, 1%, 0.5%, 0.1%, and 0% (volume) (following </a:t>
            </a:r>
            <a:r>
              <a:rPr lang="en-US" dirty="0" err="1" smtClean="0"/>
              <a:t>Molan</a:t>
            </a:r>
            <a:r>
              <a:rPr lang="en-US" dirty="0" smtClean="0"/>
              <a:t>, 2001)</a:t>
            </a:r>
          </a:p>
          <a:p>
            <a:pPr lvl="1"/>
            <a:r>
              <a:rPr lang="en-US" dirty="0" smtClean="0"/>
              <a:t>Experiment 1: Stored in the dark for 48 hours at room temperature.</a:t>
            </a:r>
          </a:p>
          <a:p>
            <a:pPr lvl="1"/>
            <a:r>
              <a:rPr lang="en-US" dirty="0" smtClean="0"/>
              <a:t>Experiment2: Stored in the dark for 5 days at room temperature.</a:t>
            </a:r>
          </a:p>
          <a:p>
            <a:pPr lvl="1"/>
            <a:r>
              <a:rPr lang="en-US" dirty="0" smtClean="0"/>
              <a:t>The cells were washed and serial dilutions prepared </a:t>
            </a:r>
            <a:r>
              <a:rPr lang="en-US" dirty="0" smtClean="0"/>
              <a:t>from</a:t>
            </a:r>
            <a:r>
              <a:rPr lang="en-US" dirty="0" smtClean="0"/>
              <a:t> </a:t>
            </a:r>
            <a:r>
              <a:rPr lang="en-US" dirty="0" smtClean="0"/>
              <a:t>10</a:t>
            </a:r>
            <a:r>
              <a:rPr lang="en-US" baseline="30000" dirty="0" smtClean="0"/>
              <a:t>-5</a:t>
            </a:r>
            <a:r>
              <a:rPr lang="en-US" dirty="0" smtClean="0"/>
              <a:t> to 10</a:t>
            </a:r>
            <a:r>
              <a:rPr lang="en-US" baseline="30000" dirty="0" smtClean="0"/>
              <a:t>-8</a:t>
            </a:r>
            <a:endParaRPr lang="en-US" dirty="0" smtClean="0"/>
          </a:p>
          <a:p>
            <a:pPr lvl="1"/>
            <a:r>
              <a:rPr lang="en-US" dirty="0" smtClean="0"/>
              <a:t>1 ml of each dilution was plated on TSA agar </a:t>
            </a:r>
            <a:r>
              <a:rPr lang="en-US" dirty="0" smtClean="0"/>
              <a:t>to determine</a:t>
            </a:r>
            <a:r>
              <a:rPr lang="en-US" dirty="0" smtClean="0"/>
              <a:t> </a:t>
            </a:r>
            <a:r>
              <a:rPr lang="en-US" dirty="0" smtClean="0"/>
              <a:t>colony forming units (CFU) counting </a:t>
            </a:r>
            <a:r>
              <a:rPr lang="en-US" dirty="0" smtClean="0"/>
              <a:t>2 </a:t>
            </a:r>
            <a:r>
              <a:rPr lang="en-US" dirty="0" smtClean="0"/>
              <a:t>plates / </a:t>
            </a:r>
            <a:r>
              <a:rPr lang="en-US" dirty="0" smtClean="0"/>
              <a:t>dilution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077" t="11881"/>
          <a:stretch>
            <a:fillRect/>
          </a:stretch>
        </p:blipFill>
        <p:spPr bwMode="auto">
          <a:xfrm>
            <a:off x="0" y="0"/>
            <a:ext cx="9144000" cy="6927787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CFU counting gave the following results:</a:t>
            </a:r>
          </a:p>
          <a:p>
            <a:pPr marL="342900" lvl="1" indent="-342900">
              <a:buNone/>
            </a:pP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1" y="2209801"/>
          <a:ext cx="8763001" cy="35443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07890"/>
                <a:gridCol w="1286311"/>
                <a:gridCol w="1150260"/>
                <a:gridCol w="1100785"/>
                <a:gridCol w="1205918"/>
                <a:gridCol w="1205918"/>
                <a:gridCol w="1205919"/>
              </a:tblGrid>
              <a:tr h="796238">
                <a:tc>
                  <a:txBody>
                    <a:bodyPr/>
                    <a:lstStyle/>
                    <a:p>
                      <a:r>
                        <a:rPr lang="en-US" dirty="0" smtClean="0"/>
                        <a:t>%Honey (v)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(Control)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</a:tr>
              <a:tr h="1374033">
                <a:tc>
                  <a:txBody>
                    <a:bodyPr/>
                    <a:lstStyle/>
                    <a:p>
                      <a:pPr marL="457200" lvl="0" indent="-457200">
                        <a:buAutoNum type="arabicPeriod"/>
                      </a:pPr>
                      <a:r>
                        <a:rPr lang="en-US" sz="2000" dirty="0" smtClean="0"/>
                        <a:t>CFU/</a:t>
                      </a:r>
                      <a:r>
                        <a:rPr lang="en-US" sz="2000" baseline="0" dirty="0" smtClean="0"/>
                        <a:t>ml</a:t>
                      </a:r>
                    </a:p>
                    <a:p>
                      <a:pPr marL="457200" lvl="0" indent="-457200" algn="ctr">
                        <a:buNone/>
                      </a:pPr>
                      <a:r>
                        <a:rPr lang="en-US" sz="1400" b="0" baseline="0" dirty="0" smtClean="0"/>
                        <a:t>(48hrs)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2.1x10</a:t>
                      </a:r>
                      <a:r>
                        <a:rPr lang="en-US" baseline="30000" dirty="0" smtClean="0"/>
                        <a:t>8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2.2x10</a:t>
                      </a:r>
                      <a:r>
                        <a:rPr lang="en-US" baseline="30000" dirty="0" smtClean="0"/>
                        <a:t>8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1.5x10</a:t>
                      </a:r>
                      <a:r>
                        <a:rPr lang="en-US" baseline="30000" dirty="0" smtClean="0"/>
                        <a:t>8</a:t>
                      </a:r>
                      <a:endParaRPr lang="en-US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1.4x10</a:t>
                      </a:r>
                      <a:r>
                        <a:rPr lang="en-US" baseline="30000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1.2x10</a:t>
                      </a:r>
                      <a:r>
                        <a:rPr lang="en-US" baseline="30000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9.2x10</a:t>
                      </a:r>
                      <a:r>
                        <a:rPr lang="en-US" baseline="30000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</a:tr>
              <a:tr h="1374033">
                <a:tc>
                  <a:txBody>
                    <a:bodyPr/>
                    <a:lstStyle/>
                    <a:p>
                      <a:pPr marL="457200" indent="-457200">
                        <a:buAutoNum type="arabicPeriod" startAt="2"/>
                      </a:pPr>
                      <a:r>
                        <a:rPr lang="en-US" sz="2000" dirty="0" smtClean="0"/>
                        <a:t>CFU/ ml</a:t>
                      </a:r>
                    </a:p>
                    <a:p>
                      <a:pPr marL="457200" indent="-457200" algn="ctr">
                        <a:buNone/>
                      </a:pPr>
                      <a:r>
                        <a:rPr lang="en-US" sz="1400" b="0" dirty="0" smtClean="0"/>
                        <a:t>(5 days)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2.2x10</a:t>
                      </a:r>
                      <a:r>
                        <a:rPr lang="en-US" baseline="30000" dirty="0" smtClean="0"/>
                        <a:t>8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1.8x10</a:t>
                      </a:r>
                      <a:r>
                        <a:rPr lang="en-US" baseline="30000" dirty="0" smtClean="0"/>
                        <a:t>8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4.4x10</a:t>
                      </a:r>
                      <a:r>
                        <a:rPr lang="en-US" baseline="30000" dirty="0" smtClean="0"/>
                        <a:t>7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1.3x10</a:t>
                      </a:r>
                      <a:r>
                        <a:rPr lang="en-US" baseline="30000" dirty="0" smtClean="0"/>
                        <a:t>7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4.4x10</a:t>
                      </a:r>
                      <a:r>
                        <a:rPr lang="en-US" baseline="30000" dirty="0" smtClean="0"/>
                        <a:t>7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1.6x10</a:t>
                      </a:r>
                      <a:r>
                        <a:rPr lang="en-US" baseline="30000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1311</TotalTime>
  <Words>896</Words>
  <Application>Microsoft Office PowerPoint</Application>
  <PresentationFormat>On-screen Show (4:3)</PresentationFormat>
  <Paragraphs>89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Median</vt:lpstr>
      <vt:lpstr>Antimicrobial Effect of Honey On Escherichia coli growth in Microgravity</vt:lpstr>
      <vt:lpstr>Honey, an Ancient Medicine</vt:lpstr>
      <vt:lpstr> Evidence </vt:lpstr>
      <vt:lpstr>Scientific Evidence</vt:lpstr>
      <vt:lpstr>Antimicrobial Substance in Honey</vt:lpstr>
      <vt:lpstr>Gravity Effect?</vt:lpstr>
      <vt:lpstr>Our Experiment</vt:lpstr>
      <vt:lpstr>Our Experiment</vt:lpstr>
      <vt:lpstr>Results</vt:lpstr>
      <vt:lpstr>Results</vt:lpstr>
      <vt:lpstr>References</vt:lpstr>
      <vt:lpstr>References cont.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Antimicrobial Effect of Honey in E. coli growth</dc:title>
  <dc:creator>Gertrud Konings</dc:creator>
  <cp:lastModifiedBy>Template</cp:lastModifiedBy>
  <cp:revision>52</cp:revision>
  <dcterms:created xsi:type="dcterms:W3CDTF">2011-06-25T23:33:57Z</dcterms:created>
  <dcterms:modified xsi:type="dcterms:W3CDTF">2011-06-30T19:28:57Z</dcterms:modified>
</cp:coreProperties>
</file>