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74" r:id="rId4"/>
    <p:sldId id="276" r:id="rId5"/>
    <p:sldId id="258" r:id="rId6"/>
    <p:sldId id="262" r:id="rId7"/>
    <p:sldId id="263" r:id="rId8"/>
    <p:sldId id="266" r:id="rId9"/>
    <p:sldId id="267" r:id="rId10"/>
    <p:sldId id="260" r:id="rId11"/>
    <p:sldId id="265" r:id="rId12"/>
    <p:sldId id="268" r:id="rId13"/>
    <p:sldId id="275" r:id="rId14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B17C6-75EF-4190-BD78-87258EC328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55A199-51F6-4305-908B-9FE871898746}">
      <dgm:prSet phldrT="[Text]" custT="1"/>
      <dgm:spPr/>
      <dgm:t>
        <a:bodyPr/>
        <a:lstStyle/>
        <a:p>
          <a:r>
            <a:rPr lang="en-US" sz="1600" dirty="0" smtClean="0"/>
            <a:t>Isolate bacteria</a:t>
          </a:r>
          <a:endParaRPr lang="en-US" sz="1600" dirty="0"/>
        </a:p>
      </dgm:t>
    </dgm:pt>
    <dgm:pt modelId="{84C80D0B-090C-421A-9272-ADD50C3073D2}" type="parTrans" cxnId="{F90F66D5-4738-4A7E-8421-A931B38D3D15}">
      <dgm:prSet/>
      <dgm:spPr/>
      <dgm:t>
        <a:bodyPr/>
        <a:lstStyle/>
        <a:p>
          <a:endParaRPr lang="en-US"/>
        </a:p>
      </dgm:t>
    </dgm:pt>
    <dgm:pt modelId="{D86C5C6A-5263-4F51-B164-479D3DD96BDF}" type="sibTrans" cxnId="{F90F66D5-4738-4A7E-8421-A931B38D3D15}">
      <dgm:prSet/>
      <dgm:spPr/>
      <dgm:t>
        <a:bodyPr/>
        <a:lstStyle/>
        <a:p>
          <a:endParaRPr lang="en-US" dirty="0"/>
        </a:p>
      </dgm:t>
    </dgm:pt>
    <dgm:pt modelId="{9231BE36-9FB9-45B5-A5FA-0FF1E376ECE7}">
      <dgm:prSet phldrT="[Text]"/>
      <dgm:spPr/>
      <dgm:t>
        <a:bodyPr/>
        <a:lstStyle/>
        <a:p>
          <a:r>
            <a:rPr lang="en-US" dirty="0" smtClean="0"/>
            <a:t>Gram negative vs. positive</a:t>
          </a:r>
          <a:endParaRPr lang="en-US" dirty="0"/>
        </a:p>
      </dgm:t>
    </dgm:pt>
    <dgm:pt modelId="{23250A4A-EFB2-4D72-8949-2E9697BF475F}" type="parTrans" cxnId="{536FFD2A-FE62-428D-B47F-3474B5869995}">
      <dgm:prSet/>
      <dgm:spPr/>
      <dgm:t>
        <a:bodyPr/>
        <a:lstStyle/>
        <a:p>
          <a:endParaRPr lang="en-US"/>
        </a:p>
      </dgm:t>
    </dgm:pt>
    <dgm:pt modelId="{87FD8008-F81E-4748-8D4C-C7334EF1E7DA}" type="sibTrans" cxnId="{536FFD2A-FE62-428D-B47F-3474B5869995}">
      <dgm:prSet/>
      <dgm:spPr/>
      <dgm:t>
        <a:bodyPr/>
        <a:lstStyle/>
        <a:p>
          <a:endParaRPr lang="en-US" dirty="0"/>
        </a:p>
      </dgm:t>
    </dgm:pt>
    <dgm:pt modelId="{FB6D7F6A-FDC8-40EA-B4B0-4E14C9B2B6AD}">
      <dgm:prSet phldrT="[Text]"/>
      <dgm:spPr/>
      <dgm:t>
        <a:bodyPr/>
        <a:lstStyle/>
        <a:p>
          <a:r>
            <a:rPr lang="en-US" dirty="0" smtClean="0"/>
            <a:t>Oxidase Test</a:t>
          </a:r>
          <a:endParaRPr lang="en-US" dirty="0"/>
        </a:p>
      </dgm:t>
    </dgm:pt>
    <dgm:pt modelId="{46A3004C-DB77-4944-8111-22C25A97C63A}" type="parTrans" cxnId="{CFD4FA50-4F89-4D34-BB6F-EE4ED8DEEA81}">
      <dgm:prSet/>
      <dgm:spPr/>
      <dgm:t>
        <a:bodyPr/>
        <a:lstStyle/>
        <a:p>
          <a:endParaRPr lang="en-US"/>
        </a:p>
      </dgm:t>
    </dgm:pt>
    <dgm:pt modelId="{A7F75599-D1B9-4AF7-8AD4-E17ED0585FBD}" type="sibTrans" cxnId="{CFD4FA50-4F89-4D34-BB6F-EE4ED8DEEA81}">
      <dgm:prSet/>
      <dgm:spPr/>
      <dgm:t>
        <a:bodyPr/>
        <a:lstStyle/>
        <a:p>
          <a:endParaRPr lang="en-US" dirty="0"/>
        </a:p>
      </dgm:t>
    </dgm:pt>
    <dgm:pt modelId="{50B14C03-BE40-405A-8C07-BB894BE4B80F}">
      <dgm:prSet phldrT="[Text]"/>
      <dgm:spPr/>
      <dgm:t>
        <a:bodyPr/>
        <a:lstStyle/>
        <a:p>
          <a:r>
            <a:rPr lang="en-US" dirty="0" smtClean="0"/>
            <a:t>Anaerobic vs. aerobic pathogens</a:t>
          </a:r>
          <a:endParaRPr lang="en-US" dirty="0"/>
        </a:p>
      </dgm:t>
    </dgm:pt>
    <dgm:pt modelId="{A0930471-127B-44ED-8FC0-5B380F891E2D}" type="parTrans" cxnId="{42AD1BF9-433F-48BE-BFA3-F39C44A6C167}">
      <dgm:prSet/>
      <dgm:spPr/>
      <dgm:t>
        <a:bodyPr/>
        <a:lstStyle/>
        <a:p>
          <a:endParaRPr lang="en-US"/>
        </a:p>
      </dgm:t>
    </dgm:pt>
    <dgm:pt modelId="{3DEC74CE-64FD-4426-A219-B4EB064661D2}" type="sibTrans" cxnId="{42AD1BF9-433F-48BE-BFA3-F39C44A6C167}">
      <dgm:prSet/>
      <dgm:spPr/>
      <dgm:t>
        <a:bodyPr/>
        <a:lstStyle/>
        <a:p>
          <a:endParaRPr lang="en-US" dirty="0"/>
        </a:p>
      </dgm:t>
    </dgm:pt>
    <dgm:pt modelId="{D68FC7A5-584C-4A2F-A6EA-E19ABACAAFB6}">
      <dgm:prSet phldrT="[Text]"/>
      <dgm:spPr/>
      <dgm:t>
        <a:bodyPr/>
        <a:lstStyle/>
        <a:p>
          <a:r>
            <a:rPr lang="en-US" dirty="0" smtClean="0"/>
            <a:t>Biochemical Assays</a:t>
          </a:r>
          <a:endParaRPr lang="en-US" dirty="0"/>
        </a:p>
      </dgm:t>
    </dgm:pt>
    <dgm:pt modelId="{9DC2CCA5-E72C-4994-8A79-1152B418685E}" type="parTrans" cxnId="{C2145AE8-EC79-4D33-A9CB-7060681D99F7}">
      <dgm:prSet/>
      <dgm:spPr/>
      <dgm:t>
        <a:bodyPr/>
        <a:lstStyle/>
        <a:p>
          <a:endParaRPr lang="en-US"/>
        </a:p>
      </dgm:t>
    </dgm:pt>
    <dgm:pt modelId="{39DA8D47-357C-458C-8A04-6CF2E590E73F}" type="sibTrans" cxnId="{C2145AE8-EC79-4D33-A9CB-7060681D99F7}">
      <dgm:prSet/>
      <dgm:spPr/>
      <dgm:t>
        <a:bodyPr/>
        <a:lstStyle/>
        <a:p>
          <a:endParaRPr lang="en-US" dirty="0"/>
        </a:p>
      </dgm:t>
    </dgm:pt>
    <dgm:pt modelId="{896A1EE0-98EB-4D52-A80E-AA27196625F2}">
      <dgm:prSet phldrT="[Text]"/>
      <dgm:spPr/>
      <dgm:t>
        <a:bodyPr/>
        <a:lstStyle/>
        <a:p>
          <a:r>
            <a:rPr lang="en-US" dirty="0" smtClean="0"/>
            <a:t>Compare results to database</a:t>
          </a:r>
          <a:endParaRPr lang="en-US" dirty="0"/>
        </a:p>
      </dgm:t>
    </dgm:pt>
    <dgm:pt modelId="{1FBACAA2-1019-4AAC-B378-D2409C3CD384}" type="parTrans" cxnId="{8C32F0AA-BC77-4526-8543-B2D7B3C6868D}">
      <dgm:prSet/>
      <dgm:spPr/>
      <dgm:t>
        <a:bodyPr/>
        <a:lstStyle/>
        <a:p>
          <a:endParaRPr lang="en-US"/>
        </a:p>
      </dgm:t>
    </dgm:pt>
    <dgm:pt modelId="{FAD6B3C9-C965-4764-884A-72E06E1D49D1}" type="sibTrans" cxnId="{8C32F0AA-BC77-4526-8543-B2D7B3C6868D}">
      <dgm:prSet/>
      <dgm:spPr/>
      <dgm:t>
        <a:bodyPr/>
        <a:lstStyle/>
        <a:p>
          <a:endParaRPr lang="en-US" dirty="0"/>
        </a:p>
      </dgm:t>
    </dgm:pt>
    <dgm:pt modelId="{7FCD7C84-FD17-4418-91E0-1BAB07C0DF2F}">
      <dgm:prSet phldrT="[Text]"/>
      <dgm:spPr/>
      <dgm:t>
        <a:bodyPr/>
        <a:lstStyle/>
        <a:p>
          <a:r>
            <a:rPr lang="en-US" dirty="0" smtClean="0"/>
            <a:t>Identifies probability and species</a:t>
          </a:r>
          <a:endParaRPr lang="en-US" dirty="0"/>
        </a:p>
      </dgm:t>
    </dgm:pt>
    <dgm:pt modelId="{4ACCBDB7-47CB-4D2B-92E7-4211936760D6}" type="parTrans" cxnId="{34AD21ED-82A7-44B5-9307-2CCCE0917F24}">
      <dgm:prSet/>
      <dgm:spPr/>
      <dgm:t>
        <a:bodyPr/>
        <a:lstStyle/>
        <a:p>
          <a:endParaRPr lang="en-US"/>
        </a:p>
      </dgm:t>
    </dgm:pt>
    <dgm:pt modelId="{3D04DE6C-C52E-4D5E-AD3E-1AE8B805456E}" type="sibTrans" cxnId="{34AD21ED-82A7-44B5-9307-2CCCE0917F24}">
      <dgm:prSet/>
      <dgm:spPr/>
      <dgm:t>
        <a:bodyPr/>
        <a:lstStyle/>
        <a:p>
          <a:endParaRPr lang="en-US"/>
        </a:p>
      </dgm:t>
    </dgm:pt>
    <dgm:pt modelId="{D07AB95C-4A43-4AFF-A360-C5F71456975A}" type="pres">
      <dgm:prSet presAssocID="{48DB17C6-75EF-4190-BD78-87258EC328D2}" presName="Name0" presStyleCnt="0">
        <dgm:presLayoutVars>
          <dgm:dir/>
          <dgm:resizeHandles val="exact"/>
        </dgm:presLayoutVars>
      </dgm:prSet>
      <dgm:spPr/>
    </dgm:pt>
    <dgm:pt modelId="{746A3057-C034-4C80-AD63-D1775DCCA02B}" type="pres">
      <dgm:prSet presAssocID="{BB55A199-51F6-4305-908B-9FE871898746}" presName="node" presStyleLbl="node1" presStyleIdx="0" presStyleCnt="7" custLinFactX="188377" custLinFactY="-70006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020DC-E93B-47FB-A8D4-9540FDF1FCD2}" type="pres">
      <dgm:prSet presAssocID="{D86C5C6A-5263-4F51-B164-479D3DD96BD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049C4E4-D9A2-48E1-8565-7D5763344D90}" type="pres">
      <dgm:prSet presAssocID="{D86C5C6A-5263-4F51-B164-479D3DD96BD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648BB3A-1E0C-4C61-AD98-6BEC4CBB7477}" type="pres">
      <dgm:prSet presAssocID="{9231BE36-9FB9-45B5-A5FA-0FF1E376ECE7}" presName="node" presStyleLbl="node1" presStyleIdx="1" presStyleCnt="7" custLinFactX="188377" custLinFactY="-70006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4C5C0-A911-4392-8CBB-3344F44A50B9}" type="pres">
      <dgm:prSet presAssocID="{87FD8008-F81E-4748-8D4C-C7334EF1E7D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2567278-48EF-47BC-AFDA-4A65860378B8}" type="pres">
      <dgm:prSet presAssocID="{87FD8008-F81E-4748-8D4C-C7334EF1E7D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10B4D1F-D914-4147-8523-7A651F9476F2}" type="pres">
      <dgm:prSet presAssocID="{FB6D7F6A-FDC8-40EA-B4B0-4E14C9B2B6AD}" presName="node" presStyleLbl="node1" presStyleIdx="2" presStyleCnt="7" custLinFactX="188377" custLinFactY="-70006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1C443-84A5-4287-9421-4B2B20018B93}" type="pres">
      <dgm:prSet presAssocID="{A7F75599-D1B9-4AF7-8AD4-E17ED0585FBD}" presName="sibTrans" presStyleLbl="sibTrans2D1" presStyleIdx="2" presStyleCnt="6" custLinFactNeighborX="1960" custLinFactNeighborY="5041"/>
      <dgm:spPr/>
      <dgm:t>
        <a:bodyPr/>
        <a:lstStyle/>
        <a:p>
          <a:endParaRPr lang="en-US"/>
        </a:p>
      </dgm:t>
    </dgm:pt>
    <dgm:pt modelId="{CF488E75-52DE-45D0-AD2B-9AA9812341FF}" type="pres">
      <dgm:prSet presAssocID="{A7F75599-D1B9-4AF7-8AD4-E17ED0585FB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746F792-6303-4A72-B62A-F44A99345CAD}" type="pres">
      <dgm:prSet presAssocID="{50B14C03-BE40-405A-8C07-BB894BE4B80F}" presName="node" presStyleLbl="node1" presStyleIdx="3" presStyleCnt="7" custLinFactX="-126487" custLinFactY="4900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B695-7BDA-4329-A2A0-3F9A11F4196B}" type="pres">
      <dgm:prSet presAssocID="{3DEC74CE-64FD-4426-A219-B4EB064661D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C4C5C1F-5547-4F41-8C11-567934D895F5}" type="pres">
      <dgm:prSet presAssocID="{3DEC74CE-64FD-4426-A219-B4EB064661D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90DC7F6-9ED9-4900-AA92-ED1B97F08B6E}" type="pres">
      <dgm:prSet presAssocID="{D68FC7A5-584C-4A2F-A6EA-E19ABACAAFB6}" presName="node" presStyleLbl="node1" presStyleIdx="4" presStyleCnt="7" custLinFactX="-126487" custLinFactY="4900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55D5C-ECB9-4EF6-A406-7CF250569AF2}" type="pres">
      <dgm:prSet presAssocID="{39DA8D47-357C-458C-8A04-6CF2E590E73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7BB96BD-5E69-4641-91CA-437B75B1E86F}" type="pres">
      <dgm:prSet presAssocID="{39DA8D47-357C-458C-8A04-6CF2E590E73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36D9D63-5DA8-4397-B99F-5E385178D34B}" type="pres">
      <dgm:prSet presAssocID="{896A1EE0-98EB-4D52-A80E-AA27196625F2}" presName="node" presStyleLbl="node1" presStyleIdx="5" presStyleCnt="7" custLinFactX="-126487" custLinFactY="4900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53EF9-88D6-49BE-82A9-CC98E4D267F1}" type="pres">
      <dgm:prSet presAssocID="{FAD6B3C9-C965-4764-884A-72E06E1D49D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6ED7C06-90B4-4BF4-BEB6-D2678088EF84}" type="pres">
      <dgm:prSet presAssocID="{FAD6B3C9-C965-4764-884A-72E06E1D49D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A91A9E8-5067-4002-A1D3-4A87718F0E89}" type="pres">
      <dgm:prSet presAssocID="{7FCD7C84-FD17-4418-91E0-1BAB07C0DF2F}" presName="node" presStyleLbl="node1" presStyleIdx="6" presStyleCnt="7" custLinFactX="-126487" custLinFactY="49003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AD728-76AA-49AF-B0E5-0E87662FA00D}" type="presOf" srcId="{87FD8008-F81E-4748-8D4C-C7334EF1E7DA}" destId="{CC84C5C0-A911-4392-8CBB-3344F44A50B9}" srcOrd="0" destOrd="0" presId="urn:microsoft.com/office/officeart/2005/8/layout/process1"/>
    <dgm:cxn modelId="{28C5280E-D791-4A74-830E-C79FA11C874D}" type="presOf" srcId="{39DA8D47-357C-458C-8A04-6CF2E590E73F}" destId="{0E355D5C-ECB9-4EF6-A406-7CF250569AF2}" srcOrd="0" destOrd="0" presId="urn:microsoft.com/office/officeart/2005/8/layout/process1"/>
    <dgm:cxn modelId="{C2145AE8-EC79-4D33-A9CB-7060681D99F7}" srcId="{48DB17C6-75EF-4190-BD78-87258EC328D2}" destId="{D68FC7A5-584C-4A2F-A6EA-E19ABACAAFB6}" srcOrd="4" destOrd="0" parTransId="{9DC2CCA5-E72C-4994-8A79-1152B418685E}" sibTransId="{39DA8D47-357C-458C-8A04-6CF2E590E73F}"/>
    <dgm:cxn modelId="{1F5B7032-6B63-49FF-9252-E2F9C0FF40F9}" type="presOf" srcId="{50B14C03-BE40-405A-8C07-BB894BE4B80F}" destId="{5746F792-6303-4A72-B62A-F44A99345CAD}" srcOrd="0" destOrd="0" presId="urn:microsoft.com/office/officeart/2005/8/layout/process1"/>
    <dgm:cxn modelId="{CFD4FA50-4F89-4D34-BB6F-EE4ED8DEEA81}" srcId="{48DB17C6-75EF-4190-BD78-87258EC328D2}" destId="{FB6D7F6A-FDC8-40EA-B4B0-4E14C9B2B6AD}" srcOrd="2" destOrd="0" parTransId="{46A3004C-DB77-4944-8111-22C25A97C63A}" sibTransId="{A7F75599-D1B9-4AF7-8AD4-E17ED0585FBD}"/>
    <dgm:cxn modelId="{29FA430F-C9B7-436A-8460-0DF6F1E55E75}" type="presOf" srcId="{FB6D7F6A-FDC8-40EA-B4B0-4E14C9B2B6AD}" destId="{010B4D1F-D914-4147-8523-7A651F9476F2}" srcOrd="0" destOrd="0" presId="urn:microsoft.com/office/officeart/2005/8/layout/process1"/>
    <dgm:cxn modelId="{536FFD2A-FE62-428D-B47F-3474B5869995}" srcId="{48DB17C6-75EF-4190-BD78-87258EC328D2}" destId="{9231BE36-9FB9-45B5-A5FA-0FF1E376ECE7}" srcOrd="1" destOrd="0" parTransId="{23250A4A-EFB2-4D72-8949-2E9697BF475F}" sibTransId="{87FD8008-F81E-4748-8D4C-C7334EF1E7DA}"/>
    <dgm:cxn modelId="{8C32F0AA-BC77-4526-8543-B2D7B3C6868D}" srcId="{48DB17C6-75EF-4190-BD78-87258EC328D2}" destId="{896A1EE0-98EB-4D52-A80E-AA27196625F2}" srcOrd="5" destOrd="0" parTransId="{1FBACAA2-1019-4AAC-B378-D2409C3CD384}" sibTransId="{FAD6B3C9-C965-4764-884A-72E06E1D49D1}"/>
    <dgm:cxn modelId="{9801DB07-E693-4BB9-9009-4A443B33D9FE}" type="presOf" srcId="{39DA8D47-357C-458C-8A04-6CF2E590E73F}" destId="{87BB96BD-5E69-4641-91CA-437B75B1E86F}" srcOrd="1" destOrd="0" presId="urn:microsoft.com/office/officeart/2005/8/layout/process1"/>
    <dgm:cxn modelId="{EF8D359C-0094-4450-9313-B74640EB432F}" type="presOf" srcId="{FAD6B3C9-C965-4764-884A-72E06E1D49D1}" destId="{2FA53EF9-88D6-49BE-82A9-CC98E4D267F1}" srcOrd="0" destOrd="0" presId="urn:microsoft.com/office/officeart/2005/8/layout/process1"/>
    <dgm:cxn modelId="{5EC64FCD-1780-4CC4-960F-2C9AFF36220C}" type="presOf" srcId="{896A1EE0-98EB-4D52-A80E-AA27196625F2}" destId="{B36D9D63-5DA8-4397-B99F-5E385178D34B}" srcOrd="0" destOrd="0" presId="urn:microsoft.com/office/officeart/2005/8/layout/process1"/>
    <dgm:cxn modelId="{42AD1BF9-433F-48BE-BFA3-F39C44A6C167}" srcId="{48DB17C6-75EF-4190-BD78-87258EC328D2}" destId="{50B14C03-BE40-405A-8C07-BB894BE4B80F}" srcOrd="3" destOrd="0" parTransId="{A0930471-127B-44ED-8FC0-5B380F891E2D}" sibTransId="{3DEC74CE-64FD-4426-A219-B4EB064661D2}"/>
    <dgm:cxn modelId="{BDCAAF98-5DC9-4768-BFBD-789432632B8C}" type="presOf" srcId="{7FCD7C84-FD17-4418-91E0-1BAB07C0DF2F}" destId="{0A91A9E8-5067-4002-A1D3-4A87718F0E89}" srcOrd="0" destOrd="0" presId="urn:microsoft.com/office/officeart/2005/8/layout/process1"/>
    <dgm:cxn modelId="{8E2DEC48-689F-47FF-AF99-C0CEB6E19A23}" type="presOf" srcId="{48DB17C6-75EF-4190-BD78-87258EC328D2}" destId="{D07AB95C-4A43-4AFF-A360-C5F71456975A}" srcOrd="0" destOrd="0" presId="urn:microsoft.com/office/officeart/2005/8/layout/process1"/>
    <dgm:cxn modelId="{F90F66D5-4738-4A7E-8421-A931B38D3D15}" srcId="{48DB17C6-75EF-4190-BD78-87258EC328D2}" destId="{BB55A199-51F6-4305-908B-9FE871898746}" srcOrd="0" destOrd="0" parTransId="{84C80D0B-090C-421A-9272-ADD50C3073D2}" sibTransId="{D86C5C6A-5263-4F51-B164-479D3DD96BDF}"/>
    <dgm:cxn modelId="{E5613631-9849-4B5F-B992-8EA48DB9A9C0}" type="presOf" srcId="{FAD6B3C9-C965-4764-884A-72E06E1D49D1}" destId="{96ED7C06-90B4-4BF4-BEB6-D2678088EF84}" srcOrd="1" destOrd="0" presId="urn:microsoft.com/office/officeart/2005/8/layout/process1"/>
    <dgm:cxn modelId="{961224C9-6B2A-4F8A-B7AD-C21C12BE66C7}" type="presOf" srcId="{D68FC7A5-584C-4A2F-A6EA-E19ABACAAFB6}" destId="{690DC7F6-9ED9-4900-AA92-ED1B97F08B6E}" srcOrd="0" destOrd="0" presId="urn:microsoft.com/office/officeart/2005/8/layout/process1"/>
    <dgm:cxn modelId="{26716FC6-DA96-42AE-8AD3-4316F8E6E9EB}" type="presOf" srcId="{9231BE36-9FB9-45B5-A5FA-0FF1E376ECE7}" destId="{4648BB3A-1E0C-4C61-AD98-6BEC4CBB7477}" srcOrd="0" destOrd="0" presId="urn:microsoft.com/office/officeart/2005/8/layout/process1"/>
    <dgm:cxn modelId="{616DA24A-D25F-44A3-914F-786BCDA11BD6}" type="presOf" srcId="{D86C5C6A-5263-4F51-B164-479D3DD96BDF}" destId="{9049C4E4-D9A2-48E1-8565-7D5763344D90}" srcOrd="1" destOrd="0" presId="urn:microsoft.com/office/officeart/2005/8/layout/process1"/>
    <dgm:cxn modelId="{1C0CFAB5-0841-4281-9BC6-B5CCB7585519}" type="presOf" srcId="{3DEC74CE-64FD-4426-A219-B4EB064661D2}" destId="{6266B695-7BDA-4329-A2A0-3F9A11F4196B}" srcOrd="0" destOrd="0" presId="urn:microsoft.com/office/officeart/2005/8/layout/process1"/>
    <dgm:cxn modelId="{23694F54-4FA7-4083-8013-1AA669095E4D}" type="presOf" srcId="{87FD8008-F81E-4748-8D4C-C7334EF1E7DA}" destId="{62567278-48EF-47BC-AFDA-4A65860378B8}" srcOrd="1" destOrd="0" presId="urn:microsoft.com/office/officeart/2005/8/layout/process1"/>
    <dgm:cxn modelId="{5CB802BD-93AA-4B67-A26D-D248436712BB}" type="presOf" srcId="{A7F75599-D1B9-4AF7-8AD4-E17ED0585FBD}" destId="{3761C443-84A5-4287-9421-4B2B20018B93}" srcOrd="0" destOrd="0" presId="urn:microsoft.com/office/officeart/2005/8/layout/process1"/>
    <dgm:cxn modelId="{3746CFD1-3EA5-4643-8037-737623F01457}" type="presOf" srcId="{A7F75599-D1B9-4AF7-8AD4-E17ED0585FBD}" destId="{CF488E75-52DE-45D0-AD2B-9AA9812341FF}" srcOrd="1" destOrd="0" presId="urn:microsoft.com/office/officeart/2005/8/layout/process1"/>
    <dgm:cxn modelId="{34AD21ED-82A7-44B5-9307-2CCCE0917F24}" srcId="{48DB17C6-75EF-4190-BD78-87258EC328D2}" destId="{7FCD7C84-FD17-4418-91E0-1BAB07C0DF2F}" srcOrd="6" destOrd="0" parTransId="{4ACCBDB7-47CB-4D2B-92E7-4211936760D6}" sibTransId="{3D04DE6C-C52E-4D5E-AD3E-1AE8B805456E}"/>
    <dgm:cxn modelId="{EB0F198B-5040-4954-8030-4EB6BD0D7773}" type="presOf" srcId="{D86C5C6A-5263-4F51-B164-479D3DD96BDF}" destId="{099020DC-E93B-47FB-A8D4-9540FDF1FCD2}" srcOrd="0" destOrd="0" presId="urn:microsoft.com/office/officeart/2005/8/layout/process1"/>
    <dgm:cxn modelId="{2E06CE43-43EE-4C62-9C3A-F28853D18D96}" type="presOf" srcId="{3DEC74CE-64FD-4426-A219-B4EB064661D2}" destId="{1C4C5C1F-5547-4F41-8C11-567934D895F5}" srcOrd="1" destOrd="0" presId="urn:microsoft.com/office/officeart/2005/8/layout/process1"/>
    <dgm:cxn modelId="{AD1104A0-AB7A-4A17-A5E3-E71E9F4DF45E}" type="presOf" srcId="{BB55A199-51F6-4305-908B-9FE871898746}" destId="{746A3057-C034-4C80-AD63-D1775DCCA02B}" srcOrd="0" destOrd="0" presId="urn:microsoft.com/office/officeart/2005/8/layout/process1"/>
    <dgm:cxn modelId="{4C22BA62-EDB9-444E-8DFA-71AC7F085738}" type="presParOf" srcId="{D07AB95C-4A43-4AFF-A360-C5F71456975A}" destId="{746A3057-C034-4C80-AD63-D1775DCCA02B}" srcOrd="0" destOrd="0" presId="urn:microsoft.com/office/officeart/2005/8/layout/process1"/>
    <dgm:cxn modelId="{7B60D64B-56D7-4A6B-805D-EF7C52634F09}" type="presParOf" srcId="{D07AB95C-4A43-4AFF-A360-C5F71456975A}" destId="{099020DC-E93B-47FB-A8D4-9540FDF1FCD2}" srcOrd="1" destOrd="0" presId="urn:microsoft.com/office/officeart/2005/8/layout/process1"/>
    <dgm:cxn modelId="{BAD0625E-B1EF-4FF2-B9E0-AC8A2F98A28D}" type="presParOf" srcId="{099020DC-E93B-47FB-A8D4-9540FDF1FCD2}" destId="{9049C4E4-D9A2-48E1-8565-7D5763344D90}" srcOrd="0" destOrd="0" presId="urn:microsoft.com/office/officeart/2005/8/layout/process1"/>
    <dgm:cxn modelId="{4F27F3DD-EBDE-4B31-A37F-AC84BF36F342}" type="presParOf" srcId="{D07AB95C-4A43-4AFF-A360-C5F71456975A}" destId="{4648BB3A-1E0C-4C61-AD98-6BEC4CBB7477}" srcOrd="2" destOrd="0" presId="urn:microsoft.com/office/officeart/2005/8/layout/process1"/>
    <dgm:cxn modelId="{A0FF8E87-D32D-4795-ADCC-B7C653888EE4}" type="presParOf" srcId="{D07AB95C-4A43-4AFF-A360-C5F71456975A}" destId="{CC84C5C0-A911-4392-8CBB-3344F44A50B9}" srcOrd="3" destOrd="0" presId="urn:microsoft.com/office/officeart/2005/8/layout/process1"/>
    <dgm:cxn modelId="{8DCBEB32-27D2-4588-8C91-EBDD51478742}" type="presParOf" srcId="{CC84C5C0-A911-4392-8CBB-3344F44A50B9}" destId="{62567278-48EF-47BC-AFDA-4A65860378B8}" srcOrd="0" destOrd="0" presId="urn:microsoft.com/office/officeart/2005/8/layout/process1"/>
    <dgm:cxn modelId="{2D29E3EA-CC84-451F-A123-139D8A7D49E6}" type="presParOf" srcId="{D07AB95C-4A43-4AFF-A360-C5F71456975A}" destId="{010B4D1F-D914-4147-8523-7A651F9476F2}" srcOrd="4" destOrd="0" presId="urn:microsoft.com/office/officeart/2005/8/layout/process1"/>
    <dgm:cxn modelId="{B820B268-548D-4654-BA61-93BB24C3F9F4}" type="presParOf" srcId="{D07AB95C-4A43-4AFF-A360-C5F71456975A}" destId="{3761C443-84A5-4287-9421-4B2B20018B93}" srcOrd="5" destOrd="0" presId="urn:microsoft.com/office/officeart/2005/8/layout/process1"/>
    <dgm:cxn modelId="{0ED36BD4-D650-48BB-9ACD-F20574D556FD}" type="presParOf" srcId="{3761C443-84A5-4287-9421-4B2B20018B93}" destId="{CF488E75-52DE-45D0-AD2B-9AA9812341FF}" srcOrd="0" destOrd="0" presId="urn:microsoft.com/office/officeart/2005/8/layout/process1"/>
    <dgm:cxn modelId="{0EC66EE3-08E7-439F-913F-0FF0B8BB4DC5}" type="presParOf" srcId="{D07AB95C-4A43-4AFF-A360-C5F71456975A}" destId="{5746F792-6303-4A72-B62A-F44A99345CAD}" srcOrd="6" destOrd="0" presId="urn:microsoft.com/office/officeart/2005/8/layout/process1"/>
    <dgm:cxn modelId="{BB3D5D7E-6510-48FF-8909-9C9CCE7137F2}" type="presParOf" srcId="{D07AB95C-4A43-4AFF-A360-C5F71456975A}" destId="{6266B695-7BDA-4329-A2A0-3F9A11F4196B}" srcOrd="7" destOrd="0" presId="urn:microsoft.com/office/officeart/2005/8/layout/process1"/>
    <dgm:cxn modelId="{526A7342-1BDD-4A09-83B2-C8261BC1F717}" type="presParOf" srcId="{6266B695-7BDA-4329-A2A0-3F9A11F4196B}" destId="{1C4C5C1F-5547-4F41-8C11-567934D895F5}" srcOrd="0" destOrd="0" presId="urn:microsoft.com/office/officeart/2005/8/layout/process1"/>
    <dgm:cxn modelId="{1C14CE04-33CA-4E37-BE92-B54EE145170E}" type="presParOf" srcId="{D07AB95C-4A43-4AFF-A360-C5F71456975A}" destId="{690DC7F6-9ED9-4900-AA92-ED1B97F08B6E}" srcOrd="8" destOrd="0" presId="urn:microsoft.com/office/officeart/2005/8/layout/process1"/>
    <dgm:cxn modelId="{E9466C2A-7299-4FA0-A311-4A90FE2D5405}" type="presParOf" srcId="{D07AB95C-4A43-4AFF-A360-C5F71456975A}" destId="{0E355D5C-ECB9-4EF6-A406-7CF250569AF2}" srcOrd="9" destOrd="0" presId="urn:microsoft.com/office/officeart/2005/8/layout/process1"/>
    <dgm:cxn modelId="{AB22F77A-B670-4B85-BF16-C38A65E997D5}" type="presParOf" srcId="{0E355D5C-ECB9-4EF6-A406-7CF250569AF2}" destId="{87BB96BD-5E69-4641-91CA-437B75B1E86F}" srcOrd="0" destOrd="0" presId="urn:microsoft.com/office/officeart/2005/8/layout/process1"/>
    <dgm:cxn modelId="{CDB061C1-3587-4789-9A68-8D906C27CE6B}" type="presParOf" srcId="{D07AB95C-4A43-4AFF-A360-C5F71456975A}" destId="{B36D9D63-5DA8-4397-B99F-5E385178D34B}" srcOrd="10" destOrd="0" presId="urn:microsoft.com/office/officeart/2005/8/layout/process1"/>
    <dgm:cxn modelId="{1B843994-4441-496F-A316-302E7E489199}" type="presParOf" srcId="{D07AB95C-4A43-4AFF-A360-C5F71456975A}" destId="{2FA53EF9-88D6-49BE-82A9-CC98E4D267F1}" srcOrd="11" destOrd="0" presId="urn:microsoft.com/office/officeart/2005/8/layout/process1"/>
    <dgm:cxn modelId="{A6FD6155-E74F-44AC-BB7F-84A4B0378AF4}" type="presParOf" srcId="{2FA53EF9-88D6-49BE-82A9-CC98E4D267F1}" destId="{96ED7C06-90B4-4BF4-BEB6-D2678088EF84}" srcOrd="0" destOrd="0" presId="urn:microsoft.com/office/officeart/2005/8/layout/process1"/>
    <dgm:cxn modelId="{D108E14F-8790-49BA-B9AB-E8C2CB8CEA71}" type="presParOf" srcId="{D07AB95C-4A43-4AFF-A360-C5F71456975A}" destId="{0A91A9E8-5067-4002-A1D3-4A87718F0E89}" srcOrd="1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312C2F9-7E90-44D1-8DFF-42A6B498B42B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50A36C73-9FB9-4EF3-BCE2-6A58E3C4AE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EC63-4B9D-4673-925A-E75CE9A7526C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8594-90BB-476C-96AB-4B502FB3A1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2003425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latin typeface="Arial" pitchFamily="34" charset="0"/>
                <a:cs typeface="Arial" pitchFamily="34" charset="0"/>
              </a:rPr>
              <a:t>Investigating Antibiotic Susceptibility Profile Variation between E. coli K-12 Exposed to Microgravity and Full Gravity Environments using a SIEMENS Micro-Scan® Automated Bacterial Identification System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400800" cy="23622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Cassandra Avila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Derick Kalt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Carlos Monserrat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Javier Delgado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Maria Alvarez, Faculty Mentor</a:t>
            </a: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64" descr="http://tmechs.episd.org/images/sm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7011"/>
            <a:ext cx="2209800" cy="15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045" descr="Picture 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752600" cy="163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ssep.ncesse.org/wp-content/uploads/2010/05/ssep-banner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3048000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29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doni MT" pitchFamily="18" charset="0"/>
              </a:rPr>
              <a:t>Experimental Sample (Microgravity)</a:t>
            </a:r>
            <a:endParaRPr lang="en-US" dirty="0">
              <a:latin typeface="Bodoni MT" pitchFamily="18" charset="0"/>
            </a:endParaRPr>
          </a:p>
        </p:txBody>
      </p:sp>
      <p:pic>
        <p:nvPicPr>
          <p:cNvPr id="4" name="Content Placeholder 3" descr="Contamintion Pa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621" t="14644" r="12221" b="14644"/>
          <a:stretch>
            <a:fillRect/>
          </a:stretch>
        </p:blipFill>
        <p:spPr>
          <a:xfrm rot="5400000">
            <a:off x="1959429" y="478971"/>
            <a:ext cx="5225144" cy="6858002"/>
          </a:xfrm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        Sphingomonas paucimobilis at 99.99% Probability of Correct Identification</a:t>
            </a:r>
            <a:endParaRPr lang="en-US" sz="1600" i="1" dirty="0"/>
          </a:p>
        </p:txBody>
      </p:sp>
      <p:pic>
        <p:nvPicPr>
          <p:cNvPr id="2050" name="Picture 2" descr="C:\Documents and Settings\malva279\Local Settings\Temporary Internet Files\Content.IE5\TQONKQ13\MC9004421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30913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erimental Contami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0"/>
            <a:ext cx="5181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doni MT" pitchFamily="18" charset="0"/>
              </a:rPr>
              <a:t>Experimental Sample Antibiotic Susceptibility Pattern</a:t>
            </a:r>
            <a:endParaRPr lang="en-US" sz="2800" dirty="0">
              <a:latin typeface="Bodoni MT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676400" y="1828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1524000" y="3429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E. coli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kept at regular earth’s gravity conditions (Ground control) displayed normal biochemical reactions and antibiotic susceptibility patterns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were unable to recover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E. coli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from the sample exposed to microgravity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Bacteria that overgrew the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E. coli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was identified as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Sphingomonas paucimobilis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Experiment will be repeated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Acknowledgments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Jose Mendoza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Gloria Anchondo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Violeta Chavez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Jeff Goldstein and SSEP Program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John Cassanto and ITA</a:t>
            </a:r>
            <a:endParaRPr lang="en-US" sz="8800" dirty="0" smtClean="0">
              <a:solidFill>
                <a:schemeClr val="tx1"/>
              </a:solidFill>
              <a:latin typeface="Bodoni MT" pitchFamily="18" charset="0"/>
            </a:endParaRPr>
          </a:p>
          <a:p>
            <a:endParaRPr lang="en-US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project was supported in part by: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Texas Space Grant Consortium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Foundation for EPCC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MSEIP Grant Number P120A080025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MBRS-RISE Grant Number 5R25GM060424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EPCC President’s Office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Background and Introduction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Previous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studies indicate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that when cells are exposed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radiation,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most common form of damage is the deletion of certain DNA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segments, which can lead to mutations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Mutations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changes in gene expression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effects of radiation-induced mutations in microgravity on the growth of bacteria and antibiotic susceptibility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patterns has not been investigated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Escherichia coli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 bacterium found in the intestinal tract of humans and animals that can develop resistance to antibiotics.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 of our project is to determine if the antibiotic susceptibility patterns of </a:t>
            </a:r>
            <a:r>
              <a:rPr lang="en-US" i="1" dirty="0" smtClean="0"/>
              <a:t>E. coli</a:t>
            </a:r>
            <a:r>
              <a:rPr lang="en-US" dirty="0" smtClean="0"/>
              <a:t> K-12 change after exposure to microgravity and space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K-12 was grown in LB Broth</a:t>
            </a:r>
          </a:p>
          <a:p>
            <a:r>
              <a:rPr lang="en-US" dirty="0" smtClean="0"/>
              <a:t>Suspensions of </a:t>
            </a:r>
            <a:r>
              <a:rPr lang="en-US" i="1" dirty="0" smtClean="0"/>
              <a:t>E. coli </a:t>
            </a:r>
            <a:r>
              <a:rPr lang="en-US" dirty="0" smtClean="0"/>
              <a:t>at 1X10</a:t>
            </a:r>
            <a:r>
              <a:rPr lang="en-US" baseline="30000" dirty="0" smtClean="0"/>
              <a:t>8</a:t>
            </a:r>
            <a:r>
              <a:rPr lang="en-US" dirty="0" smtClean="0"/>
              <a:t> CFU/ml were kept at normal vs microgravity conditions</a:t>
            </a:r>
          </a:p>
          <a:p>
            <a:r>
              <a:rPr lang="en-US" dirty="0" smtClean="0"/>
              <a:t>Samples were analyzed using the Siemens Microscan automated microbial identification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Siemens Automated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Microscan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System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Automated microbial identification system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Based on biochemical reactions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antibiotic susceptibility data and displays minimal inhibitory concentrations (MIC in mg/L) for commonly used antibiotics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Results in 24-48 h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2766" t="20183" r="11714" b="6422"/>
          <a:stretch>
            <a:fillRect/>
          </a:stretch>
        </p:blipFill>
        <p:spPr bwMode="auto">
          <a:xfrm>
            <a:off x="843652" y="4495800"/>
            <a:ext cx="3042548" cy="198111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804" r="3558" b="7080"/>
          <a:stretch>
            <a:fillRect/>
          </a:stretch>
        </p:blipFill>
        <p:spPr bwMode="auto">
          <a:xfrm>
            <a:off x="5486400" y="4343400"/>
            <a:ext cx="2667000" cy="214026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" pitchFamily="18" charset="0"/>
              </a:rPr>
              <a:t>Instrument Processing</a:t>
            </a:r>
            <a:endParaRPr lang="en-US" dirty="0">
              <a:latin typeface="Bodoni MT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2971800" y="-1981200"/>
          <a:ext cx="15240000" cy="1181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 Biochemical Tests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066800"/>
          <a:ext cx="7543800" cy="162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743200"/>
                <a:gridCol w="3581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Negative</a:t>
                      </a:r>
                      <a:endParaRPr lang="en-US" sz="2000" dirty="0"/>
                    </a:p>
                  </a:txBody>
                  <a:tcPr/>
                </a:tc>
              </a:tr>
              <a:tr h="3763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Strong Yellow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Orange</a:t>
                      </a:r>
                      <a:r>
                        <a:rPr lang="en-US" sz="2000" baseline="0" dirty="0" smtClean="0"/>
                        <a:t> to red</a:t>
                      </a:r>
                      <a:endParaRPr lang="en-US" sz="2000" dirty="0"/>
                    </a:p>
                  </a:txBody>
                  <a:tcPr/>
                </a:tc>
              </a:tr>
              <a:tr h="4372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Magenta to pink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Yellow,</a:t>
                      </a:r>
                      <a:r>
                        <a:rPr lang="en-US" sz="2000" baseline="0" dirty="0" smtClean="0"/>
                        <a:t> orange or light pink</a:t>
                      </a:r>
                      <a:endParaRPr lang="en-US" sz="20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H2S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Black precipitate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blackening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malva279\Desktop\NUC 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8641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" pitchFamily="18" charset="0"/>
              </a:rPr>
              <a:t>Ground Control Sample</a:t>
            </a:r>
            <a:endParaRPr lang="en-US" dirty="0">
              <a:latin typeface="Bodoni MT" pitchFamily="18" charset="0"/>
            </a:endParaRPr>
          </a:p>
        </p:txBody>
      </p:sp>
      <p:pic>
        <p:nvPicPr>
          <p:cNvPr id="4" name="Content Placeholder 3" descr="Contamintion Pa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621" t="14644" r="12221" b="14644"/>
          <a:stretch>
            <a:fillRect/>
          </a:stretch>
        </p:blipFill>
        <p:spPr>
          <a:xfrm rot="5400000">
            <a:off x="1959429" y="478971"/>
            <a:ext cx="5225144" cy="6858002"/>
          </a:xfrm>
        </p:spPr>
      </p:pic>
      <p:pic>
        <p:nvPicPr>
          <p:cNvPr id="5" name="Picture 4" descr="E.coli Panel.jpg"/>
          <p:cNvPicPr>
            <a:picLocks noChangeAspect="1"/>
          </p:cNvPicPr>
          <p:nvPr/>
        </p:nvPicPr>
        <p:blipFill>
          <a:blip r:embed="rId3" cstate="print"/>
          <a:srcRect l="14353" t="7778" r="13765" b="23333"/>
          <a:stretch>
            <a:fillRect/>
          </a:stretch>
        </p:blipFill>
        <p:spPr>
          <a:xfrm rot="16200000">
            <a:off x="1981200" y="457200"/>
            <a:ext cx="5105400" cy="678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715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E. coli </a:t>
            </a:r>
            <a:r>
              <a:rPr lang="en-US" b="1" dirty="0" smtClean="0"/>
              <a:t>at 99.99% Probability of Correct Identification </a:t>
            </a:r>
            <a:endParaRPr lang="en-US" b="1" dirty="0"/>
          </a:p>
        </p:txBody>
      </p:sp>
      <p:pic>
        <p:nvPicPr>
          <p:cNvPr id="1027" name="Picture 3" descr="C:\Documents and Settings\malva279\Local Settings\Temporary Internet Files\Content.IE5\TQONKQ13\MC9004421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715000"/>
            <a:ext cx="381866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coli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438400"/>
            <a:ext cx="46482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doni MT" pitchFamily="18" charset="0"/>
              </a:rPr>
              <a:t>Ground Control Sample</a:t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>Antibiotic Susceptibility Pattern</a:t>
            </a:r>
            <a:endParaRPr lang="en-US" sz="2800" dirty="0">
              <a:latin typeface="Bodoni MT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1676400" y="1828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1524000" y="3429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393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Investigating Antibiotic Susceptibility Profile Variation between E. coli K-12 Exposed to Microgravity and Full Gravity Environments using a SIEMENS Micro-Scan® Automated Bacterial Identification System </vt:lpstr>
      <vt:lpstr>Background and Introduction</vt:lpstr>
      <vt:lpstr>Objectives</vt:lpstr>
      <vt:lpstr>Methods</vt:lpstr>
      <vt:lpstr>Siemens Automated Microscan System</vt:lpstr>
      <vt:lpstr>Instrument Processing</vt:lpstr>
      <vt:lpstr>Select Biochemical Tests</vt:lpstr>
      <vt:lpstr>Ground Control Sample</vt:lpstr>
      <vt:lpstr>Ground Control Sample Antibiotic Susceptibility Pattern</vt:lpstr>
      <vt:lpstr>Experimental Sample (Microgravity)</vt:lpstr>
      <vt:lpstr>Experimental Sample Antibiotic Susceptibility Pattern</vt:lpstr>
      <vt:lpstr>Conclusions</vt:lpstr>
      <vt:lpstr>Acknowledgments</vt:lpstr>
    </vt:vector>
  </TitlesOfParts>
  <Company>El Paso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Antibiotic Susceptibility Profile Variation between E. coli K-12 Exposed to Microgravity and Full Gravity Environments using a SIEMENS Micro-Scan® Automated Bacterial Identification System </dc:title>
  <dc:creator>PCSU</dc:creator>
  <cp:lastModifiedBy>PCSU</cp:lastModifiedBy>
  <cp:revision>32</cp:revision>
  <dcterms:created xsi:type="dcterms:W3CDTF">2011-06-29T17:11:38Z</dcterms:created>
  <dcterms:modified xsi:type="dcterms:W3CDTF">2011-06-30T17:51:00Z</dcterms:modified>
</cp:coreProperties>
</file>