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6" r:id="rId9"/>
    <p:sldId id="277" r:id="rId10"/>
    <p:sldId id="275" r:id="rId11"/>
    <p:sldId id="265" r:id="rId12"/>
    <p:sldId id="273" r:id="rId13"/>
    <p:sldId id="272" r:id="rId14"/>
    <p:sldId id="27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59C30-CCEC-4122-85A2-2DBE42A5EE5F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FAA5A-0388-474E-BDA9-B414A9C489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ster_sca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Electrical_conductivity" TargetMode="External"/><Relationship Id="rId4" Type="http://schemas.openxmlformats.org/officeDocument/2006/relationships/hyperlink" Target="http://en.wikipedia.org/wiki/Topograph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scanning it with a high-energy beam of electrons in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Raster scan"/>
              </a:rPr>
              <a:t>raster scan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pattern. The electrons interact with the atoms that make up the sample producing signals that contain information about the sample's surface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Topography"/>
              </a:rPr>
              <a:t>topography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composition, and other properties such as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Electrical conductivity"/>
              </a:rPr>
              <a:t>electrical conductivity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FAA5A-0388-474E-BDA9-B414A9C4891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CFU-Colony Forming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FAA5A-0388-474E-BDA9-B414A9C4891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FAA5A-0388-474E-BDA9-B414A9C4891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FFFFF">
                <a:alpha val="0"/>
              </a:srgbClr>
            </a:gs>
            <a:gs pos="34000">
              <a:srgbClr val="FFFFFF">
                <a:alpha val="0"/>
              </a:srgbClr>
            </a:gs>
            <a:gs pos="55000">
              <a:srgbClr val="FFFFFF">
                <a:alpha val="0"/>
              </a:srgbClr>
            </a:gs>
            <a:gs pos="67000">
              <a:srgbClr val="FFFFFF">
                <a:alpha val="0"/>
              </a:srgbClr>
            </a:gs>
            <a:gs pos="90000">
              <a:srgbClr val="FFFFFF">
                <a:alpha val="0"/>
              </a:srgbClr>
            </a:gs>
            <a:gs pos="55000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7166C7-82B3-4B42-AB9C-02F6CC51A7E0}" type="datetimeFigureOut">
              <a:rPr lang="en-US" smtClean="0"/>
              <a:pPr/>
              <a:t>6/30/2011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020B28A-0F87-4D65-BF24-0D18DB2762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sep.ncesse.org/wp-content/uploads/2010/05/ssep-banner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001619" cy="12328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Baskerville Old Face" pitchFamily="18" charset="0"/>
              </a:rPr>
              <a:t>The Effect of Microgravity on Biofilm Formation by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Baskerville Old Face" pitchFamily="18" charset="0"/>
              </a:rPr>
              <a:t>E. coli </a:t>
            </a:r>
            <a:r>
              <a:rPr lang="en-US" sz="4000" b="1" dirty="0">
                <a:solidFill>
                  <a:schemeClr val="bg1"/>
                </a:solidFill>
                <a:effectLst/>
                <a:latin typeface="Baskerville Old Face" pitchFamily="18" charset="0"/>
              </a:rPr>
              <a:t>on Polystyrene Particles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Jarisma Rodriguez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Michelle Holguin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Diana Pahman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Dr. Maria Alvarez, Faculty Mentor</a:t>
            </a:r>
            <a:endParaRPr lang="en-US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6388" name="Picture 4" descr="http://ssep.ncesse.org/wp-content/uploads/2010/05/nanoracks-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762978"/>
            <a:ext cx="935737" cy="866422"/>
          </a:xfrm>
          <a:prstGeom prst="rect">
            <a:avLst/>
          </a:prstGeom>
          <a:noFill/>
        </p:spPr>
      </p:pic>
      <p:pic>
        <p:nvPicPr>
          <p:cNvPr id="8" name="Picture 16045" descr="Picture 2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"/>
            <a:ext cx="1752600" cy="163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4" descr="http://tmechs.episd.org/images/smlogo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76200"/>
            <a:ext cx="2209800" cy="15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askerville Old Face" pitchFamily="18" charset="0"/>
              </a:rPr>
              <a:t>E. coli </a:t>
            </a:r>
            <a:r>
              <a:rPr lang="en-US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askerville Old Face" pitchFamily="18" charset="0"/>
              </a:rPr>
              <a:t>on </a:t>
            </a:r>
            <a:r>
              <a:rPr lang="en-US" sz="3200" b="1" dirty="0" err="1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askerville Old Face" pitchFamily="18" charset="0"/>
              </a:rPr>
              <a:t>Biofilms</a:t>
            </a:r>
            <a:r>
              <a:rPr lang="en-US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askerville Old Face" pitchFamily="18" charset="0"/>
              </a:rPr>
              <a:t> on Ground Control Bead at 5.0K Magnification</a:t>
            </a:r>
            <a:endParaRPr lang="en-US" sz="32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426" y="1371600"/>
            <a:ext cx="5141174" cy="518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dirty="0" err="1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Biofilm</a:t>
            </a:r>
            <a:r>
              <a:rPr lang="en-US" sz="3300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 Formation of </a:t>
            </a:r>
            <a:r>
              <a:rPr lang="en-US" sz="3300" i="1" dirty="0" err="1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E.coli</a:t>
            </a:r>
            <a:r>
              <a:rPr lang="en-US" sz="3300" i="1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 </a:t>
            </a:r>
            <a:r>
              <a:rPr lang="en-US" sz="3300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at 5.0K Magnification</a:t>
            </a:r>
            <a:br>
              <a:rPr lang="en-US" sz="3300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</a:br>
            <a:r>
              <a:rPr lang="en-US" sz="3300" i="1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(Washed with </a:t>
            </a:r>
            <a:r>
              <a:rPr lang="en-US" sz="3300" i="1" dirty="0" err="1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Decolorizer</a:t>
            </a:r>
            <a:r>
              <a:rPr lang="en-US" sz="3300" i="1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)</a:t>
            </a:r>
            <a:r>
              <a:rPr lang="en-US" sz="4400" i="1" dirty="0" smtClean="0">
                <a:latin typeface="Baskerville Old Face" pitchFamily="18" charset="0"/>
              </a:rPr>
              <a:t/>
            </a:r>
            <a:br>
              <a:rPr lang="en-US" sz="4400" i="1" dirty="0" smtClean="0">
                <a:latin typeface="Baskerville Old Face" pitchFamily="18" charset="0"/>
              </a:rPr>
            </a:br>
            <a:endParaRPr lang="en-US" dirty="0"/>
          </a:p>
        </p:txBody>
      </p:sp>
      <p:pic>
        <p:nvPicPr>
          <p:cNvPr id="5" name="Content Placeholder 4" descr="F:\Ecoli-SC T40675(x5.0k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461" y="1676400"/>
            <a:ext cx="5627077" cy="4572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askerville Old Face" pitchFamily="18" charset="0"/>
              </a:rPr>
              <a:t>Ground Control (left), and Microgravity sample (right) Grown on EMB Media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5" name="Picture 3" descr="E:\ForPresentation\embgroundcontrolgrowth.jpg"/>
          <p:cNvPicPr>
            <a:picLocks noChangeAspect="1" noChangeArrowheads="1"/>
          </p:cNvPicPr>
          <p:nvPr/>
        </p:nvPicPr>
        <p:blipFill>
          <a:blip r:embed="rId2" cstate="print"/>
          <a:srcRect l="4248" t="4166"/>
          <a:stretch>
            <a:fillRect/>
          </a:stretch>
        </p:blipFill>
        <p:spPr bwMode="auto">
          <a:xfrm>
            <a:off x="381000" y="1981200"/>
            <a:ext cx="4114800" cy="3886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6" name="Picture 2" descr="E:\ForPresentation\embspacegrowt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426" y="1981200"/>
            <a:ext cx="4050574" cy="3886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Baskerville Old Face" pitchFamily="18" charset="0"/>
              </a:rPr>
              <a:t>Bacteria from Microgravity Experiment on TSA Media (left), and Blood Agar (right) </a:t>
            </a:r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175" r="7463"/>
          <a:stretch>
            <a:fillRect/>
          </a:stretch>
        </p:blipFill>
        <p:spPr bwMode="auto">
          <a:xfrm>
            <a:off x="457200" y="2057400"/>
            <a:ext cx="3733800" cy="36576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" name="Picture 3" descr="E:\ForPresentation\bloodagarspacegrowth.jpg"/>
          <p:cNvPicPr>
            <a:picLocks noChangeAspect="1" noChangeArrowheads="1"/>
          </p:cNvPicPr>
          <p:nvPr/>
        </p:nvPicPr>
        <p:blipFill>
          <a:blip r:embed="rId3" cstate="print"/>
          <a:srcRect t="6944" r="641" b="5556"/>
          <a:stretch>
            <a:fillRect/>
          </a:stretch>
        </p:blipFill>
        <p:spPr bwMode="auto">
          <a:xfrm>
            <a:off x="4648200" y="2057400"/>
            <a:ext cx="4041648" cy="36576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9448800" cy="139903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Baskerville Old Face" pitchFamily="18" charset="0"/>
              </a:rPr>
              <a:t>Identification of Bacteria that overgrew </a:t>
            </a:r>
            <a:br>
              <a:rPr lang="en-US" sz="3500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Baskerville Old Face" pitchFamily="18" charset="0"/>
              </a:rPr>
            </a:br>
            <a:r>
              <a:rPr lang="en-US" sz="3500" i="1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Baskerville Old Face" pitchFamily="18" charset="0"/>
              </a:rPr>
              <a:t>E. coli</a:t>
            </a:r>
            <a:endParaRPr lang="en-US" sz="3500" i="1" dirty="0">
              <a:ln w="635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pic>
        <p:nvPicPr>
          <p:cNvPr id="3" name="Content Placeholder 3" descr="Contamintion Panel.jpg"/>
          <p:cNvPicPr>
            <a:picLocks noChangeAspect="1"/>
          </p:cNvPicPr>
          <p:nvPr/>
        </p:nvPicPr>
        <p:blipFill>
          <a:blip r:embed="rId2" cstate="print"/>
          <a:srcRect l="13621" t="14644" r="12221" b="14644"/>
          <a:stretch>
            <a:fillRect/>
          </a:stretch>
        </p:blipFill>
        <p:spPr>
          <a:xfrm rot="5400000">
            <a:off x="1997528" y="669472"/>
            <a:ext cx="5225143" cy="6934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95400" y="5943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Sphingomonas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paucimobilis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99.99% Probability of Correct Identification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8200" y="58674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Results for Ground Control Samples</a:t>
            </a:r>
            <a:endParaRPr lang="en-US" sz="4000" dirty="0"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60% of the surface of the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500-µm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polystyrene beads were covered by </a:t>
            </a:r>
            <a:r>
              <a:rPr lang="en-US" dirty="0" err="1" smtClean="0">
                <a:solidFill>
                  <a:schemeClr val="bg1"/>
                </a:solidFill>
                <a:latin typeface="Baskerville Old Face" pitchFamily="18" charset="0"/>
              </a:rPr>
              <a:t>Biofilms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Baskerville Old Face" pitchFamily="18" charset="0"/>
              </a:rPr>
              <a:t>Biofilm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size ranged from 11.6 X17.0 µm to 112X72.3µm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Baskerville Old Face" pitchFamily="18" charset="0"/>
              </a:rPr>
              <a:t>Biofilm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thickness ranged from 267 nm to 6.18 µm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We were unable to recover </a:t>
            </a:r>
            <a:r>
              <a:rPr lang="en-US" i="1" dirty="0" smtClean="0">
                <a:solidFill>
                  <a:schemeClr val="bg1"/>
                </a:solidFill>
                <a:latin typeface="Baskerville Old Face" pitchFamily="18" charset="0"/>
              </a:rPr>
              <a:t>E. coli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from samples exposed to microgravity to determine </a:t>
            </a:r>
            <a:r>
              <a:rPr lang="en-US" dirty="0" err="1" smtClean="0">
                <a:solidFill>
                  <a:schemeClr val="bg1"/>
                </a:solidFill>
                <a:latin typeface="Baskerville Old Face" pitchFamily="18" charset="0"/>
              </a:rPr>
              <a:t>biofilm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characteristics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Experiment will be repeated on Atlantis 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Acknowledgements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524000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Jose Mendoza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Gloria Anchondo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Dr. Jeff Goldstein and SSEP Program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John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Cassanto</a:t>
            </a:r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 and ITA</a:t>
            </a:r>
            <a:endParaRPr lang="en-US" sz="2400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Baskerville Old Face" pitchFamily="18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This project was supported in part by: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 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Texas Space Grant Consortium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Foundation for EPCC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MSEIP Grant Number P120A080025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MBRS-RISE Grant Number 5R25GM060424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askerville Old Face" pitchFamily="18" charset="0"/>
                <a:cs typeface="Arial" pitchFamily="34" charset="0"/>
              </a:rPr>
              <a:t>EPCC President’s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Introduction</a:t>
            </a:r>
            <a:endParaRPr lang="en-US" dirty="0"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Bacterial </a:t>
            </a:r>
            <a:r>
              <a:rPr lang="en-US" dirty="0" err="1" smtClean="0">
                <a:solidFill>
                  <a:schemeClr val="bg1"/>
                </a:solidFill>
                <a:latin typeface="Baskerville Old Face" pitchFamily="18" charset="0"/>
              </a:rPr>
              <a:t>biofilms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are communities of bacteria surrounded with a slime-like substance that creates a protective shield and makes them resistant to a variety of environmental factors.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Objective</a:t>
            </a:r>
            <a:endParaRPr lang="en-US" dirty="0"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The objective of our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study is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to determine if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biofilm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formation by </a:t>
            </a:r>
            <a:r>
              <a:rPr lang="en-US" i="1" dirty="0">
                <a:solidFill>
                  <a:schemeClr val="bg1"/>
                </a:solidFill>
                <a:latin typeface="Baskerville Old Face" pitchFamily="18" charset="0"/>
              </a:rPr>
              <a:t>Escherichia coli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K-12 on polystyrene plastic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particles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is influenced by microgravity conditions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. 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Hypothesis</a:t>
            </a:r>
            <a:endParaRPr lang="en-US" dirty="0"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Our hypothesis was that microgravity will influence the ability of </a:t>
            </a:r>
            <a:r>
              <a:rPr lang="en-US" i="1" dirty="0" smtClean="0">
                <a:solidFill>
                  <a:schemeClr val="bg1"/>
                </a:solidFill>
                <a:latin typeface="Baskerville Old Face" pitchFamily="18" charset="0"/>
              </a:rPr>
              <a:t>E. coli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to form </a:t>
            </a:r>
            <a:r>
              <a:rPr lang="en-US" dirty="0" err="1" smtClean="0">
                <a:solidFill>
                  <a:schemeClr val="bg1"/>
                </a:solidFill>
                <a:latin typeface="Baskerville Old Face" pitchFamily="18" charset="0"/>
              </a:rPr>
              <a:t>biofilms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on polystyrene particles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Materials </a:t>
            </a:r>
            <a:endParaRPr lang="en-US" dirty="0"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500µm Polystyrene beads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E.</a:t>
            </a:r>
            <a:r>
              <a:rPr lang="en-US" i="1" dirty="0" smtClean="0">
                <a:solidFill>
                  <a:schemeClr val="bg1"/>
                </a:solidFill>
                <a:latin typeface="Baskerville Old Face" pitchFamily="18" charset="0"/>
              </a:rPr>
              <a:t>coli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K-12 Strain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Luria Bertani (LB) Broth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0.85% Sterile Saline Solution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Pipettes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Hitachi ™ 1000 Scanning Electron Microscope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040" y="838200"/>
            <a:ext cx="402336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Methods</a:t>
            </a:r>
            <a:endParaRPr lang="en-US" dirty="0"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Baskerville Old Face" pitchFamily="18" charset="0"/>
              </a:rPr>
              <a:t>E. coli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K-12</a:t>
            </a:r>
            <a:r>
              <a:rPr lang="en-US" i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was cultured at 37 °C  for 24 h and diluted to a final concentration of 1.4 X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10</a:t>
            </a:r>
            <a:r>
              <a:rPr lang="es-MX" baseline="30000" dirty="0" smtClean="0">
                <a:solidFill>
                  <a:schemeClr val="bg1"/>
                </a:solidFill>
                <a:latin typeface="Baskerville Old Face" pitchFamily="18" charset="0"/>
              </a:rPr>
              <a:t>8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CFU/mL</a:t>
            </a:r>
          </a:p>
          <a:p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Experimental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samples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consisted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of 60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polystyrene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beads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in 90 </a:t>
            </a:r>
            <a:r>
              <a:rPr lang="es-MX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l of 0.85%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saline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mixed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with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125 </a:t>
            </a:r>
            <a:r>
              <a:rPr lang="es-MX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l of </a:t>
            </a:r>
            <a:r>
              <a:rPr lang="es-MX" i="1" dirty="0" smtClean="0">
                <a:solidFill>
                  <a:schemeClr val="bg1"/>
                </a:solidFill>
                <a:latin typeface="Baskerville Old Face" pitchFamily="18" charset="0"/>
              </a:rPr>
              <a:t>E. </a:t>
            </a:r>
            <a:r>
              <a:rPr lang="es-MX" i="1" dirty="0" err="1" smtClean="0">
                <a:solidFill>
                  <a:schemeClr val="bg1"/>
                </a:solidFill>
                <a:latin typeface="Baskerville Old Face" pitchFamily="18" charset="0"/>
              </a:rPr>
              <a:t>coli</a:t>
            </a:r>
            <a:r>
              <a:rPr lang="es-MX" i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suspension</a:t>
            </a:r>
            <a:endParaRPr lang="en-US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Bacterial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experiments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were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set up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for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Microgavity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 &amp;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Ground</a:t>
            </a:r>
            <a:r>
              <a:rPr lang="es-MX" dirty="0" smtClean="0">
                <a:solidFill>
                  <a:schemeClr val="bg1"/>
                </a:solidFill>
                <a:latin typeface="Baskerville Old Face" pitchFamily="18" charset="0"/>
              </a:rPr>
              <a:t>-Control </a:t>
            </a:r>
            <a:r>
              <a:rPr lang="es-MX" dirty="0" err="1" smtClean="0">
                <a:solidFill>
                  <a:schemeClr val="bg1"/>
                </a:solidFill>
                <a:latin typeface="Baskerville Old Face" pitchFamily="18" charset="0"/>
              </a:rPr>
              <a:t>conditions</a:t>
            </a:r>
            <a:endParaRPr lang="es-MX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Microgravity experiment was on the Endeavour for 15 days, 17 hours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Samples were observed using a Scanning Electron Microscope (SEM).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Baskerville Old Face" pitchFamily="18" charset="0"/>
              </a:rPr>
              <a:t>Biofilms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 were located and measured by length, width, and thickness using the SEM measuring tool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381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askerville Old Face" pitchFamily="18" charset="0"/>
              </a:rPr>
              <a:t>Ground Control Beads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524000"/>
            <a:ext cx="512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askerville Old Face" pitchFamily="18" charset="0"/>
              </a:rPr>
              <a:t>A set of beads (50X Magnification)</a:t>
            </a:r>
            <a:endParaRPr lang="en-US" sz="28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5257800" cy="427196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1800"/>
            <a:ext cx="2861534" cy="259080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990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Biofilms</a:t>
            </a:r>
            <a:r>
              <a:rPr lang="en-US" dirty="0" smtClean="0">
                <a:solidFill>
                  <a:schemeClr val="bg1"/>
                </a:solidFill>
                <a:effectLst/>
                <a:latin typeface="Baskerville Old Face" pitchFamily="18" charset="0"/>
              </a:rPr>
              <a:t> at 6K and10K Magnification</a:t>
            </a:r>
            <a:endParaRPr lang="en-US" dirty="0"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pic>
        <p:nvPicPr>
          <p:cNvPr id="8" name="Content Placeholder 4" descr="SC T40932(x6.0k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44737"/>
            <a:ext cx="4038600" cy="3281363"/>
          </a:xfrm>
          <a:ln w="76200">
            <a:solidFill>
              <a:schemeClr val="bg1"/>
            </a:solidFill>
          </a:ln>
        </p:spPr>
      </p:pic>
      <p:pic>
        <p:nvPicPr>
          <p:cNvPr id="10" name="Content Placeholder 5" descr="SC T40955(x10k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344737"/>
            <a:ext cx="4038600" cy="328136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Baskerville Old Face" pitchFamily="18" charset="0"/>
              </a:rPr>
              <a:t>Ground Control Bead in Cross Section</a:t>
            </a:r>
            <a:endParaRPr lang="en-US" dirty="0">
              <a:ln w="6350"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Baskerville Old Face" pitchFamily="18" charset="0"/>
            </a:endParaRPr>
          </a:p>
        </p:txBody>
      </p:sp>
      <p:pic>
        <p:nvPicPr>
          <p:cNvPr id="8" name="Content Placeholder 4" descr="SC T40961(x2.5k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44737"/>
            <a:ext cx="4038600" cy="328136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Content Placeholder 5" descr="SC T40965(x5.0k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344737"/>
            <a:ext cx="4038600" cy="328136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1442</TotalTime>
  <Words>396</Words>
  <Application>Microsoft Office PowerPoint</Application>
  <PresentationFormat>On-screen Show (4:3)</PresentationFormat>
  <Paragraphs>59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The Effect of Microgravity on Biofilm Formation by E. coli on Polystyrene Particles </vt:lpstr>
      <vt:lpstr>Introduction</vt:lpstr>
      <vt:lpstr>Objective</vt:lpstr>
      <vt:lpstr>Hypothesis</vt:lpstr>
      <vt:lpstr>Materials </vt:lpstr>
      <vt:lpstr>Methods</vt:lpstr>
      <vt:lpstr>Slide 7</vt:lpstr>
      <vt:lpstr> Biofilms at 6K and10K Magnification</vt:lpstr>
      <vt:lpstr>Ground Control Bead in Cross Section</vt:lpstr>
      <vt:lpstr>Slide 10</vt:lpstr>
      <vt:lpstr>Biofilm Formation of E.coli at 5.0K Magnification (Washed with Decolorizer) </vt:lpstr>
      <vt:lpstr>Slide 12</vt:lpstr>
      <vt:lpstr>Slide 13</vt:lpstr>
      <vt:lpstr>Identification of Bacteria that overgrew  E. coli</vt:lpstr>
      <vt:lpstr>Results for Ground Control Samples</vt:lpstr>
      <vt:lpstr>Acknowledgements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Microgravity on Biofilm Formation by E. coli on Polystyrene Particles</dc:title>
  <dc:creator>STUDENT</dc:creator>
  <cp:lastModifiedBy>Template</cp:lastModifiedBy>
  <cp:revision>25</cp:revision>
  <dcterms:created xsi:type="dcterms:W3CDTF">2011-06-28T17:19:55Z</dcterms:created>
  <dcterms:modified xsi:type="dcterms:W3CDTF">2011-06-30T19:49:05Z</dcterms:modified>
</cp:coreProperties>
</file>