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2" r:id="rId4"/>
    <p:sldId id="258" r:id="rId5"/>
    <p:sldId id="272" r:id="rId6"/>
    <p:sldId id="273" r:id="rId7"/>
    <p:sldId id="269" r:id="rId8"/>
    <p:sldId id="270" r:id="rId9"/>
    <p:sldId id="271" r:id="rId10"/>
    <p:sldId id="267" r:id="rId11"/>
    <p:sldId id="266" r:id="rId12"/>
    <p:sldId id="268" r:id="rId13"/>
    <p:sldId id="261" r:id="rId14"/>
    <p:sldId id="263" r:id="rId15"/>
    <p:sldId id="264" r:id="rId16"/>
    <p:sldId id="265" r:id="rId17"/>
    <p:sldId id="274" r:id="rId18"/>
    <p:sldId id="259" r:id="rId19"/>
    <p:sldId id="26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7"/>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7BB67AB-AE6F-410E-9D86-1CC090059778}" type="datetimeFigureOut">
              <a:rPr lang="en-US" smtClean="0"/>
              <a:pPr/>
              <a:t>6/24/2011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38DEB11-F742-4A52-847F-EB41CFB210E8}" type="slidenum">
              <a:rPr lang="en-US" smtClean="0"/>
              <a:pPr/>
              <a:t>‹#›</a:t>
            </a:fld>
            <a:endParaRPr lang="en-US"/>
          </a:p>
        </p:txBody>
      </p:sp>
    </p:spTree>
    <p:extLst>
      <p:ext uri="{BB962C8B-B14F-4D97-AF65-F5344CB8AC3E}">
        <p14:creationId xmlns:p14="http://schemas.microsoft.com/office/powerpoint/2010/main" xmlns="" val="3927943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8DEB11-F742-4A52-847F-EB41CFB210E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8DEB11-F742-4A52-847F-EB41CFB210E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B36D0-5042-4681-A02B-A8FD9B2BABD7}"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2319287216"/>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B36D0-5042-4681-A02B-A8FD9B2BABD7}"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268140812"/>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B36D0-5042-4681-A02B-A8FD9B2BABD7}"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664553006"/>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B36D0-5042-4681-A02B-A8FD9B2BABD7}"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3504198238"/>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B36D0-5042-4681-A02B-A8FD9B2BABD7}" type="datetimeFigureOut">
              <a:rPr lang="en-US" smtClean="0"/>
              <a:pPr/>
              <a:t>6/24/2011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1566187340"/>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B36D0-5042-4681-A02B-A8FD9B2BABD7}" type="datetimeFigureOut">
              <a:rPr lang="en-US" smtClean="0"/>
              <a:pPr/>
              <a:t>6/24/2011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3133315923"/>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B36D0-5042-4681-A02B-A8FD9B2BABD7}" type="datetimeFigureOut">
              <a:rPr lang="en-US" smtClean="0"/>
              <a:pPr/>
              <a:t>6/24/2011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520435870"/>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B36D0-5042-4681-A02B-A8FD9B2BABD7}" type="datetimeFigureOut">
              <a:rPr lang="en-US" smtClean="0"/>
              <a:pPr/>
              <a:t>6/24/2011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268453390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B36D0-5042-4681-A02B-A8FD9B2BABD7}" type="datetimeFigureOut">
              <a:rPr lang="en-US" smtClean="0"/>
              <a:pPr/>
              <a:t>6/24/2011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1257033686"/>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B36D0-5042-4681-A02B-A8FD9B2BABD7}" type="datetimeFigureOut">
              <a:rPr lang="en-US" smtClean="0"/>
              <a:pPr/>
              <a:t>6/24/2011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228939205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B36D0-5042-4681-A02B-A8FD9B2BABD7}" type="datetimeFigureOut">
              <a:rPr lang="en-US" smtClean="0"/>
              <a:pPr/>
              <a:t>6/24/2011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3598334205"/>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B36D0-5042-4681-A02B-A8FD9B2BABD7}" type="datetimeFigureOut">
              <a:rPr lang="en-US" smtClean="0"/>
              <a:pPr/>
              <a:t>6/24/2011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190EE-396E-4334-8E33-7A049DFEE932}" type="slidenum">
              <a:rPr lang="en-US" smtClean="0"/>
              <a:pPr/>
              <a:t>‹#›</a:t>
            </a:fld>
            <a:endParaRPr lang="en-US"/>
          </a:p>
        </p:txBody>
      </p:sp>
    </p:spTree>
    <p:extLst>
      <p:ext uri="{BB962C8B-B14F-4D97-AF65-F5344CB8AC3E}">
        <p14:creationId xmlns:p14="http://schemas.microsoft.com/office/powerpoint/2010/main" xmlns="" val="219281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www.google.com/imgres?imgurl=http://3.bp.blogspot.com/_ugWk-rnkqXM/STaoMDJaTtI/AAAAAAAABYA/Q3IxT8pkWKk/s320/Smithsonian%2BLogo.jpg&amp;imgrefurl=http://www.bangaloreaviation.com/2008/12/airbus-gifts-6-million-to-smithsonian.html&amp;usg=__cNJ-bnkZyxL1SlHITWVT8rDglNM=&amp;h=320&amp;w=316&amp;sz=20&amp;hl=en&amp;start=114&amp;zoom=1&amp;um=1&amp;itbs=1&amp;tbnid=EhJqTHgOQnpDKM:&amp;tbnh=118&amp;tbnw=117&amp;prev=/search%3Fq%3Dnational%2Bair%2Band%2Bspace%2Bmuseum%2Blogo%26start%3D100%26um%3D1%26hl%3Den%26sa%3DN%26rlz%3D1T4GWYE_enUS434US435%26ndsp%3D20%26tbm%3Disch&amp;ei=iMIETvCNBKnz0gH7y5XTCw" TargetMode="External"/><Relationship Id="rId18" Type="http://schemas.openxmlformats.org/officeDocument/2006/relationships/image" Target="../media/image30.jpeg"/><Relationship Id="rId3" Type="http://schemas.openxmlformats.org/officeDocument/2006/relationships/hyperlink" Target="http://www.google.com/imgres?imgurl=http://a3.twimg.com/profile_images/649298045/nano-thumb_bigger.jpg&amp;imgrefurl=http://twitter.com/NanoRacks&amp;usg=__DlFkQS6jdVXZTAFNJYjM37UVKqY=&amp;h=73&amp;w=73&amp;sz=5&amp;hl=en&amp;start=5&amp;zoom=1&amp;um=1&amp;itbs=1&amp;tbnid=cH5dt_IMQU2fiM:&amp;tbnh=70&amp;tbnw=70&amp;prev=/search%3Fq%3Dnanoracks%26um%3D1%26hl%3Den%26rlz%3D1T4GWYE_enUS434US435%26tbm%3Disch&amp;ei=mL0ETvO3LKPe0QHqyfy3Cw" TargetMode="External"/><Relationship Id="rId7" Type="http://schemas.openxmlformats.org/officeDocument/2006/relationships/hyperlink" Target="http://www.google.com/imgres?imgurl=http://ssep.ncesse.org/wp-content/uploads/2010/05/ncesse-banner-large.png&amp;imgrefurl=http://ssep.ncesse.org/links/&amp;usg=__dKgRaSXindbbSFEMlA8SBQeqVOw=&amp;h=550&amp;w=1440&amp;sz=1656&amp;hl=en&amp;start=6&amp;zoom=1&amp;um=1&amp;itbs=1&amp;tbnid=I6csf8lNRaKCNM:&amp;tbnh=57&amp;tbnw=150&amp;prev=/search%3Fq%3Dncesse%26um%3D1%26hl%3Den%26rlz%3D1T4GWYE_enUS434US435%26tbm%3Disch&amp;ei=qr8ETqHuPKbV0QGU5YD6Cg" TargetMode="External"/><Relationship Id="rId12" Type="http://schemas.openxmlformats.org/officeDocument/2006/relationships/image" Target="../media/image27.jpeg"/><Relationship Id="rId17" Type="http://schemas.openxmlformats.org/officeDocument/2006/relationships/hyperlink" Target="http://www.google.com/imgres?imgurl=http://preview.srsincorp.com/BiziSiteCustomers/SRSInc_dev/images/Guilford%2520County%2520Schools%2520Logo.jpg&amp;imgrefurl=http://preview.srsincorp.com/clients.aspx&amp;usg=__R1KmaxFSN8ShmTzMDptJ_tWR8_w=&amp;h=196&amp;w=247&amp;sz=13&amp;hl=en&amp;start=2&amp;zoom=1&amp;um=1&amp;itbs=1&amp;tbnid=iFOocwNHgiegQM:&amp;tbnh=87&amp;tbnw=110&amp;prev=/search%3Fq%3Dguilford%2Bcounty%2Bschools%26um%3D1%26hl%3Den%26rlz%3D1T4GWYE_enUS434US435%26tbm%3Disch&amp;ei=csMETtqFEuLL0QHW4aT3Cg" TargetMode="External"/><Relationship Id="rId2" Type="http://schemas.openxmlformats.org/officeDocument/2006/relationships/notesSlide" Target="../notesSlides/notesSlide17.xml"/><Relationship Id="rId16" Type="http://schemas.openxmlformats.org/officeDocument/2006/relationships/image" Target="../media/image29.jpeg"/><Relationship Id="rId20"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hyperlink" Target="http://www.google.com/imgres?imgurl=http://ncesse.org/wp-content/uploads/2010/04/vanhala.jpg&amp;imgrefurl=http://ncesse.org/about/staff/&amp;usg=__9cwJT4reoM_8RrWnLj2iFQHRfUc=&amp;h=300&amp;w=199&amp;sz=42&amp;hl=en&amp;start=4&amp;zoom=1&amp;um=1&amp;itbs=1&amp;tbnid=aTzOBL87rnq3eM:&amp;tbnh=116&amp;tbnw=77&amp;prev=/search%3Fq%3Dharri%2Bvanhala%26um%3D1%26hl%3Den%26rlz%3D1T4GWYE_enUS434US435%26tbm%3Disch&amp;ei=ycAETufiM8m00AHSl9jZCw" TargetMode="External"/><Relationship Id="rId5" Type="http://schemas.openxmlformats.org/officeDocument/2006/relationships/hyperlink" Target="http://www.google.com/imgres?imgurl=http://www.universetoday.com/wp-content/uploads/2011/04/41573_146177755424611_7550_n.jpg&amp;imgrefurl=http://www.universetoday.com/85175/several-student-led-experiments-to-fly-on-endeavour/&amp;usg=__BP4QxoDtqXyJhsfkHzJv7CfyZHc=&amp;h=180&amp;w=180&amp;sz=15&amp;hl=en&amp;start=8&amp;zoom=1&amp;um=1&amp;itbs=1&amp;tbnid=bAZVZR7l3xT5kM:&amp;tbnh=101&amp;tbnw=101&amp;prev=/search%3Fq%3Dstudent%2Bspaceflight%2Bexperiment%2Bprogram%26um%3D1%26hl%3Den%26rlz%3D1T4GWYE_enUS434US435%26tbm%3Disch&amp;ei=Mr8ETr6iDIXk0QHZs7jDCw" TargetMode="External"/><Relationship Id="rId15" Type="http://schemas.openxmlformats.org/officeDocument/2006/relationships/hyperlink" Target="http://www.google.com/imgres?imgurl=http://seabass.gsfc.nasa.gov/seabass/images/NASA_Logo.gif&amp;imgrefurl=http://seabass.gsfc.nasa.gov/&amp;usg=__TCSHEF33kCbxlS5nH7-dMB_4bsA=&amp;h=857&amp;w=1005&amp;sz=44&amp;hl=en&amp;start=1&amp;zoom=1&amp;um=1&amp;itbs=1&amp;tbnid=m0YhM3vHjtBOYM:&amp;tbnh=127&amp;tbnw=149&amp;prev=/search%3Fq%3Dnasa%26um%3D1%26hl%3Den%26rlz%3D1T4GWYE_enUS434US435%26tbm%3Disch&amp;ei=tMIETsraPMbs0gHN1uTgCw" TargetMode="External"/><Relationship Id="rId10" Type="http://schemas.openxmlformats.org/officeDocument/2006/relationships/image" Target="../media/image26.jpeg"/><Relationship Id="rId19" Type="http://schemas.openxmlformats.org/officeDocument/2006/relationships/hyperlink" Target="http://www.google.com/imgres?imgurl=http://www.rightpundits.com/wp-content/photos/Mark_Kelly_STS_134_Endeavour_Crew.jpg&amp;imgrefurl=http://www.rightpundits.com/%3Fp%3D8188&amp;usg=__9tb792iIPt4tl4_lp9sMQqoG904=&amp;h=255&amp;w=318&amp;sz=37&amp;hl=en&amp;start=3&amp;zoom=1&amp;um=1&amp;itbs=1&amp;tbnid=3Sfa4B5XEr8KLM:&amp;tbnh=95&amp;tbnw=118&amp;prev=/search%3Fq%3Dendeavour%2Bcrew%2B134%26um%3D1%26hl%3Den%26rlz%3D1T4GWYE_enUS434US435%26tbm%3Disch&amp;ei=rMQETqqOB4Xg0QHZ67XaCw" TargetMode="External"/><Relationship Id="rId4" Type="http://schemas.openxmlformats.org/officeDocument/2006/relationships/image" Target="../media/image23.jpeg"/><Relationship Id="rId9" Type="http://schemas.openxmlformats.org/officeDocument/2006/relationships/hyperlink" Target="http://www.google.com/imgres?imgurl=http://www.astrosociety.org/membership/awards_2005/goldstein_lowresx.jpg&amp;imgrefurl=http://www.astrosociety.org/membership/awards/05winnerspub.html&amp;usg=__noP9sEicPkJVohoAnnDvP_O6h6I=&amp;h=200&amp;w=133&amp;sz=10&amp;hl=en&amp;start=16&amp;zoom=1&amp;um=1&amp;itbs=1&amp;tbnid=vW0wVGwhZQWFHM:&amp;tbnh=104&amp;tbnw=69&amp;prev=/search%3Fq%3Djeff%2Bgoldstein%26um%3D1%26hl%3Den%26rlz%3D1T4GWYE_enUS434US435%26tbm%3Disch&amp;ei=jMAETr3ZEMfY0QGEtZW8Cw" TargetMode="External"/><Relationship Id="rId1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38450"/>
          </a:xfrm>
        </p:spPr>
        <p:txBody>
          <a:bodyPr>
            <a:normAutofit fontScale="90000"/>
          </a:bodyPr>
          <a:lstStyle/>
          <a:p>
            <a:r>
              <a:rPr lang="en-US" sz="6000" dirty="0" smtClean="0">
                <a:latin typeface="Baskerville Old Face" pitchFamily="18" charset="0"/>
              </a:rPr>
              <a:t>The Effect of Microgravity on Brine Shrimp Development</a:t>
            </a:r>
            <a:endParaRPr lang="en-US" sz="6000" dirty="0">
              <a:latin typeface="Baskerville Old Face" pitchFamily="18" charset="0"/>
            </a:endParaRPr>
          </a:p>
        </p:txBody>
      </p:sp>
      <p:sp>
        <p:nvSpPr>
          <p:cNvPr id="4" name="AutoShape 2" descr="data:image/jpg;base64,/9j/4AAQSkZJRgABAQAAAQABAAD/2wCEAAkGBhQSEBUSEhQWFRQWFRgYFxYWGBUYFxcZGBgVFRcYGBUXGyYeFxkkGRQVHzAgIycpLC0sFh4xNTAqNSYrLCkBCQoKDgwOGA8PGiwfHx8sKSkpLCwsLCopKSkpKSksKSkpKSkpLSopLCwsKSkpLCkpKSkpKSkpKSkpKTUpLDEpKf/AABEIAMQAswMBIgACEQEDEQH/xAAcAAACAgMBAQAAAAAAAAAAAAAABAUGAQIDBwj/xABBEAABAwIEBAMECAQFAwUAAAABAAIRAyEEEjFBBSJRYQYTcTJCgZEHI1KhscHR8GJy4fEUFUOCsgiS0iQzU3PC/8QAGQEBAQEBAQEAAAAAAAAAAAAAAAECAwQF/8QAJBEBAQACAgIBBAMBAAAAAAAAAAECEQMhEjFBBBMiYVGh8EL/2gAMAwEAAhEDEQA/APcFF+IfEtDBUTWxNQMaNPtOPRrdXH0T+LxTadN1R5ysY0ucToGtGZx+ABXyt4p8Tv4li6mLqyKYtTZ9hl8rLb+8SNTPYgPSsf8A9RLI/wDT4N7u9V7WiPRgd+KgK/8A1C42eWjhmiRYio4gTeTnAXm9KhUr1BSpNLnOPKxg/dt5XqXg/wCj6lhXNfiS2piYzNZqynHSRD3j7WgiwKovvgbxrisRRz4yjTpFxGTLnaS2PaLHSRc9RorbguKhzRnAa6BIEubO4a+LgdSB6DRUs6pjD4pzdCq14r0HToVlVnC8Udv9xUpR4j1IPrAPwjVZTSTWHJdmNG4I+Ej7tF3ZUBuCD6IjICyEIQC1jutkIMBZQhBgBZQhBhqyhCAQhCAQhCDzf6duOGjwzymmHYioKdtcjZe+24s1v+4Lx3hPhCrim06VGAIzVqh9lhd7LLe08N90X9F73458GUcfUw5rlxbS8zkBgOz+Wbnp9Xt1Sn+XspMbTpsaym1sNY0QAOn71VjUVvhHhVmColuFANW2ao8S6p2J90aQAmm0GUm56hNnAtBkmmTqA7cT+CmMi1Zw9pfnIvETNo9DYo05YQOcOZuUybAzI2Omq14lxajhmzVcJJAA1cSTlADe7rSbbbpKrxR1WfJdlpGwe326nVzXe6y1iLkGZghRQ4eKufD0abXZv/cJnI0O3qu1c6Lholx/hFxXO5fEPYnxBUMObFFg+1lc89N8rBOwzE9jZRPCOI131SWVa/nFwinmMtY0gjPTfytBHM7MAOe2wVt4F4cZh2jmdUqAAeZUMusI5Rowel9iSZJmC490PG32OFVqrabRXcx1QalgLR2sd47AdgpjDva43seuh+ahC6FzOJMo6aW9pWyrWF4g4jKCZOnr1noNfgpjhuPFVpgyWktd6i0xsDCmmKdQhCiBCEIBCEIBCEIBCEIBCEII3ipgsgj49LC3eSB8VFYykpHi9nZpA5QATtzAH5lzPkFyxNNWNT0iPI6qveIMc6pNCjlygxVLswzaTRBbvB5iQdmxcqT8VcTOHo5mgl73im0wDDnZr8xAsAYBsTAg3Bp2SpFNhblD3saaLCXVqrXOl4FURDizM4uEmMxJEkqs5X4S/CsFXxI5oo0pgvY7M6pFj5RyjKJkZ4mxy35hasHgG0mBlNoa0aNEbm5PUncmSU02kBYAQLAAQAAIEDYAACOgC3y9UamOmgC1cei1r1PgJieiXNTKQ3rtv3MnX1UabvKXquj1Oi6Vq14Fz+Hc9lBcS4rlzCmZfu/p2AVYyz0fpcUZTreWXc7xcgcrRoGg7EnXdb4bEnB1mkTkdYzpEkx8AbT0XnjcUQD5kZhNxJc4DQnpBJurnwXijcRQNOrGZu86wLOBVl/lwmUr0qjVDgHAyCJC6Kn+FeNBjhh3usfYP5fFXBYdZdhCEIoQhCAQhCAQhCAQhCCL4tTlw/8ArqD4zScB8cpWNWiOiY4jrTM+/Hrma5v5pfDjlAOosfhZGsUbxbhbK9J1GoOR4gxYg6hwOzgYIOxASPBPDjcOMz3ebWLYdULQCWnZrQYY20mNTJO0T1ZpCUdUhaa02c75rg9ywXytXOQZmba9uqROVshgA6nYfFaY3iDWtLnOys+1u7sBqoCvxk1eVohosG/m4qXpzyzPYzHggsYYG5Orz0nZQWIadRr26fqnRTmwuf38l3FMN7u67BTblf2rr+G5HCofa+z2N5N7hOUceadOzQdgBAknWZ29eibfRG/f5JOoRlLTcXHw7rnbvpz0rmI4tUbiS/NcHkI0A2yib+i9t8L+KG4igC8htQABwO/ceq8jqYIauMxpYSB0JFgOw1UjwbHmm4HaYPcHZWOn3d6mntYdKyqlh65IzMJhwsRt9+qbbxSoJv2AMG9+07gLbtpYkKscO8cUazqjab21DS9oAkOEFwMtcJIlsSLKYp8XZJmRHxCGj6Fqx4IkGQtkQIQhAIQhApxFv1Zd9gh//bc6dpHxS1Mw5wje52JOv4KTIUS2pHIdQI6k5bT3On/cjUPV6WZshQVfVSH+ZtaOZwaNs1vlKheI4zWIgaucYYP1VhvTZ1YAXKj+IcTDfa12pjU/zHZQGJ8WCctHmd/8pFv9jfzXFnMMxJLryTv6KuOXJv0zxJ5re2fSNG9hGn5pfhGHuea40EW+aeqYMmmQD0krGFAYYO4+9S2ON3s21sco6fErhiyW3kWBt37rni8bksLE5r9IH9V34SWvZJGZxIDpEkdgJ0uLrjnetPRx+9o9mIzMM2IIBHQHeFxAvci/7PbYKWPAnEvrMlzQYLYvbWx1aOqjatKP1/oNFy4vWq19RhPLc+f6c20tZg2taFihhoPyTFNg6H0/uta7jdtPXd2zR3K7zp5rpNcF402kfLcbQXbnLGtheCBPrKjPEXiKrXd5dJjhQZVDHPbmqecSynUpclIZoJqtc1hLWvI5nANLSphxkkDUkZifbduf5R2Uvwrh2UObhW5DWJNWpm9gND4aGEEtB8wkEXtFrRt14s9/jS3CcK6lDH0W1MYPNrSAGik2rLnUy6mSCSc5yjkBeFdHUdY/uuGD4ayiwsYPekkzJJgSbwToNNAFFeK/GVLA08z+aqRy0gbuPUxo0bn8UdklxDxVSwDfNruys0gXLjsGt3P6K1cPx7K1JlWk4OY9oc1w0IN180YOhiuMYuXO0gufH1dOmToG6A9Bq4jsV7t4OwTMHSZhqYOQaSSXZiZJcTuemyqe1qQhCiBCEIBRPFqN8wtuOxGt+twf9pUsuOKpZm/p8vwKCFrfXMLXCXDUC8iLFtwNfxXnXifg72ODCS5pBFMucdyCG3sDOhv0XoFVpDrGHNNitMfg2YikQ7QzmG7SffBG03nZa99Uyx33HlNN4OaLuF4AOUi2k3Bkmx6Kd4MfMiLN69ui0x3BHNqZHSHAjMY1bf6wfAmRsSOpUs8UWNApQ1oiZkuJ6rNvj08/y7uYA2NlCYyg/Nyx6762sd+6bq1idL9Nvn1S5cXW9nrBnpYGAsbLqkG4aC5w5jNxM2Gok63+aMNVzu5MwdYECRp6RCdI2CjsdSLSXMJEiDH59lyz4/O73p24ue8XWpZ+1kw3GKoYKDHZzfmnvMNOp7ndIuxFVl3jM1wkzpebT7rhCicDjS0yPQjcdwpiljXZPMaSSSZb9oASSZ9kgCx0MrxcmHjn+e9fH6fQ4/qJlxXWpfn9tDhw8DI436gGBuM03Pp9y7UqDWgNa2SDIIgiTMAnryuEbdkvUxBfmPLDgQA3QOc2WkneBBtYQZ2XZtO4ggwWlob7MEtdcD3b2Mg7Lrhza1jvb5+fjbbJqFg3KMmaS1rnMkEdonrY/NSXDKxpvt8vXqdui70cI3OGuGZ8S4iGhsgfIlcOJYDy4cww0mCTct792631uvbMo5TC7K+LfpHp4VhZSGeubhuzJJgvt20Gq8x4bwvE8TxDnkueRzVKkSBTtYCbn7LBc6WV9494TZj8jmOFOoxzWueROZlg6WjcRI223V04JwWlhaLaVFuVrfmSbFzjoXGTf1W8bt6Gnh/g1LDUG06AAZYzqXlwHO527iB2gWEQrHwrB3znT3f1Ubwvh7vNLQPqjLj/AAOnmbHRx5uxnra0NFlaMoQhRAhCEAhCEERxijBDgP3/AF/JR2ctOZtj9xG4KseIoB7YKrtSk5sgjQ9vmLKrKT49wwV6OamS14Npi38BOt9lRAHU5Bmx5gblp7du3yXoFKr5bpGm+pn+vdIcd4S2oM7Pa69ex7qWb7c+TDfcVOliC7sOu5/QfemwbdB2UbiRkMAdZG9tx+i2p15AIusaeeU3Uclqr7Gel9P3dHnjcx1nYblatbJDQCXTI2jYuJJibj5rjyckwanZNuEcQ54iGNDiBJkGeXtoSfRS9Og3KQfTMbQdeXv7K4MxLgx9NrxmDQWtdOYWe3ISPe5Wn/dfdMU6RL5e7IBMAEiBNmtjQxBPqvN+fNbv03NY+vZmmx7pcYDXRZzZnYmLZZtyn5J3hzecC5OpJjUCBpYbQOyVwzC5pa28GxIg5ZgC5N+6khlpMO35r0YcWOHqHdd2U2tnKNSSTckk6kndcMfWBplpvbT0v+EpZ/EZHKLnuEU8GS3MdL3ut7kjU7bcNOQ5jETsPl90K1cPpNeSDPsh1v4tB6qqMo5yA0SBYdz+ndXHCny2AEy7c/l6AWWuLbrElhqYaIbYfvddWVJtuoZ+PjdaUeIXXbS2LAhc6NTMAQuijIQhCAQhCAUdxanYH4dvipFK49stHr+qCsVHbWjotKdbLO7TqPzW9ZvMfVaHpZWNRD8c4Jn+sp6gSe4VRrVMhhol32R+PZeis5L7Gx7d/RQHiHg+VvnU22Osbkd+53TTz82H/WKAwWELtwXGC46taB2sDeQJ3Too5WgnKRy5jMCWvDzJktFMBttSSo9uKp+UwVGHNMnzOWmXRq692wIHYqRpucczHOzTGaBla33srRrcZblfL5vucmfjrU/3aY+Mm3bBsLrmdABOsAQM3Qm7j0lP0uEGrcWAtOx9Oyc4dwiQHPkN1y6F3r0H4pnGY4NEN16DboF7cZMJqHjvuo6vUGGbDRne4+ltbDpZccJRfXcMwcAbyQR3tO+ycwOFLqoMAvcI/T5J/G4kAZmGIs4XBa4bk9+qt9LJsu7g9KkJJznqTAB1H7KWNbzeW+TuSA7sO3fqsYjC+fzOz2g5ftAAk6bdNymeH4cuAJGVtuUxPawsFzmFyvfp26npJcDwwDc41NhaIAsfRN1XLWjU5QFhxXqk01OnFy00XRy1KokuGY2LbKaBVUY+Cp7hdfM09lKlOoWUKIEIQgErj/Z/fQppLY48vz/4lBVnAlxELUjsujWgG19P/wBfoozxDxn/AA9Nz2NZULHU2vaXhvltqPyhzoBLB3NhMqtHXMNrbrNKtkkOEsdqDBj+iT4bxdmIpZ2tqMkey8FrtARGz2w4EOaSCCDumHR1P39uyqoji3h8Nkgl1N2naUtw/Dii4OPsb7wTYG+vxU/SxIbZ3sTF5sovGMLXEG4Mlp2IOo9QueU+Xmzw13DeJ4qXCG379fRL0KXNJ1/eyzg+HuFLOPZLrCbnWSPyW4xLhLSJAIEGxsdj8Fztk9rJsPqho1I7/vUruyW+0GiQYa2DY7u1krm2kHVQGh0n3YEN66fiVMf5cAIN+t7H4brWOO+61J/BXDsc4Ro07xBPYHp1UjhwycpaPw22KVqDLotg7Ncars6SadcVQNO4uw79D0K5tqJjDY2eV2v3FcsTgCOancbt3Hp1CKwVqVrTqSEnxrjVLCUXVqzsrW6RdznbNaN3H5INuKcRp4ek6tVeGsZcn8AOridAFH/Rv9Igxdd9Aty5szqfUBsDK7qYv814p4s8YVsfWzPOWm0/V0gSQwaT/E8/a+VrL0b6BPDTy9+OeIYGmnSn3iYzuBm4aIbPVx6KI9sQiEKIyhCEAlOIuhvrP/FybSPFvY+f/EoKbxTipY5tNpArVGk0c4dkc5sktc7qRNtYBOyqTMMMhc97vIqOcx7HPptLnOdUFSi5jL1agd/q1HABoEQrjjMBTrN8uowOaS05TIuC7K4EEFpGxBEKhcd4BWOI8uMlBjZpls+W2mTM3Ml5dJMmZuYElvXDCZb3dRue5JNrE7ihzipfMPWA3pzX90zO7STdp8udw+M8ynnEDWQZsW3I20kfPbRQfC+Hlwa1ziGNABcSSeURAO7oDSTAiBvlayl/SF46DgcLhSfJjLUc0m+2Rv8ADrJ3MgRBnzYb7e76vLjkmMnZfxz9IL3vNDCuysY6XPEy8jYD7APzVv8ABHiH/G4bnF2mHC8NfFi07zrrZec+EfBD8Y4PfLaDTHmDV8e5T/AuPs9167huGMosbTptaxrRDQNB19T1O666fP8AZ/C8KqOcBIAGgM2nsN/VPU/DYDnGcsmTF9b7qS4U2KLJucoJjcnVdnlY+3iniXo4VlMQ0R1NpPqVpVqLavW2CTc5baa1il2Oi6YK4vYqI9/GWurmjBa4AEF0AOncdpsn+Fcfa+WzDmkgg2cI6g/iLJLEYZhc1z25ss/zAb5SLzAnpZbcZ8IPgVKTnPBghzbVW6Fro0IsJEXkyFBI8bp1PKfUwzGurhvI1xLWPNoBI0cdtj1C+cfEvG8VicQf8WXeY0lvlkFopzq0U9j9577e38I8QVKZFLEiWmwrAHKdLPbrTfE9QdiJViweGw5xIrvpU3VQMoqlgNRo25iJHrrCJXkngH6G62KLa2MDqNDXJpVqdo/029zfoBqvoDBYVlOm1lNoaxrQGtaIAA0AHRdgsqIEIQgEIQgEhxlv1RPT+yfWlakHNLToRBQUwG4vOn5rGKw7ajcru1xqDqIOxt84sYhYr0yx5aYBBPrMiD6fqNV554+8eQDhsM6dqrgbgaFjSN+pGndWty2dxx8d+NgAcFhHZWjle8WBvBY10zE6u6z3Kh/BngZ2KIrVgWUJ00NQixDejdi7aLSmPA/gM4gtrVwRQ9pjTZ1T/wAaeoJ1dtuV6dhanlkUna5fq3WGdrB7MaBwA0Hc2Rm9+3fD4VrGhrWhrWgNaAIa0DYDZdqOBdUdlaJO/b1Ulw/gxfzO5W/efToO6sFDDtYMrRATYiKTDRAY68DXr/ZcamIUtxDB+Y3+IaH8lWahItoqOznLQrm166AorKwQESuGMxzKNN1Wo4NYwZnOOgA/H89tlAtxTG0aDQ+vUFOnma0udoMzg0fjPoCdle6UQMukCI0jaPgvlPx340dj6wyy2hTkMaTckyM7xpmOkbA+s/Rv0d4d7OFYNtScwoMmdRIkD5EKJT3EfD1OrJjK46kAX/mGhChP8rfQ5XCWbGSQP4ZNwO2yt6wWyiI7guJLmlp93Q9jse6klpTpBugA9LLdAIQhAIQhAIQhBUPpG4TWqYSo7CnLWDY/mbuAdjEie+y8i8EeATVc2viWlrB7NN1nVI0LwYLW621d2Gv0WQoir4daXy0loJkgD5wdlVQuEwhccrGzppYACwnYR0U9g+BMbBeA9wMibgEaEDqNj3T+HwzWNytAA/evVdVEYhZQhAKK4xw7MM7RcajqP1UqsIKUQtmuUzxDgZLi6nF/d0+SqfjTG1eH4bz/ACTUEwYIhlrFxA9laU/jccylTdUquDGNBzOdYAfn6C/qvEPHnjx+OfkZLMO10tbu8jSo/aejdBO5kmL4/wCJsTjqgFV5InlpsENB2hl5Pcye4Vy8D/QjiMSW1cYDQoa5Das8WsG/6YPV1+g3GTaK+ivwA7iGKD6jSMLSdNR0CHuEHyR3Np6NJ3IX04zS2iW4Xwynh6TaNFgZTYIa1ogAfmTqTqSm0QIQhAIQhAIQhAIQhAIQhAIQhAIQhAIQhAIQhALDghCBPB8Ho0jNKjTpmIljGNMDQS0C3ZOoQgEIQgEIQgEIQgEIQg//2Q=="/>
          <p:cNvSpPr>
            <a:spLocks noChangeAspect="1" noChangeArrowheads="1"/>
          </p:cNvSpPr>
          <p:nvPr/>
        </p:nvSpPr>
        <p:spPr bwMode="auto">
          <a:xfrm>
            <a:off x="80963" y="-904875"/>
            <a:ext cx="1704975" cy="18669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9j/4AAQSkZJRgABAQAAAQABAAD/2wCEAAkGBhQSEBUSEhQWFRQWFRgYFxYWGBUYFxcZGBgVFRcYGBUXGyYeFxkkGRQVHzAgIycpLC0sFh4xNTAqNSYrLCkBCQoKDgwOGA8PGiwfHx8sKSkpLCwsLCopKSkpKSksKSkpKSkpLSopLCwsKSkpLCkpKSkpKSkpKSkpKTUpLDEpKf/AABEIAMQAswMBIgACEQEDEQH/xAAcAAACAgMBAQAAAAAAAAAAAAAABAUGAQIDBwj/xABBEAABAwIEBAMECAQFAwUAAAABAAIRAyEEEjFBBSJRYQYTcTJCgZEHI1KhscHR8GJy4fEUFUOCsgiS0iQzU3PC/8QAGQEBAQEBAQEAAAAAAAAAAAAAAAECAwQF/8QAJBEBAQACAgIBBAMBAAAAAAAAAAECEQMhEjFBBBMiYVGh8EL/2gAMAwEAAhEDEQA/APcFF+IfEtDBUTWxNQMaNPtOPRrdXH0T+LxTadN1R5ysY0ucToGtGZx+ABXyt4p8Tv4li6mLqyKYtTZ9hl8rLb+8SNTPYgPSsf8A9RLI/wDT4N7u9V7WiPRgd+KgK/8A1C42eWjhmiRYio4gTeTnAXm9KhUr1BSpNLnOPKxg/dt5XqXg/wCj6lhXNfiS2piYzNZqynHSRD3j7WgiwKovvgbxrisRRz4yjTpFxGTLnaS2PaLHSRc9RorbguKhzRnAa6BIEubO4a+LgdSB6DRUs6pjD4pzdCq14r0HToVlVnC8Udv9xUpR4j1IPrAPwjVZTSTWHJdmNG4I+Ej7tF3ZUBuCD6IjICyEIQC1jutkIMBZQhBgBZQhBhqyhCAQhCAQhCDzf6duOGjwzymmHYioKdtcjZe+24s1v+4Lx3hPhCrim06VGAIzVqh9lhd7LLe08N90X9F73458GUcfUw5rlxbS8zkBgOz+Wbnp9Xt1Sn+XspMbTpsaym1sNY0QAOn71VjUVvhHhVmColuFANW2ao8S6p2J90aQAmm0GUm56hNnAtBkmmTqA7cT+CmMi1Zw9pfnIvETNo9DYo05YQOcOZuUybAzI2Omq14lxajhmzVcJJAA1cSTlADe7rSbbbpKrxR1WfJdlpGwe326nVzXe6y1iLkGZghRQ4eKufD0abXZv/cJnI0O3qu1c6Lholx/hFxXO5fEPYnxBUMObFFg+1lc89N8rBOwzE9jZRPCOI131SWVa/nFwinmMtY0gjPTfytBHM7MAOe2wVt4F4cZh2jmdUqAAeZUMusI5Rowel9iSZJmC490PG32OFVqrabRXcx1QalgLR2sd47AdgpjDva43seuh+ahC6FzOJMo6aW9pWyrWF4g4jKCZOnr1noNfgpjhuPFVpgyWktd6i0xsDCmmKdQhCiBCEIBCEIBCEIBCEIBCEII3ipgsgj49LC3eSB8VFYykpHi9nZpA5QATtzAH5lzPkFyxNNWNT0iPI6qveIMc6pNCjlygxVLswzaTRBbvB5iQdmxcqT8VcTOHo5mgl73im0wDDnZr8xAsAYBsTAg3Bp2SpFNhblD3saaLCXVqrXOl4FURDizM4uEmMxJEkqs5X4S/CsFXxI5oo0pgvY7M6pFj5RyjKJkZ4mxy35hasHgG0mBlNoa0aNEbm5PUncmSU02kBYAQLAAQAAIEDYAACOgC3y9UamOmgC1cei1r1PgJieiXNTKQ3rtv3MnX1UabvKXquj1Oi6Vq14Fz+Hc9lBcS4rlzCmZfu/p2AVYyz0fpcUZTreWXc7xcgcrRoGg7EnXdb4bEnB1mkTkdYzpEkx8AbT0XnjcUQD5kZhNxJc4DQnpBJurnwXijcRQNOrGZu86wLOBVl/lwmUr0qjVDgHAyCJC6Kn+FeNBjhh3usfYP5fFXBYdZdhCEIoQhCAQhCAQhCAQhCCL4tTlw/8ArqD4zScB8cpWNWiOiY4jrTM+/Hrma5v5pfDjlAOosfhZGsUbxbhbK9J1GoOR4gxYg6hwOzgYIOxASPBPDjcOMz3ebWLYdULQCWnZrQYY20mNTJO0T1ZpCUdUhaa02c75rg9ywXytXOQZmba9uqROVshgA6nYfFaY3iDWtLnOys+1u7sBqoCvxk1eVohosG/m4qXpzyzPYzHggsYYG5Orz0nZQWIadRr26fqnRTmwuf38l3FMN7u67BTblf2rr+G5HCofa+z2N5N7hOUceadOzQdgBAknWZ29eibfRG/f5JOoRlLTcXHw7rnbvpz0rmI4tUbiS/NcHkI0A2yib+i9t8L+KG4igC8htQABwO/ceq8jqYIauMxpYSB0JFgOw1UjwbHmm4HaYPcHZWOn3d6mntYdKyqlh65IzMJhwsRt9+qbbxSoJv2AMG9+07gLbtpYkKscO8cUazqjab21DS9oAkOEFwMtcJIlsSLKYp8XZJmRHxCGj6Fqx4IkGQtkQIQhAIQhApxFv1Zd9gh//bc6dpHxS1Mw5wje52JOv4KTIUS2pHIdQI6k5bT3On/cjUPV6WZshQVfVSH+ZtaOZwaNs1vlKheI4zWIgaucYYP1VhvTZ1YAXKj+IcTDfa12pjU/zHZQGJ8WCctHmd/8pFv9jfzXFnMMxJLryTv6KuOXJv0zxJ5re2fSNG9hGn5pfhGHuea40EW+aeqYMmmQD0krGFAYYO4+9S2ON3s21sco6fErhiyW3kWBt37rni8bksLE5r9IH9V34SWvZJGZxIDpEkdgJ0uLrjnetPRx+9o9mIzMM2IIBHQHeFxAvci/7PbYKWPAnEvrMlzQYLYvbWx1aOqjatKP1/oNFy4vWq19RhPLc+f6c20tZg2taFihhoPyTFNg6H0/uta7jdtPXd2zR3K7zp5rpNcF402kfLcbQXbnLGtheCBPrKjPEXiKrXd5dJjhQZVDHPbmqecSynUpclIZoJqtc1hLWvI5nANLSphxkkDUkZifbduf5R2Uvwrh2UObhW5DWJNWpm9gND4aGEEtB8wkEXtFrRt14s9/jS3CcK6lDH0W1MYPNrSAGik2rLnUy6mSCSc5yjkBeFdHUdY/uuGD4ayiwsYPekkzJJgSbwToNNAFFeK/GVLA08z+aqRy0gbuPUxo0bn8UdklxDxVSwDfNruys0gXLjsGt3P6K1cPx7K1JlWk4OY9oc1w0IN180YOhiuMYuXO0gufH1dOmToG6A9Bq4jsV7t4OwTMHSZhqYOQaSSXZiZJcTuemyqe1qQhCiBCEIBRPFqN8wtuOxGt+twf9pUsuOKpZm/p8vwKCFrfXMLXCXDUC8iLFtwNfxXnXifg72ODCS5pBFMucdyCG3sDOhv0XoFVpDrGHNNitMfg2YikQ7QzmG7SffBG03nZa99Uyx33HlNN4OaLuF4AOUi2k3Bkmx6Kd4MfMiLN69ui0x3BHNqZHSHAjMY1bf6wfAmRsSOpUs8UWNApQ1oiZkuJ6rNvj08/y7uYA2NlCYyg/Nyx6762sd+6bq1idL9Nvn1S5cXW9nrBnpYGAsbLqkG4aC5w5jNxM2Gok63+aMNVzu5MwdYECRp6RCdI2CjsdSLSXMJEiDH59lyz4/O73p24ue8XWpZ+1kw3GKoYKDHZzfmnvMNOp7ndIuxFVl3jM1wkzpebT7rhCicDjS0yPQjcdwpiljXZPMaSSSZb9oASSZ9kgCx0MrxcmHjn+e9fH6fQ4/qJlxXWpfn9tDhw8DI436gGBuM03Pp9y7UqDWgNa2SDIIgiTMAnryuEbdkvUxBfmPLDgQA3QOc2WkneBBtYQZ2XZtO4ggwWlob7MEtdcD3b2Mg7Lrhza1jvb5+fjbbJqFg3KMmaS1rnMkEdonrY/NSXDKxpvt8vXqdui70cI3OGuGZ8S4iGhsgfIlcOJYDy4cww0mCTct792631uvbMo5TC7K+LfpHp4VhZSGeubhuzJJgvt20Gq8x4bwvE8TxDnkueRzVKkSBTtYCbn7LBc6WV9494TZj8jmOFOoxzWueROZlg6WjcRI223V04JwWlhaLaVFuVrfmSbFzjoXGTf1W8bt6Gnh/g1LDUG06AAZYzqXlwHO527iB2gWEQrHwrB3znT3f1Ubwvh7vNLQPqjLj/AAOnmbHRx5uxnra0NFlaMoQhRAhCEAhCEERxijBDgP3/AF/JR2ctOZtj9xG4KseIoB7YKrtSk5sgjQ9vmLKrKT49wwV6OamS14Npi38BOt9lRAHU5Bmx5gblp7du3yXoFKr5bpGm+pn+vdIcd4S2oM7Pa69ex7qWb7c+TDfcVOliC7sOu5/QfemwbdB2UbiRkMAdZG9tx+i2p15AIusaeeU3Uclqr7Gel9P3dHnjcx1nYblatbJDQCXTI2jYuJJibj5rjyckwanZNuEcQ54iGNDiBJkGeXtoSfRS9Og3KQfTMbQdeXv7K4MxLgx9NrxmDQWtdOYWe3ISPe5Wn/dfdMU6RL5e7IBMAEiBNmtjQxBPqvN+fNbv03NY+vZmmx7pcYDXRZzZnYmLZZtyn5J3hzecC5OpJjUCBpYbQOyVwzC5pa28GxIg5ZgC5N+6khlpMO35r0YcWOHqHdd2U2tnKNSSTckk6kndcMfWBplpvbT0v+EpZ/EZHKLnuEU8GS3MdL3ut7kjU7bcNOQ5jETsPl90K1cPpNeSDPsh1v4tB6qqMo5yA0SBYdz+ndXHCny2AEy7c/l6AWWuLbrElhqYaIbYfvddWVJtuoZ+PjdaUeIXXbS2LAhc6NTMAQuijIQhCAQhCAUdxanYH4dvipFK49stHr+qCsVHbWjotKdbLO7TqPzW9ZvMfVaHpZWNRD8c4Jn+sp6gSe4VRrVMhhol32R+PZeis5L7Gx7d/RQHiHg+VvnU22Osbkd+53TTz82H/WKAwWELtwXGC46taB2sDeQJ3Too5WgnKRy5jMCWvDzJktFMBttSSo9uKp+UwVGHNMnzOWmXRq692wIHYqRpucczHOzTGaBla33srRrcZblfL5vucmfjrU/3aY+Mm3bBsLrmdABOsAQM3Qm7j0lP0uEGrcWAtOx9Oyc4dwiQHPkN1y6F3r0H4pnGY4NEN16DboF7cZMJqHjvuo6vUGGbDRne4+ltbDpZccJRfXcMwcAbyQR3tO+ycwOFLqoMAvcI/T5J/G4kAZmGIs4XBa4bk9+qt9LJsu7g9KkJJznqTAB1H7KWNbzeW+TuSA7sO3fqsYjC+fzOz2g5ftAAk6bdNymeH4cuAJGVtuUxPawsFzmFyvfp26npJcDwwDc41NhaIAsfRN1XLWjU5QFhxXqk01OnFy00XRy1KokuGY2LbKaBVUY+Cp7hdfM09lKlOoWUKIEIQgErj/Z/fQppLY48vz/4lBVnAlxELUjsujWgG19P/wBfoozxDxn/AA9Nz2NZULHU2vaXhvltqPyhzoBLB3NhMqtHXMNrbrNKtkkOEsdqDBj+iT4bxdmIpZ2tqMkey8FrtARGz2w4EOaSCCDumHR1P39uyqoji3h8Nkgl1N2naUtw/Dii4OPsb7wTYG+vxU/SxIbZ3sTF5sovGMLXEG4Mlp2IOo9QueU+Xmzw13DeJ4qXCG379fRL0KXNJ1/eyzg+HuFLOPZLrCbnWSPyW4xLhLSJAIEGxsdj8Fztk9rJsPqho1I7/vUruyW+0GiQYa2DY7u1krm2kHVQGh0n3YEN66fiVMf5cAIN+t7H4brWOO+61J/BXDsc4Ro07xBPYHp1UjhwycpaPw22KVqDLotg7Ncars6SadcVQNO4uw79D0K5tqJjDY2eV2v3FcsTgCOancbt3Hp1CKwVqVrTqSEnxrjVLCUXVqzsrW6RdznbNaN3H5INuKcRp4ek6tVeGsZcn8AOridAFH/Rv9Igxdd9Aty5szqfUBsDK7qYv814p4s8YVsfWzPOWm0/V0gSQwaT/E8/a+VrL0b6BPDTy9+OeIYGmnSn3iYzuBm4aIbPVx6KI9sQiEKIyhCEAlOIuhvrP/FybSPFvY+f/EoKbxTipY5tNpArVGk0c4dkc5sktc7qRNtYBOyqTMMMhc97vIqOcx7HPptLnOdUFSi5jL1agd/q1HABoEQrjjMBTrN8uowOaS05TIuC7K4EEFpGxBEKhcd4BWOI8uMlBjZpls+W2mTM3Ml5dJMmZuYElvXDCZb3dRue5JNrE7ihzipfMPWA3pzX90zO7STdp8udw+M8ynnEDWQZsW3I20kfPbRQfC+Hlwa1ziGNABcSSeURAO7oDSTAiBvlayl/SF46DgcLhSfJjLUc0m+2Rv8ADrJ3MgRBnzYb7e76vLjkmMnZfxz9IL3vNDCuysY6XPEy8jYD7APzVv8ABHiH/G4bnF2mHC8NfFi07zrrZec+EfBD8Y4PfLaDTHmDV8e5T/AuPs9167huGMosbTptaxrRDQNB19T1O666fP8AZ/C8KqOcBIAGgM2nsN/VPU/DYDnGcsmTF9b7qS4U2KLJucoJjcnVdnlY+3iniXo4VlMQ0R1NpPqVpVqLavW2CTc5baa1il2Oi6YK4vYqI9/GWurmjBa4AEF0AOncdpsn+Fcfa+WzDmkgg2cI6g/iLJLEYZhc1z25ss/zAb5SLzAnpZbcZ8IPgVKTnPBghzbVW6Fro0IsJEXkyFBI8bp1PKfUwzGurhvI1xLWPNoBI0cdtj1C+cfEvG8VicQf8WXeY0lvlkFopzq0U9j9577e38I8QVKZFLEiWmwrAHKdLPbrTfE9QdiJViweGw5xIrvpU3VQMoqlgNRo25iJHrrCJXkngH6G62KLa2MDqNDXJpVqdo/029zfoBqvoDBYVlOm1lNoaxrQGtaIAA0AHRdgsqIEIQgEIQgEhxlv1RPT+yfWlakHNLToRBQUwG4vOn5rGKw7ajcru1xqDqIOxt84sYhYr0yx5aYBBPrMiD6fqNV554+8eQDhsM6dqrgbgaFjSN+pGndWty2dxx8d+NgAcFhHZWjle8WBvBY10zE6u6z3Kh/BngZ2KIrVgWUJ00NQixDejdi7aLSmPA/gM4gtrVwRQ9pjTZ1T/wAaeoJ1dtuV6dhanlkUna5fq3WGdrB7MaBwA0Hc2Rm9+3fD4VrGhrWhrWgNaAIa0DYDZdqOBdUdlaJO/b1Ulw/gxfzO5W/efToO6sFDDtYMrRATYiKTDRAY68DXr/ZcamIUtxDB+Y3+IaH8lWahItoqOznLQrm166AorKwQESuGMxzKNN1Wo4NYwZnOOgA/H89tlAtxTG0aDQ+vUFOnma0udoMzg0fjPoCdle6UQMukCI0jaPgvlPx340dj6wyy2hTkMaTckyM7xpmOkbA+s/Rv0d4d7OFYNtScwoMmdRIkD5EKJT3EfD1OrJjK46kAX/mGhChP8rfQ5XCWbGSQP4ZNwO2yt6wWyiI7guJLmlp93Q9jse6klpTpBugA9LLdAIQhAIQhAIQhBUPpG4TWqYSo7CnLWDY/mbuAdjEie+y8i8EeATVc2viWlrB7NN1nVI0LwYLW621d2Gv0WQoir4daXy0loJkgD5wdlVQuEwhccrGzppYACwnYR0U9g+BMbBeA9wMibgEaEDqNj3T+HwzWNytAA/evVdVEYhZQhAKK4xw7MM7RcajqP1UqsIKUQtmuUzxDgZLi6nF/d0+SqfjTG1eH4bz/ACTUEwYIhlrFxA9laU/jccylTdUquDGNBzOdYAfn6C/qvEPHnjx+OfkZLMO10tbu8jSo/aejdBO5kmL4/wCJsTjqgFV5InlpsENB2hl5Pcye4Vy8D/QjiMSW1cYDQoa5Das8WsG/6YPV1+g3GTaK+ivwA7iGKD6jSMLSdNR0CHuEHyR3Np6NJ3IX04zS2iW4Xwynh6TaNFgZTYIa1ogAfmTqTqSm0QIQhAIQhAIQhAIQhAIQhAIQhAIQhAIQhAIQhALDghCBPB8Ho0jNKjTpmIljGNMDQS0C3ZOoQgEIQgEIQgEIQgEIQg//2Q=="/>
          <p:cNvSpPr>
            <a:spLocks noChangeAspect="1" noChangeArrowheads="1"/>
          </p:cNvSpPr>
          <p:nvPr/>
        </p:nvSpPr>
        <p:spPr bwMode="auto">
          <a:xfrm>
            <a:off x="233363" y="-752475"/>
            <a:ext cx="1704975" cy="18669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g;base64,/9j/4AAQSkZJRgABAQAAAQABAAD/2wCEAAkGBhQSEBUSEhQWFRQWFRgYFxYWGBUYFxcZGBgVFRcYGBUXGyYeFxkkGRQVHzAgIycpLC0sFh4xNTAqNSYrLCkBCQoKDgwOGA8PGiwfHx8sKSkpLCwsLCopKSkpKSksKSkpKSkpLSopLCwsKSkpLCkpKSkpKSkpKSkpKTUpLDEpKf/AABEIAMQAswMBIgACEQEDEQH/xAAcAAACAgMBAQAAAAAAAAAAAAAABAUGAQIDBwj/xABBEAABAwIEBAMECAQFAwUAAAABAAIRAyEEEjFBBSJRYQYTcTJCgZEHI1KhscHR8GJy4fEUFUOCsgiS0iQzU3PC/8QAGQEBAQEBAQEAAAAAAAAAAAAAAAECAwQF/8QAJBEBAQACAgIBBAMBAAAAAAAAAAECEQMhEjFBBBMiYVGh8EL/2gAMAwEAAhEDEQA/APcFF+IfEtDBUTWxNQMaNPtOPRrdXH0T+LxTadN1R5ysY0ucToGtGZx+ABXyt4p8Tv4li6mLqyKYtTZ9hl8rLb+8SNTPYgPSsf8A9RLI/wDT4N7u9V7WiPRgd+KgK/8A1C42eWjhmiRYio4gTeTnAXm9KhUr1BSpNLnOPKxg/dt5XqXg/wCj6lhXNfiS2piYzNZqynHSRD3j7WgiwKovvgbxrisRRz4yjTpFxGTLnaS2PaLHSRc9RorbguKhzRnAa6BIEubO4a+LgdSB6DRUs6pjD4pzdCq14r0HToVlVnC8Udv9xUpR4j1IPrAPwjVZTSTWHJdmNG4I+Ej7tF3ZUBuCD6IjICyEIQC1jutkIMBZQhBgBZQhBhqyhCAQhCAQhCDzf6duOGjwzymmHYioKdtcjZe+24s1v+4Lx3hPhCrim06VGAIzVqh9lhd7LLe08N90X9F73458GUcfUw5rlxbS8zkBgOz+Wbnp9Xt1Sn+XspMbTpsaym1sNY0QAOn71VjUVvhHhVmColuFANW2ao8S6p2J90aQAmm0GUm56hNnAtBkmmTqA7cT+CmMi1Zw9pfnIvETNo9DYo05YQOcOZuUybAzI2Omq14lxajhmzVcJJAA1cSTlADe7rSbbbpKrxR1WfJdlpGwe326nVzXe6y1iLkGZghRQ4eKufD0abXZv/cJnI0O3qu1c6Lholx/hFxXO5fEPYnxBUMObFFg+1lc89N8rBOwzE9jZRPCOI131SWVa/nFwinmMtY0gjPTfytBHM7MAOe2wVt4F4cZh2jmdUqAAeZUMusI5Rowel9iSZJmC490PG32OFVqrabRXcx1QalgLR2sd47AdgpjDva43seuh+ahC6FzOJMo6aW9pWyrWF4g4jKCZOnr1noNfgpjhuPFVpgyWktd6i0xsDCmmKdQhCiBCEIBCEIBCEIBCEIBCEII3ipgsgj49LC3eSB8VFYykpHi9nZpA5QATtzAH5lzPkFyxNNWNT0iPI6qveIMc6pNCjlygxVLswzaTRBbvB5iQdmxcqT8VcTOHo5mgl73im0wDDnZr8xAsAYBsTAg3Bp2SpFNhblD3saaLCXVqrXOl4FURDizM4uEmMxJEkqs5X4S/CsFXxI5oo0pgvY7M6pFj5RyjKJkZ4mxy35hasHgG0mBlNoa0aNEbm5PUncmSU02kBYAQLAAQAAIEDYAACOgC3y9UamOmgC1cei1r1PgJieiXNTKQ3rtv3MnX1UabvKXquj1Oi6Vq14Fz+Hc9lBcS4rlzCmZfu/p2AVYyz0fpcUZTreWXc7xcgcrRoGg7EnXdb4bEnB1mkTkdYzpEkx8AbT0XnjcUQD5kZhNxJc4DQnpBJurnwXijcRQNOrGZu86wLOBVl/lwmUr0qjVDgHAyCJC6Kn+FeNBjhh3usfYP5fFXBYdZdhCEIoQhCAQhCAQhCAQhCCL4tTlw/8ArqD4zScB8cpWNWiOiY4jrTM+/Hrma5v5pfDjlAOosfhZGsUbxbhbK9J1GoOR4gxYg6hwOzgYIOxASPBPDjcOMz3ebWLYdULQCWnZrQYY20mNTJO0T1ZpCUdUhaa02c75rg9ywXytXOQZmba9uqROVshgA6nYfFaY3iDWtLnOys+1u7sBqoCvxk1eVohosG/m4qXpzyzPYzHggsYYG5Orz0nZQWIadRr26fqnRTmwuf38l3FMN7u67BTblf2rr+G5HCofa+z2N5N7hOUceadOzQdgBAknWZ29eibfRG/f5JOoRlLTcXHw7rnbvpz0rmI4tUbiS/NcHkI0A2yib+i9t8L+KG4igC8htQABwO/ceq8jqYIauMxpYSB0JFgOw1UjwbHmm4HaYPcHZWOn3d6mntYdKyqlh65IzMJhwsRt9+qbbxSoJv2AMG9+07gLbtpYkKscO8cUazqjab21DS9oAkOEFwMtcJIlsSLKYp8XZJmRHxCGj6Fqx4IkGQtkQIQhAIQhApxFv1Zd9gh//bc6dpHxS1Mw5wje52JOv4KTIUS2pHIdQI6k5bT3On/cjUPV6WZshQVfVSH+ZtaOZwaNs1vlKheI4zWIgaucYYP1VhvTZ1YAXKj+IcTDfa12pjU/zHZQGJ8WCctHmd/8pFv9jfzXFnMMxJLryTv6KuOXJv0zxJ5re2fSNG9hGn5pfhGHuea40EW+aeqYMmmQD0krGFAYYO4+9S2ON3s21sco6fErhiyW3kWBt37rni8bksLE5r9IH9V34SWvZJGZxIDpEkdgJ0uLrjnetPRx+9o9mIzMM2IIBHQHeFxAvci/7PbYKWPAnEvrMlzQYLYvbWx1aOqjatKP1/oNFy4vWq19RhPLc+f6c20tZg2taFihhoPyTFNg6H0/uta7jdtPXd2zR3K7zp5rpNcF402kfLcbQXbnLGtheCBPrKjPEXiKrXd5dJjhQZVDHPbmqecSynUpclIZoJqtc1hLWvI5nANLSphxkkDUkZifbduf5R2Uvwrh2UObhW5DWJNWpm9gND4aGEEtB8wkEXtFrRt14s9/jS3CcK6lDH0W1MYPNrSAGik2rLnUy6mSCSc5yjkBeFdHUdY/uuGD4ayiwsYPekkzJJgSbwToNNAFFeK/GVLA08z+aqRy0gbuPUxo0bn8UdklxDxVSwDfNruys0gXLjsGt3P6K1cPx7K1JlWk4OY9oc1w0IN180YOhiuMYuXO0gufH1dOmToG6A9Bq4jsV7t4OwTMHSZhqYOQaSSXZiZJcTuemyqe1qQhCiBCEIBRPFqN8wtuOxGt+twf9pUsuOKpZm/p8vwKCFrfXMLXCXDUC8iLFtwNfxXnXifg72ODCS5pBFMucdyCG3sDOhv0XoFVpDrGHNNitMfg2YikQ7QzmG7SffBG03nZa99Uyx33HlNN4OaLuF4AOUi2k3Bkmx6Kd4MfMiLN69ui0x3BHNqZHSHAjMY1bf6wfAmRsSOpUs8UWNApQ1oiZkuJ6rNvj08/y7uYA2NlCYyg/Nyx6762sd+6bq1idL9Nvn1S5cXW9nrBnpYGAsbLqkG4aC5w5jNxM2Gok63+aMNVzu5MwdYECRp6RCdI2CjsdSLSXMJEiDH59lyz4/O73p24ue8XWpZ+1kw3GKoYKDHZzfmnvMNOp7ndIuxFVl3jM1wkzpebT7rhCicDjS0yPQjcdwpiljXZPMaSSSZb9oASSZ9kgCx0MrxcmHjn+e9fH6fQ4/qJlxXWpfn9tDhw8DI436gGBuM03Pp9y7UqDWgNa2SDIIgiTMAnryuEbdkvUxBfmPLDgQA3QOc2WkneBBtYQZ2XZtO4ggwWlob7MEtdcD3b2Mg7Lrhza1jvb5+fjbbJqFg3KMmaS1rnMkEdonrY/NSXDKxpvt8vXqdui70cI3OGuGZ8S4iGhsgfIlcOJYDy4cww0mCTct792631uvbMo5TC7K+LfpHp4VhZSGeubhuzJJgvt20Gq8x4bwvE8TxDnkueRzVKkSBTtYCbn7LBc6WV9494TZj8jmOFOoxzWueROZlg6WjcRI223V04JwWlhaLaVFuVrfmSbFzjoXGTf1W8bt6Gnh/g1LDUG06AAZYzqXlwHO527iB2gWEQrHwrB3znT3f1Ubwvh7vNLQPqjLj/AAOnmbHRx5uxnra0NFlaMoQhRAhCEAhCEERxijBDgP3/AF/JR2ctOZtj9xG4KseIoB7YKrtSk5sgjQ9vmLKrKT49wwV6OamS14Npi38BOt9lRAHU5Bmx5gblp7du3yXoFKr5bpGm+pn+vdIcd4S2oM7Pa69ex7qWb7c+TDfcVOliC7sOu5/QfemwbdB2UbiRkMAdZG9tx+i2p15AIusaeeU3Uclqr7Gel9P3dHnjcx1nYblatbJDQCXTI2jYuJJibj5rjyckwanZNuEcQ54iGNDiBJkGeXtoSfRS9Og3KQfTMbQdeXv7K4MxLgx9NrxmDQWtdOYWe3ISPe5Wn/dfdMU6RL5e7IBMAEiBNmtjQxBPqvN+fNbv03NY+vZmmx7pcYDXRZzZnYmLZZtyn5J3hzecC5OpJjUCBpYbQOyVwzC5pa28GxIg5ZgC5N+6khlpMO35r0YcWOHqHdd2U2tnKNSSTckk6kndcMfWBplpvbT0v+EpZ/EZHKLnuEU8GS3MdL3ut7kjU7bcNOQ5jETsPl90K1cPpNeSDPsh1v4tB6qqMo5yA0SBYdz+ndXHCny2AEy7c/l6AWWuLbrElhqYaIbYfvddWVJtuoZ+PjdaUeIXXbS2LAhc6NTMAQuijIQhCAQhCAUdxanYH4dvipFK49stHr+qCsVHbWjotKdbLO7TqPzW9ZvMfVaHpZWNRD8c4Jn+sp6gSe4VRrVMhhol32R+PZeis5L7Gx7d/RQHiHg+VvnU22Osbkd+53TTz82H/WKAwWELtwXGC46taB2sDeQJ3Too5WgnKRy5jMCWvDzJktFMBttSSo9uKp+UwVGHNMnzOWmXRq692wIHYqRpucczHOzTGaBla33srRrcZblfL5vucmfjrU/3aY+Mm3bBsLrmdABOsAQM3Qm7j0lP0uEGrcWAtOx9Oyc4dwiQHPkN1y6F3r0H4pnGY4NEN16DboF7cZMJqHjvuo6vUGGbDRne4+ltbDpZccJRfXcMwcAbyQR3tO+ycwOFLqoMAvcI/T5J/G4kAZmGIs4XBa4bk9+qt9LJsu7g9KkJJznqTAB1H7KWNbzeW+TuSA7sO3fqsYjC+fzOz2g5ftAAk6bdNymeH4cuAJGVtuUxPawsFzmFyvfp26npJcDwwDc41NhaIAsfRN1XLWjU5QFhxXqk01OnFy00XRy1KokuGY2LbKaBVUY+Cp7hdfM09lKlOoWUKIEIQgErj/Z/fQppLY48vz/4lBVnAlxELUjsujWgG19P/wBfoozxDxn/AA9Nz2NZULHU2vaXhvltqPyhzoBLB3NhMqtHXMNrbrNKtkkOEsdqDBj+iT4bxdmIpZ2tqMkey8FrtARGz2w4EOaSCCDumHR1P39uyqoji3h8Nkgl1N2naUtw/Dii4OPsb7wTYG+vxU/SxIbZ3sTF5sovGMLXEG4Mlp2IOo9QueU+Xmzw13DeJ4qXCG379fRL0KXNJ1/eyzg+HuFLOPZLrCbnWSPyW4xLhLSJAIEGxsdj8Fztk9rJsPqho1I7/vUruyW+0GiQYa2DY7u1krm2kHVQGh0n3YEN66fiVMf5cAIN+t7H4brWOO+61J/BXDsc4Ro07xBPYHp1UjhwycpaPw22KVqDLotg7Ncars6SadcVQNO4uw79D0K5tqJjDY2eV2v3FcsTgCOancbt3Hp1CKwVqVrTqSEnxrjVLCUXVqzsrW6RdznbNaN3H5INuKcRp4ek6tVeGsZcn8AOridAFH/Rv9Igxdd9Aty5szqfUBsDK7qYv814p4s8YVsfWzPOWm0/V0gSQwaT/E8/a+VrL0b6BPDTy9+OeIYGmnSn3iYzuBm4aIbPVx6KI9sQiEKIyhCEAlOIuhvrP/FybSPFvY+f/EoKbxTipY5tNpArVGk0c4dkc5sktc7qRNtYBOyqTMMMhc97vIqOcx7HPptLnOdUFSi5jL1agd/q1HABoEQrjjMBTrN8uowOaS05TIuC7K4EEFpGxBEKhcd4BWOI8uMlBjZpls+W2mTM3Ml5dJMmZuYElvXDCZb3dRue5JNrE7ihzipfMPWA3pzX90zO7STdp8udw+M8ynnEDWQZsW3I20kfPbRQfC+Hlwa1ziGNABcSSeURAO7oDSTAiBvlayl/SF46DgcLhSfJjLUc0m+2Rv8ADrJ3MgRBnzYb7e76vLjkmMnZfxz9IL3vNDCuysY6XPEy8jYD7APzVv8ABHiH/G4bnF2mHC8NfFi07zrrZec+EfBD8Y4PfLaDTHmDV8e5T/AuPs9167huGMosbTptaxrRDQNB19T1O666fP8AZ/C8KqOcBIAGgM2nsN/VPU/DYDnGcsmTF9b7qS4U2KLJucoJjcnVdnlY+3iniXo4VlMQ0R1NpPqVpVqLavW2CTc5baa1il2Oi6YK4vYqI9/GWurmjBa4AEF0AOncdpsn+Fcfa+WzDmkgg2cI6g/iLJLEYZhc1z25ss/zAb5SLzAnpZbcZ8IPgVKTnPBghzbVW6Fro0IsJEXkyFBI8bp1PKfUwzGurhvI1xLWPNoBI0cdtj1C+cfEvG8VicQf8WXeY0lvlkFopzq0U9j9577e38I8QVKZFLEiWmwrAHKdLPbrTfE9QdiJViweGw5xIrvpU3VQMoqlgNRo25iJHrrCJXkngH6G62KLa2MDqNDXJpVqdo/029zfoBqvoDBYVlOm1lNoaxrQGtaIAA0AHRdgsqIEIQgEIQgEhxlv1RPT+yfWlakHNLToRBQUwG4vOn5rGKw7ajcru1xqDqIOxt84sYhYr0yx5aYBBPrMiD6fqNV554+8eQDhsM6dqrgbgaFjSN+pGndWty2dxx8d+NgAcFhHZWjle8WBvBY10zE6u6z3Kh/BngZ2KIrVgWUJ00NQixDejdi7aLSmPA/gM4gtrVwRQ9pjTZ1T/wAaeoJ1dtuV6dhanlkUna5fq3WGdrB7MaBwA0Hc2Rm9+3fD4VrGhrWhrWgNaAIa0DYDZdqOBdUdlaJO/b1Ulw/gxfzO5W/efToO6sFDDtYMrRATYiKTDRAY68DXr/ZcamIUtxDB+Y3+IaH8lWahItoqOznLQrm166AorKwQESuGMxzKNN1Wo4NYwZnOOgA/H89tlAtxTG0aDQ+vUFOnma0udoMzg0fjPoCdle6UQMukCI0jaPgvlPx340dj6wyy2hTkMaTckyM7xpmOkbA+s/Rv0d4d7OFYNtScwoMmdRIkD5EKJT3EfD1OrJjK46kAX/mGhChP8rfQ5XCWbGSQP4ZNwO2yt6wWyiI7guJLmlp93Q9jse6klpTpBugA9LLdAIQhAIQhAIQhBUPpG4TWqYSo7CnLWDY/mbuAdjEie+y8i8EeATVc2viWlrB7NN1nVI0LwYLW621d2Gv0WQoir4daXy0loJkgD5wdlVQuEwhccrGzppYACwnYR0U9g+BMbBeA9wMibgEaEDqNj3T+HwzWNytAA/evVdVEYhZQhAKK4xw7MM7RcajqP1UqsIKUQtmuUzxDgZLi6nF/d0+SqfjTG1eH4bz/ACTUEwYIhlrFxA9laU/jccylTdUquDGNBzOdYAfn6C/qvEPHnjx+OfkZLMO10tbu8jSo/aejdBO5kmL4/wCJsTjqgFV5InlpsENB2hl5Pcye4Vy8D/QjiMSW1cYDQoa5Das8WsG/6YPV1+g3GTaK+ivwA7iGKD6jSMLSdNR0CHuEHyR3Np6NJ3IX04zS2iW4Xwynh6TaNFgZTYIa1ogAfmTqTqSm0QIQhAIQhAIQhAIQhAIQhAIQhAIQhAIQhAIQhALDghCBPB8Ho0jNKjTpmIljGNMDQS0C3ZOoQgEIQgEIQgEIQgEIQg//2Q=="/>
          <p:cNvSpPr>
            <a:spLocks noChangeAspect="1" noChangeArrowheads="1"/>
          </p:cNvSpPr>
          <p:nvPr/>
        </p:nvSpPr>
        <p:spPr bwMode="auto">
          <a:xfrm>
            <a:off x="385763" y="-600075"/>
            <a:ext cx="1704975" cy="18669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72522" y="3886200"/>
            <a:ext cx="2646878" cy="2743200"/>
          </a:xfrm>
          <a:prstGeom prst="rect">
            <a:avLst/>
          </a:prstGeom>
          <a:noFill/>
        </p:spPr>
        <p:txBody>
          <a:bodyPr vert="eaVert" wrap="square" rtlCol="0">
            <a:spAutoFit/>
          </a:bodyPr>
          <a:lstStyle/>
          <a:p>
            <a:r>
              <a:rPr lang="en-US" sz="4000" dirty="0" smtClean="0">
                <a:solidFill>
                  <a:schemeClr val="tx2">
                    <a:lumMod val="60000"/>
                    <a:lumOff val="40000"/>
                  </a:schemeClr>
                </a:solidFill>
              </a:rPr>
              <a:t>Northern Guilford</a:t>
            </a:r>
          </a:p>
          <a:p>
            <a:r>
              <a:rPr lang="en-US" sz="4000" dirty="0" err="1" smtClean="0">
                <a:solidFill>
                  <a:schemeClr val="tx2">
                    <a:lumMod val="60000"/>
                    <a:lumOff val="40000"/>
                  </a:schemeClr>
                </a:solidFill>
              </a:rPr>
              <a:t>Greensboro,NC</a:t>
            </a:r>
            <a:endParaRPr lang="en-US" sz="4000" dirty="0">
              <a:solidFill>
                <a:schemeClr val="tx2">
                  <a:lumMod val="60000"/>
                  <a:lumOff val="40000"/>
                </a:schemeClr>
              </a:solidFill>
            </a:endParaRPr>
          </a:p>
        </p:txBody>
      </p:sp>
      <p:pic>
        <p:nvPicPr>
          <p:cNvPr id="1033" name="Picture 9" descr="http://ncesse.org/wp-content/uploads/2010/06/slider-3-1-SSE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14530" y="4038600"/>
            <a:ext cx="6400800" cy="1952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http://thehomeaquarium.com/wp-content/uploads/2008/12/brine-shrimp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14930" y="4467225"/>
            <a:ext cx="1171670" cy="1300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854934"/>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a:rPr>
              <a:t>Helium Ion Microscope Image</a:t>
            </a:r>
            <a:endParaRPr lang="en-US" dirty="0"/>
          </a:p>
        </p:txBody>
      </p:sp>
      <p:pic>
        <p:nvPicPr>
          <p:cNvPr id="4" name="Content Placeholder 3" descr="doublespheres.tiff"/>
          <p:cNvPicPr>
            <a:picLocks noGrp="1" noChangeAspect="1"/>
          </p:cNvPicPr>
          <p:nvPr>
            <p:ph idx="1"/>
          </p:nvPr>
        </p:nvPicPr>
        <p:blipFill>
          <a:blip r:embed="rId3" cstate="print"/>
          <a:stretch>
            <a:fillRect/>
          </a:stretch>
        </p:blipFill>
        <p:spPr>
          <a:xfrm rot="16200000">
            <a:off x="2502988" y="1600200"/>
            <a:ext cx="4138023" cy="4525963"/>
          </a:xfrm>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a:rPr>
              <a:t>Helium Ion Microscope Image</a:t>
            </a:r>
            <a:endParaRPr lang="en-US" dirty="0">
              <a:solidFill>
                <a:srgbClr val="FF0000"/>
              </a:solidFill>
              <a:latin typeface="Baskerville Old Face"/>
            </a:endParaRPr>
          </a:p>
        </p:txBody>
      </p:sp>
      <p:pic>
        <p:nvPicPr>
          <p:cNvPr id="4" name="Content Placeholder 3" descr="02[1].tiff"/>
          <p:cNvPicPr>
            <a:picLocks noGrp="1" noChangeAspect="1"/>
          </p:cNvPicPr>
          <p:nvPr>
            <p:ph idx="1"/>
          </p:nvPr>
        </p:nvPicPr>
        <p:blipFill>
          <a:blip r:embed="rId3" cstate="print"/>
          <a:stretch>
            <a:fillRect/>
          </a:stretch>
        </p:blipFill>
        <p:spPr>
          <a:xfrm>
            <a:off x="2502988" y="1600200"/>
            <a:ext cx="4138023" cy="4525963"/>
          </a:xfrm>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a:rPr>
              <a:t>Helium Ion Microscope Image</a:t>
            </a:r>
            <a:endParaRPr lang="en-US" dirty="0"/>
          </a:p>
        </p:txBody>
      </p:sp>
      <p:pic>
        <p:nvPicPr>
          <p:cNvPr id="4" name="Content Placeholder 3" descr="03_right%20cyst[1].tiff"/>
          <p:cNvPicPr>
            <a:picLocks noGrp="1" noChangeAspect="1"/>
          </p:cNvPicPr>
          <p:nvPr>
            <p:ph idx="1"/>
          </p:nvPr>
        </p:nvPicPr>
        <p:blipFill>
          <a:blip r:embed="rId3" cstate="print"/>
          <a:stretch>
            <a:fillRect/>
          </a:stretch>
        </p:blipFill>
        <p:spPr>
          <a:xfrm>
            <a:off x="4724400" y="1600200"/>
            <a:ext cx="4138023" cy="4525963"/>
          </a:xfrm>
        </p:spPr>
      </p:pic>
      <p:pic>
        <p:nvPicPr>
          <p:cNvPr id="5" name="Picture 4" descr="04_left%20cyst[1].tiff"/>
          <p:cNvPicPr>
            <a:picLocks noChangeAspect="1"/>
          </p:cNvPicPr>
          <p:nvPr/>
        </p:nvPicPr>
        <p:blipFill>
          <a:blip r:embed="rId4" cstate="print"/>
          <a:stretch>
            <a:fillRect/>
          </a:stretch>
        </p:blipFill>
        <p:spPr>
          <a:xfrm>
            <a:off x="381000" y="1600200"/>
            <a:ext cx="4110445" cy="4495799"/>
          </a:xfrm>
          <a:prstGeom prst="rect">
            <a:avLst/>
          </a:prstGeom>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pitchFamily="18" charset="0"/>
              </a:rPr>
              <a:t>Conclusion</a:t>
            </a:r>
            <a:endParaRPr lang="en-US" dirty="0"/>
          </a:p>
        </p:txBody>
      </p:sp>
      <p:sp>
        <p:nvSpPr>
          <p:cNvPr id="3" name="Content Placeholder 2"/>
          <p:cNvSpPr>
            <a:spLocks noGrp="1"/>
          </p:cNvSpPr>
          <p:nvPr>
            <p:ph idx="1"/>
          </p:nvPr>
        </p:nvSpPr>
        <p:spPr/>
        <p:txBody>
          <a:bodyPr/>
          <a:lstStyle/>
          <a:p>
            <a:r>
              <a:rPr lang="en-US" dirty="0" smtClean="0"/>
              <a:t>Our experiment results do not reflect the hypothesis we suggested. However, it did reveal many items of interest to us and we are continuing the inquiry process using duplicate earth experiments and further researching our microscopy images with professionals in marine biology.</a:t>
            </a:r>
            <a:endParaRPr lang="en-US" dirty="0"/>
          </a:p>
        </p:txBody>
      </p:sp>
      <p:pic>
        <p:nvPicPr>
          <p:cNvPr id="5122" name="Picture 2" descr="C:\Documents and Settings\750004555\Local Settings\Temporary Internet Files\Content.IE5\S1CPQ36Z\MC900434859[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4724400"/>
            <a:ext cx="1714500" cy="1714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0878003"/>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pitchFamily="18" charset="0"/>
              </a:rPr>
              <a:t>Analysis</a:t>
            </a:r>
            <a:endParaRPr lang="en-US" dirty="0"/>
          </a:p>
        </p:txBody>
      </p:sp>
      <p:sp>
        <p:nvSpPr>
          <p:cNvPr id="3" name="Content Placeholder 2"/>
          <p:cNvSpPr>
            <a:spLocks noGrp="1"/>
          </p:cNvSpPr>
          <p:nvPr>
            <p:ph idx="1"/>
          </p:nvPr>
        </p:nvSpPr>
        <p:spPr/>
        <p:txBody>
          <a:bodyPr>
            <a:normAutofit/>
          </a:bodyPr>
          <a:lstStyle/>
          <a:p>
            <a:r>
              <a:rPr lang="en-US" dirty="0" smtClean="0">
                <a:latin typeface="Baskerville Old Face" pitchFamily="18" charset="0"/>
              </a:rPr>
              <a:t>Based on our images of the “globules” in the space sample we are wondering if they could be the yeast that we put in as food for the Brine Shrimp. We have sent images to a lab on the NC coast for another opinion about what we are looking at.</a:t>
            </a:r>
          </a:p>
          <a:p>
            <a:endParaRPr lang="en-US" dirty="0">
              <a:latin typeface="Baskerville Old Face" pitchFamily="18" charset="0"/>
            </a:endParaRPr>
          </a:p>
        </p:txBody>
      </p:sp>
      <p:pic>
        <p:nvPicPr>
          <p:cNvPr id="6146" name="Picture 2" descr="C:\Documents and Settings\750004555\Local Settings\Temporary Internet Files\Content.IE5\IPJWPOE2\MP91022094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4648200"/>
            <a:ext cx="1695764" cy="2209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5814749"/>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pitchFamily="18" charset="0"/>
              </a:rPr>
              <a:t>Analysis</a:t>
            </a:r>
            <a:endParaRPr lang="en-US" dirty="0"/>
          </a:p>
        </p:txBody>
      </p:sp>
      <p:sp>
        <p:nvSpPr>
          <p:cNvPr id="3" name="Content Placeholder 2"/>
          <p:cNvSpPr>
            <a:spLocks noGrp="1"/>
          </p:cNvSpPr>
          <p:nvPr>
            <p:ph idx="1"/>
          </p:nvPr>
        </p:nvSpPr>
        <p:spPr/>
        <p:txBody>
          <a:bodyPr>
            <a:normAutofit/>
          </a:bodyPr>
          <a:lstStyle/>
          <a:p>
            <a:r>
              <a:rPr lang="en-US" dirty="0" smtClean="0">
                <a:latin typeface="Baskerville Old Face" pitchFamily="18" charset="0"/>
              </a:rPr>
              <a:t>Based on our lack of hatchlings we are wondering if the water was too salty, the space was too small, the eggs were “duds” or if some did hatch and we were unable to retrieve them as whole creatures because of the size of the testing area.</a:t>
            </a:r>
          </a:p>
        </p:txBody>
      </p:sp>
      <p:pic>
        <p:nvPicPr>
          <p:cNvPr id="7170" name="Picture 2" descr="C:\Documents and Settings\750004555\Local Settings\Temporary Internet Files\Content.IE5\S1CPQ36Z\MC90035196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9" y="4322275"/>
            <a:ext cx="1578321" cy="1786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1063849"/>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750004555\Local Settings\Temporary Internet Files\Content.IE5\LPBQZWE1\MP9003057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9504" y="1905000"/>
            <a:ext cx="2444496"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r>
              <a:rPr lang="en-US" sz="6000" i="1" dirty="0" smtClean="0">
                <a:solidFill>
                  <a:schemeClr val="accent2">
                    <a:lumMod val="75000"/>
                  </a:schemeClr>
                </a:solidFill>
                <a:latin typeface="Baskerville Old Face" pitchFamily="18" charset="0"/>
              </a:rPr>
              <a:t>Moving Forward</a:t>
            </a:r>
            <a:endParaRPr lang="en-US" sz="6000" i="1" dirty="0">
              <a:solidFill>
                <a:schemeClr val="accent2">
                  <a:lumMod val="75000"/>
                </a:schemeClr>
              </a:solidFill>
              <a:latin typeface="Baskerville Old Face"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latin typeface="Baskerville Old Face" pitchFamily="18" charset="0"/>
              </a:rPr>
              <a:t>To help answer some of our new questions:</a:t>
            </a:r>
          </a:p>
          <a:p>
            <a:r>
              <a:rPr lang="en-US" dirty="0" smtClean="0">
                <a:latin typeface="Baskerville Old Face" pitchFamily="18" charset="0"/>
              </a:rPr>
              <a:t>We will test using the same salinity along with lower salinity environments (eggs from the same batch)</a:t>
            </a:r>
          </a:p>
          <a:p>
            <a:r>
              <a:rPr lang="en-US" dirty="0" smtClean="0">
                <a:latin typeface="Baskerville Old Face" pitchFamily="18" charset="0"/>
              </a:rPr>
              <a:t>We will test dying the yeast so that we can track whether or not they are the “globules” in our results</a:t>
            </a:r>
          </a:p>
          <a:p>
            <a:r>
              <a:rPr lang="en-US" dirty="0" smtClean="0">
                <a:latin typeface="Baskerville Old Face" pitchFamily="18" charset="0"/>
              </a:rPr>
              <a:t>We will test using  standard 10 ml test tubes with the same salinity and lower salinity (eggs from the same batch)</a:t>
            </a:r>
          </a:p>
          <a:p>
            <a:endParaRPr lang="en-US" dirty="0"/>
          </a:p>
        </p:txBody>
      </p:sp>
    </p:spTree>
    <p:extLst>
      <p:ext uri="{BB962C8B-B14F-4D97-AF65-F5344CB8AC3E}">
        <p14:creationId xmlns:p14="http://schemas.microsoft.com/office/powerpoint/2010/main" xmlns="" val="41909754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2050" name="Picture 2" descr="http://t1.gstatic.com/images?q=tbn:ANd9GcS1IcB104apKmw35pDtR2PqPsdrd7_NCXCQJtnv7ggJErG2-W3IN_c2akw">
            <a:hlinkClick r:id="rId3"/>
          </p:cNvPr>
          <p:cNvPicPr>
            <a:picLocks noChangeAspect="1" noChangeArrowheads="1"/>
          </p:cNvPicPr>
          <p:nvPr/>
        </p:nvPicPr>
        <p:blipFill>
          <a:blip r:embed="rId4" cstate="print"/>
          <a:srcRect/>
          <a:stretch>
            <a:fillRect/>
          </a:stretch>
        </p:blipFill>
        <p:spPr bwMode="auto">
          <a:xfrm>
            <a:off x="2819400" y="3810000"/>
            <a:ext cx="971550" cy="971550"/>
          </a:xfrm>
          <a:prstGeom prst="rect">
            <a:avLst/>
          </a:prstGeom>
          <a:noFill/>
        </p:spPr>
      </p:pic>
      <p:pic>
        <p:nvPicPr>
          <p:cNvPr id="2058" name="Picture 10" descr="http://t1.gstatic.com/images?q=tbn:ANd9GcTFzhLaxfhfojG3crzdLuZEy4cvjTBncxyvir5s46u3hExHsj-Y7_T4WQ">
            <a:hlinkClick r:id="rId5"/>
          </p:cNvPr>
          <p:cNvPicPr>
            <a:picLocks noChangeAspect="1" noChangeArrowheads="1"/>
          </p:cNvPicPr>
          <p:nvPr/>
        </p:nvPicPr>
        <p:blipFill>
          <a:blip r:embed="rId6" cstate="print"/>
          <a:srcRect/>
          <a:stretch>
            <a:fillRect/>
          </a:stretch>
        </p:blipFill>
        <p:spPr bwMode="auto">
          <a:xfrm>
            <a:off x="7239000" y="4876800"/>
            <a:ext cx="1647825" cy="1647827"/>
          </a:xfrm>
          <a:prstGeom prst="rect">
            <a:avLst/>
          </a:prstGeom>
          <a:noFill/>
        </p:spPr>
      </p:pic>
      <p:pic>
        <p:nvPicPr>
          <p:cNvPr id="2060" name="Picture 12" descr="http://t0.gstatic.com/images?q=tbn:ANd9GcS5QEy_bonsMXEoCD15KDSIc_SG9N86Qj80lWmV1BH5Kh8Xhsg9CuNtISs">
            <a:hlinkClick r:id="rId7"/>
          </p:cNvPr>
          <p:cNvPicPr>
            <a:picLocks noChangeAspect="1" noChangeArrowheads="1"/>
          </p:cNvPicPr>
          <p:nvPr/>
        </p:nvPicPr>
        <p:blipFill>
          <a:blip r:embed="rId8" cstate="print"/>
          <a:srcRect/>
          <a:stretch>
            <a:fillRect/>
          </a:stretch>
        </p:blipFill>
        <p:spPr bwMode="auto">
          <a:xfrm>
            <a:off x="304800" y="5029200"/>
            <a:ext cx="3408948" cy="1295400"/>
          </a:xfrm>
          <a:prstGeom prst="rect">
            <a:avLst/>
          </a:prstGeom>
          <a:noFill/>
        </p:spPr>
      </p:pic>
      <p:pic>
        <p:nvPicPr>
          <p:cNvPr id="2062" name="Picture 14" descr="http://t0.gstatic.com/images?q=tbn:ANd9GcRxfGHhyzsdEdntcGsqOdsbS1dS6hKW2LKmCtJrqwiWlC47A9FGg_Xp3A">
            <a:hlinkClick r:id="rId9"/>
          </p:cNvPr>
          <p:cNvPicPr>
            <a:picLocks noChangeAspect="1" noChangeArrowheads="1"/>
          </p:cNvPicPr>
          <p:nvPr/>
        </p:nvPicPr>
        <p:blipFill>
          <a:blip r:embed="rId10" cstate="print"/>
          <a:srcRect/>
          <a:stretch>
            <a:fillRect/>
          </a:stretch>
        </p:blipFill>
        <p:spPr bwMode="auto">
          <a:xfrm>
            <a:off x="6096000" y="2819400"/>
            <a:ext cx="1220665" cy="1839843"/>
          </a:xfrm>
          <a:prstGeom prst="rect">
            <a:avLst/>
          </a:prstGeom>
          <a:noFill/>
        </p:spPr>
      </p:pic>
      <p:pic>
        <p:nvPicPr>
          <p:cNvPr id="2064" name="Picture 16" descr="http://t2.gstatic.com/images?q=tbn:ANd9GcQIyZzWs2X37Tn_aKmfKwSd-oEYhur3dP_-30ORnZ09-EwDjlsiv9kUnA">
            <a:hlinkClick r:id="rId11"/>
          </p:cNvPr>
          <p:cNvPicPr>
            <a:picLocks noChangeAspect="1" noChangeArrowheads="1"/>
          </p:cNvPicPr>
          <p:nvPr/>
        </p:nvPicPr>
        <p:blipFill>
          <a:blip r:embed="rId12" cstate="print"/>
          <a:srcRect/>
          <a:stretch>
            <a:fillRect/>
          </a:stretch>
        </p:blipFill>
        <p:spPr bwMode="auto">
          <a:xfrm>
            <a:off x="4572000" y="4343400"/>
            <a:ext cx="1371600" cy="2066306"/>
          </a:xfrm>
          <a:prstGeom prst="rect">
            <a:avLst/>
          </a:prstGeom>
          <a:noFill/>
        </p:spPr>
      </p:pic>
      <p:pic>
        <p:nvPicPr>
          <p:cNvPr id="2082" name="Picture 34" descr="http://t2.gstatic.com/images?q=tbn:ANd9GcTo2SmUXtqZ7JWEbaveigTyZ2LlPvXAYTv7zPwz3R_lh2S3KRiRBfvnjg">
            <a:hlinkClick r:id="rId13"/>
          </p:cNvPr>
          <p:cNvPicPr>
            <a:picLocks noChangeAspect="1" noChangeArrowheads="1"/>
          </p:cNvPicPr>
          <p:nvPr/>
        </p:nvPicPr>
        <p:blipFill>
          <a:blip r:embed="rId14" cstate="print"/>
          <a:srcRect/>
          <a:stretch>
            <a:fillRect/>
          </a:stretch>
        </p:blipFill>
        <p:spPr bwMode="auto">
          <a:xfrm>
            <a:off x="3429000" y="1676400"/>
            <a:ext cx="1964408" cy="1981200"/>
          </a:xfrm>
          <a:prstGeom prst="rect">
            <a:avLst/>
          </a:prstGeom>
          <a:noFill/>
        </p:spPr>
      </p:pic>
      <p:pic>
        <p:nvPicPr>
          <p:cNvPr id="2084" name="Picture 36" descr="http://t1.gstatic.com/images?q=tbn:ANd9GcT4JtpR9feTtsJ9u5yo2j6lujG5eFVIqIiqCYHWnSIwO8hv_9ATLVhb9sv8">
            <a:hlinkClick r:id="rId15"/>
          </p:cNvPr>
          <p:cNvPicPr>
            <a:picLocks noChangeAspect="1" noChangeArrowheads="1"/>
          </p:cNvPicPr>
          <p:nvPr/>
        </p:nvPicPr>
        <p:blipFill>
          <a:blip r:embed="rId16" cstate="print"/>
          <a:srcRect/>
          <a:stretch>
            <a:fillRect/>
          </a:stretch>
        </p:blipFill>
        <p:spPr bwMode="auto">
          <a:xfrm>
            <a:off x="7010400" y="990600"/>
            <a:ext cx="1419225" cy="1209675"/>
          </a:xfrm>
          <a:prstGeom prst="rect">
            <a:avLst/>
          </a:prstGeom>
          <a:noFill/>
        </p:spPr>
      </p:pic>
      <p:pic>
        <p:nvPicPr>
          <p:cNvPr id="2086" name="Picture 38" descr="http://t0.gstatic.com/images?q=tbn:ANd9GcQ5eyxR1eoEOu3g-rDjr2-zYyrNUZOZSHdMKTQzmXI4FDKaMAmwL9csZ7w">
            <a:hlinkClick r:id="rId17"/>
          </p:cNvPr>
          <p:cNvPicPr>
            <a:picLocks noChangeAspect="1" noChangeArrowheads="1"/>
          </p:cNvPicPr>
          <p:nvPr/>
        </p:nvPicPr>
        <p:blipFill>
          <a:blip r:embed="rId18" cstate="print"/>
          <a:srcRect/>
          <a:stretch>
            <a:fillRect/>
          </a:stretch>
        </p:blipFill>
        <p:spPr bwMode="auto">
          <a:xfrm>
            <a:off x="1202778" y="762000"/>
            <a:ext cx="1445172" cy="1143000"/>
          </a:xfrm>
          <a:prstGeom prst="rect">
            <a:avLst/>
          </a:prstGeom>
          <a:noFill/>
        </p:spPr>
      </p:pic>
      <p:pic>
        <p:nvPicPr>
          <p:cNvPr id="2088" name="Picture 40" descr="http://t2.gstatic.com/images?q=tbn:ANd9GcTcCHBEuTt70lslMMmMdsCuT75Zk2UovOwjPtn0q2rcWmopN4AlmCS2pg">
            <a:hlinkClick r:id="rId19"/>
          </p:cNvPr>
          <p:cNvPicPr>
            <a:picLocks noChangeAspect="1" noChangeArrowheads="1"/>
          </p:cNvPicPr>
          <p:nvPr/>
        </p:nvPicPr>
        <p:blipFill>
          <a:blip r:embed="rId20" cstate="print"/>
          <a:srcRect/>
          <a:stretch>
            <a:fillRect/>
          </a:stretch>
        </p:blipFill>
        <p:spPr bwMode="auto">
          <a:xfrm>
            <a:off x="304800" y="2362200"/>
            <a:ext cx="2286000" cy="1840424"/>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pitchFamily="18" charset="0"/>
              </a:rPr>
              <a:t>Data/Observations</a:t>
            </a:r>
            <a:endParaRPr lang="en-US" dirty="0"/>
          </a:p>
        </p:txBody>
      </p:sp>
      <p:sp>
        <p:nvSpPr>
          <p:cNvPr id="3" name="Content Placeholder 2"/>
          <p:cNvSpPr>
            <a:spLocks noGrp="1"/>
          </p:cNvSpPr>
          <p:nvPr>
            <p:ph idx="1"/>
          </p:nvPr>
        </p:nvSpPr>
        <p:spPr/>
        <p:txBody>
          <a:bodyPr/>
          <a:lstStyle/>
          <a:p>
            <a:r>
              <a:rPr lang="en-US" dirty="0" smtClean="0">
                <a:solidFill>
                  <a:srgbClr val="00B0F0"/>
                </a:solidFill>
              </a:rPr>
              <a:t>Optical Microscopy observations:</a:t>
            </a:r>
          </a:p>
          <a:p>
            <a:r>
              <a:rPr lang="en-US" dirty="0" smtClean="0"/>
              <a:t>Space sample: many “globule” like spheres clustered together, reddish tint, no detectible Brine Shrimp</a:t>
            </a:r>
          </a:p>
          <a:p>
            <a:r>
              <a:rPr lang="en-US" dirty="0" smtClean="0"/>
              <a:t>Earth Sample: Clear fluid with white “stripes”, cysts :some intact, others broken open, no detectible Brine Shrimp</a:t>
            </a:r>
            <a:endParaRPr lang="en-US" dirty="0"/>
          </a:p>
        </p:txBody>
      </p:sp>
    </p:spTree>
    <p:extLst>
      <p:ext uri="{BB962C8B-B14F-4D97-AF65-F5344CB8AC3E}">
        <p14:creationId xmlns:p14="http://schemas.microsoft.com/office/powerpoint/2010/main" xmlns="" val="1460587990"/>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pitchFamily="18" charset="0"/>
              </a:rPr>
              <a:t>Data/Observations</a:t>
            </a:r>
            <a:endParaRPr lang="en-US" dirty="0"/>
          </a:p>
        </p:txBody>
      </p:sp>
      <p:sp>
        <p:nvSpPr>
          <p:cNvPr id="3" name="Content Placeholder 2"/>
          <p:cNvSpPr>
            <a:spLocks noGrp="1"/>
          </p:cNvSpPr>
          <p:nvPr>
            <p:ph idx="1"/>
          </p:nvPr>
        </p:nvSpPr>
        <p:spPr/>
        <p:txBody>
          <a:bodyPr/>
          <a:lstStyle/>
          <a:p>
            <a:r>
              <a:rPr lang="en-US" dirty="0" smtClean="0">
                <a:solidFill>
                  <a:srgbClr val="00B0F0"/>
                </a:solidFill>
              </a:rPr>
              <a:t>Helium Ion Microscopy observations:</a:t>
            </a:r>
          </a:p>
          <a:p>
            <a:pPr marL="0" indent="0">
              <a:buNone/>
            </a:pPr>
            <a:r>
              <a:rPr lang="en-US" dirty="0" smtClean="0"/>
              <a:t>Space Sample: Broken/Cracked Cyst surrounded by “globules” They seem attracted to the opening in the egg</a:t>
            </a:r>
          </a:p>
          <a:p>
            <a:pPr marL="0" indent="0">
              <a:buNone/>
            </a:pPr>
            <a:endParaRPr lang="en-US" dirty="0"/>
          </a:p>
          <a:p>
            <a:pPr marL="0" indent="0">
              <a:buNone/>
            </a:pPr>
            <a:r>
              <a:rPr lang="en-US" dirty="0" smtClean="0"/>
              <a:t>Earth Sample: Two Cysts that appear to be hooked together, one is more smooth on the exterior than the other.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482513788"/>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4343400"/>
            <a:ext cx="2354164" cy="1483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0" y="-25021"/>
            <a:ext cx="9144000" cy="6553200"/>
          </a:xfrm>
        </p:spPr>
        <p:txBody>
          <a:bodyPr>
            <a:normAutofit fontScale="90000"/>
          </a:bodyPr>
          <a:lstStyle/>
          <a:p>
            <a:r>
              <a:rPr lang="en-US" dirty="0" smtClean="0">
                <a:latin typeface="Baskerville Old Face" pitchFamily="18" charset="0"/>
              </a:rPr>
              <a:t>Scientific Background</a:t>
            </a:r>
            <a:br>
              <a:rPr lang="en-US" dirty="0" smtClean="0">
                <a:latin typeface="Baskerville Old Face" pitchFamily="18" charset="0"/>
              </a:rPr>
            </a:br>
            <a:r>
              <a:rPr lang="en-US" dirty="0" smtClean="0">
                <a:solidFill>
                  <a:srgbClr val="FF0000"/>
                </a:solidFill>
                <a:latin typeface="Baskerville Old Face" pitchFamily="18" charset="0"/>
              </a:rPr>
              <a:t>Hypothesis:</a:t>
            </a:r>
            <a:r>
              <a:rPr lang="en-US" dirty="0" smtClean="0">
                <a:latin typeface="Baskerville Old Face" pitchFamily="18" charset="0"/>
              </a:rPr>
              <a:t> We believe that Brine Shrimp will grow larger in microgravity.</a:t>
            </a:r>
            <a:br>
              <a:rPr lang="en-US" dirty="0" smtClean="0">
                <a:latin typeface="Baskerville Old Face" pitchFamily="18" charset="0"/>
              </a:rPr>
            </a:br>
            <a:r>
              <a:rPr lang="en-US" dirty="0" smtClean="0">
                <a:solidFill>
                  <a:srgbClr val="FF0000"/>
                </a:solidFill>
                <a:latin typeface="Baskerville Old Face" pitchFamily="18" charset="0"/>
              </a:rPr>
              <a:t>Materials:</a:t>
            </a:r>
            <a:r>
              <a:rPr lang="en-US" dirty="0" smtClean="0">
                <a:latin typeface="Baskerville Old Face" pitchFamily="18" charset="0"/>
              </a:rPr>
              <a:t> </a:t>
            </a:r>
            <a:r>
              <a:rPr lang="en-US" dirty="0" smtClean="0">
                <a:latin typeface="Baskerville Old Face" pitchFamily="18" charset="0"/>
              </a:rPr>
              <a:t>MDA </a:t>
            </a:r>
            <a:r>
              <a:rPr lang="en-US" dirty="0" smtClean="0">
                <a:latin typeface="Baskerville Old Face" pitchFamily="18" charset="0"/>
              </a:rPr>
              <a:t>type 2 slot(s)</a:t>
            </a:r>
            <a:br>
              <a:rPr lang="en-US" dirty="0" smtClean="0">
                <a:latin typeface="Baskerville Old Face" pitchFamily="18" charset="0"/>
              </a:rPr>
            </a:br>
            <a:r>
              <a:rPr lang="en-US" dirty="0" smtClean="0">
                <a:latin typeface="Baskerville Old Face" pitchFamily="18" charset="0"/>
              </a:rPr>
              <a:t>123 microliters Distilled water</a:t>
            </a:r>
            <a:br>
              <a:rPr lang="en-US" dirty="0" smtClean="0">
                <a:latin typeface="Baskerville Old Face" pitchFamily="18" charset="0"/>
              </a:rPr>
            </a:br>
            <a:r>
              <a:rPr lang="en-US" dirty="0" smtClean="0">
                <a:latin typeface="Baskerville Old Face" pitchFamily="18" charset="0"/>
              </a:rPr>
              <a:t>2 microliters Brine Shrimp Cysts</a:t>
            </a:r>
            <a:br>
              <a:rPr lang="en-US" dirty="0" smtClean="0">
                <a:latin typeface="Baskerville Old Face" pitchFamily="18" charset="0"/>
              </a:rPr>
            </a:br>
            <a:r>
              <a:rPr lang="en-US" dirty="0" smtClean="0">
                <a:latin typeface="Baskerville Old Face" pitchFamily="18" charset="0"/>
              </a:rPr>
              <a:t>		120 microliters 5% </a:t>
            </a:r>
            <a:r>
              <a:rPr lang="en-US" dirty="0" err="1" smtClean="0">
                <a:latin typeface="Baskerville Old Face" pitchFamily="18" charset="0"/>
              </a:rPr>
              <a:t>NaCl</a:t>
            </a:r>
            <a:r>
              <a:rPr lang="en-US" dirty="0" smtClean="0">
                <a:latin typeface="Baskerville Old Face" pitchFamily="18" charset="0"/>
              </a:rPr>
              <a:t> 			solution in distilled water</a:t>
            </a:r>
            <a:br>
              <a:rPr lang="en-US" dirty="0" smtClean="0">
                <a:latin typeface="Baskerville Old Face" pitchFamily="18" charset="0"/>
              </a:rPr>
            </a:br>
            <a:r>
              <a:rPr lang="en-US" dirty="0" smtClean="0">
                <a:latin typeface="Baskerville Old Face" pitchFamily="18" charset="0"/>
              </a:rPr>
              <a:t>5 microliters Yeast Extract</a:t>
            </a:r>
            <a:endParaRPr lang="en-US" dirty="0">
              <a:latin typeface="Baskerville Old Face" pitchFamily="18" charset="0"/>
            </a:endParaRPr>
          </a:p>
        </p:txBody>
      </p:sp>
    </p:spTree>
    <p:extLst>
      <p:ext uri="{BB962C8B-B14F-4D97-AF65-F5344CB8AC3E}">
        <p14:creationId xmlns:p14="http://schemas.microsoft.com/office/powerpoint/2010/main" xmlns="" val="2580312190"/>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1295400"/>
            <a:ext cx="4814887"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latin typeface="Baskerville Old Face" pitchFamily="18" charset="0"/>
              </a:rPr>
              <a:t>PROCEDURE:</a:t>
            </a:r>
            <a:endParaRPr lang="en-US" dirty="0">
              <a:solidFill>
                <a:srgbClr val="FF0000"/>
              </a:solidFill>
              <a:latin typeface="Baskerville Old Face"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4400" dirty="0" smtClean="0">
                <a:latin typeface="Baskerville Old Face" pitchFamily="18" charset="0"/>
              </a:rPr>
              <a:t>Our research indicated that Brine Shrimp begins to grow in salinized water. Therefore we kept the cysts and the yeast/saline water separate until activated by the astronauts.</a:t>
            </a:r>
            <a:endParaRPr lang="en-US" sz="4400" dirty="0">
              <a:latin typeface="Baskerville Old Face" pitchFamily="18" charset="0"/>
            </a:endParaRPr>
          </a:p>
        </p:txBody>
      </p:sp>
    </p:spTree>
    <p:extLst>
      <p:ext uri="{BB962C8B-B14F-4D97-AF65-F5344CB8AC3E}">
        <p14:creationId xmlns:p14="http://schemas.microsoft.com/office/powerpoint/2010/main" xmlns="" val="336805617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3880227"/>
            <a:ext cx="5219700" cy="296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0000"/>
                </a:solidFill>
                <a:latin typeface="Baskerville Old Face" pitchFamily="18" charset="0"/>
              </a:rPr>
              <a:t>Data/Observations</a:t>
            </a:r>
            <a:endParaRPr lang="en-US" dirty="0">
              <a:solidFill>
                <a:srgbClr val="FF0000"/>
              </a:solidFill>
              <a:latin typeface="Baskerville Old Face" pitchFamily="18" charset="0"/>
            </a:endParaRPr>
          </a:p>
        </p:txBody>
      </p:sp>
      <p:sp>
        <p:nvSpPr>
          <p:cNvPr id="3" name="Content Placeholder 2"/>
          <p:cNvSpPr>
            <a:spLocks noGrp="1"/>
          </p:cNvSpPr>
          <p:nvPr>
            <p:ph idx="1"/>
          </p:nvPr>
        </p:nvSpPr>
        <p:spPr>
          <a:xfrm>
            <a:off x="457200" y="1219200"/>
            <a:ext cx="8229600" cy="4525963"/>
          </a:xfrm>
        </p:spPr>
        <p:txBody>
          <a:bodyPr>
            <a:normAutofit/>
          </a:bodyPr>
          <a:lstStyle/>
          <a:p>
            <a:r>
              <a:rPr lang="en-US" sz="4000" dirty="0" smtClean="0">
                <a:latin typeface="Baskerville Old Face" pitchFamily="18" charset="0"/>
              </a:rPr>
              <a:t>Visual observations found:</a:t>
            </a:r>
          </a:p>
          <a:p>
            <a:r>
              <a:rPr lang="en-US" sz="4000" dirty="0" smtClean="0">
                <a:latin typeface="Baskerville Old Face" pitchFamily="18" charset="0"/>
              </a:rPr>
              <a:t> space sample more clouded, slightly copper in color</a:t>
            </a:r>
          </a:p>
          <a:p>
            <a:r>
              <a:rPr lang="en-US" sz="4000" dirty="0" smtClean="0">
                <a:latin typeface="Baskerville Old Face" pitchFamily="18" charset="0"/>
              </a:rPr>
              <a:t>Earth sample fluid was clear, less volume</a:t>
            </a:r>
          </a:p>
          <a:p>
            <a:r>
              <a:rPr lang="en-US" sz="4000" dirty="0" smtClean="0">
                <a:latin typeface="Baskerville Old Face" pitchFamily="18" charset="0"/>
              </a:rPr>
              <a:t> remained</a:t>
            </a:r>
            <a:endParaRPr lang="en-US" sz="4000" dirty="0">
              <a:latin typeface="Baskerville Old Face" pitchFamily="18" charset="0"/>
            </a:endParaRPr>
          </a:p>
        </p:txBody>
      </p:sp>
    </p:spTree>
    <p:extLst>
      <p:ext uri="{BB962C8B-B14F-4D97-AF65-F5344CB8AC3E}">
        <p14:creationId xmlns:p14="http://schemas.microsoft.com/office/powerpoint/2010/main" xmlns="" val="1849420237"/>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a:rPr>
              <a:t>Optical Microscope Images</a:t>
            </a:r>
            <a:endParaRPr lang="en-US" dirty="0"/>
          </a:p>
        </p:txBody>
      </p:sp>
      <p:pic>
        <p:nvPicPr>
          <p:cNvPr id="4" name="Content Placeholder 3" descr="space%20-1%2020X[1].tiff"/>
          <p:cNvPicPr>
            <a:picLocks noGrp="1" noChangeAspect="1"/>
          </p:cNvPicPr>
          <p:nvPr>
            <p:ph idx="1"/>
          </p:nvPr>
        </p:nvPicPr>
        <p:blipFill>
          <a:blip r:embed="rId3" cstate="print"/>
          <a:stretch>
            <a:fillRect/>
          </a:stretch>
        </p:blipFill>
        <p:spPr>
          <a:xfrm>
            <a:off x="609601" y="1616814"/>
            <a:ext cx="3429000" cy="2569097"/>
          </a:xfrm>
          <a:prstGeom prst="roundRect">
            <a:avLst/>
          </a:prstGeom>
          <a:ln w="38100">
            <a:solidFill>
              <a:schemeClr val="tx1"/>
            </a:solidFill>
          </a:ln>
        </p:spPr>
      </p:pic>
      <p:pic>
        <p:nvPicPr>
          <p:cNvPr id="5" name="Content Placeholder 3" descr="spaceopt50.tiff"/>
          <p:cNvPicPr>
            <a:picLocks noChangeAspect="1"/>
          </p:cNvPicPr>
          <p:nvPr/>
        </p:nvPicPr>
        <p:blipFill>
          <a:blip r:embed="rId4" cstate="print"/>
          <a:stretch>
            <a:fillRect/>
          </a:stretch>
        </p:blipFill>
        <p:spPr>
          <a:xfrm>
            <a:off x="4953000" y="1676400"/>
            <a:ext cx="3401425" cy="2548436"/>
          </a:xfrm>
          <a:prstGeom prst="roundRect">
            <a:avLst/>
          </a:prstGeom>
          <a:ln w="38100">
            <a:solidFill>
              <a:schemeClr val="tx1"/>
            </a:solidFill>
          </a:ln>
        </p:spPr>
      </p:pic>
      <p:pic>
        <p:nvPicPr>
          <p:cNvPr id="6" name="Content Placeholder 3" descr="spaceopt100.tiff"/>
          <p:cNvPicPr>
            <a:picLocks noChangeAspect="1"/>
          </p:cNvPicPr>
          <p:nvPr/>
        </p:nvPicPr>
        <p:blipFill>
          <a:blip r:embed="rId5" cstate="print"/>
          <a:stretch>
            <a:fillRect/>
          </a:stretch>
        </p:blipFill>
        <p:spPr>
          <a:xfrm>
            <a:off x="2895600" y="4267200"/>
            <a:ext cx="3152854" cy="2362200"/>
          </a:xfrm>
          <a:prstGeom prst="roundRect">
            <a:avLst/>
          </a:prstGeom>
          <a:ln w="38100">
            <a:solidFill>
              <a:schemeClr val="tx1"/>
            </a:solidFill>
          </a:ln>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a:rPr>
              <a:t>Optical Microscope </a:t>
            </a:r>
            <a:r>
              <a:rPr lang="en-US" dirty="0" smtClean="0">
                <a:solidFill>
                  <a:srgbClr val="FF0000"/>
                </a:solidFill>
                <a:latin typeface="Baskerville Old Face"/>
              </a:rPr>
              <a:t>Images</a:t>
            </a:r>
            <a:endParaRPr lang="en-US" dirty="0"/>
          </a:p>
        </p:txBody>
      </p:sp>
      <p:pic>
        <p:nvPicPr>
          <p:cNvPr id="6" name="Content Placeholder 5" descr="earthopt40.JPG"/>
          <p:cNvPicPr>
            <a:picLocks noGrp="1" noChangeAspect="1"/>
          </p:cNvPicPr>
          <p:nvPr>
            <p:ph idx="1"/>
          </p:nvPr>
        </p:nvPicPr>
        <p:blipFill>
          <a:blip r:embed="rId3" cstate="print"/>
          <a:stretch>
            <a:fillRect/>
          </a:stretch>
        </p:blipFill>
        <p:spPr>
          <a:xfrm>
            <a:off x="381000" y="1371600"/>
            <a:ext cx="2946400" cy="2209800"/>
          </a:xfrm>
          <a:prstGeom prst="ellipse">
            <a:avLst/>
          </a:prstGeom>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descr="optearth100.JPG"/>
          <p:cNvPicPr>
            <a:picLocks noChangeAspect="1"/>
          </p:cNvPicPr>
          <p:nvPr/>
        </p:nvPicPr>
        <p:blipFill>
          <a:blip r:embed="rId4" cstate="print"/>
          <a:stretch>
            <a:fillRect/>
          </a:stretch>
        </p:blipFill>
        <p:spPr>
          <a:xfrm>
            <a:off x="4343400" y="1447800"/>
            <a:ext cx="2743200" cy="2057400"/>
          </a:xfrm>
          <a:prstGeom prst="ellipse">
            <a:avLst/>
          </a:prstGeom>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descr="optearth400.JPG"/>
          <p:cNvPicPr>
            <a:picLocks noChangeAspect="1"/>
          </p:cNvPicPr>
          <p:nvPr/>
        </p:nvPicPr>
        <p:blipFill>
          <a:blip r:embed="rId5" cstate="print"/>
          <a:stretch>
            <a:fillRect/>
          </a:stretch>
        </p:blipFill>
        <p:spPr>
          <a:xfrm>
            <a:off x="2286000" y="3886200"/>
            <a:ext cx="3352800" cy="2514600"/>
          </a:xfrm>
          <a:prstGeom prst="ellipse">
            <a:avLst/>
          </a:prstGeom>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a:rPr>
              <a:t>Helium Ion Microscope Image</a:t>
            </a:r>
            <a:endParaRPr lang="en-US" dirty="0"/>
          </a:p>
        </p:txBody>
      </p:sp>
      <p:pic>
        <p:nvPicPr>
          <p:cNvPr id="6" name="Content Placeholder 5" descr="spaceHIM1.tiff"/>
          <p:cNvPicPr>
            <a:picLocks noGrp="1" noChangeAspect="1"/>
          </p:cNvPicPr>
          <p:nvPr>
            <p:ph idx="1"/>
          </p:nvPr>
        </p:nvPicPr>
        <p:blipFill>
          <a:blip r:embed="rId3" cstate="print"/>
          <a:stretch>
            <a:fillRect/>
          </a:stretch>
        </p:blipFill>
        <p:spPr>
          <a:xfrm>
            <a:off x="2502988" y="1600200"/>
            <a:ext cx="4138023" cy="4525963"/>
          </a:xfrm>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a:rPr>
              <a:t>Helium Ion Microscope Image</a:t>
            </a:r>
            <a:endParaRPr lang="en-US" dirty="0"/>
          </a:p>
        </p:txBody>
      </p:sp>
      <p:pic>
        <p:nvPicPr>
          <p:cNvPr id="4" name="Content Placeholder 3" descr="spaceHIM2.tiff"/>
          <p:cNvPicPr>
            <a:picLocks noGrp="1" noChangeAspect="1"/>
          </p:cNvPicPr>
          <p:nvPr>
            <p:ph idx="1"/>
          </p:nvPr>
        </p:nvPicPr>
        <p:blipFill>
          <a:blip r:embed="rId3" cstate="print"/>
          <a:stretch>
            <a:fillRect/>
          </a:stretch>
        </p:blipFill>
        <p:spPr>
          <a:xfrm>
            <a:off x="2502988" y="1600200"/>
            <a:ext cx="4138023" cy="4525963"/>
          </a:xfrm>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askerville Old Face"/>
              </a:rPr>
              <a:t>Helium Ion Microscope Image</a:t>
            </a:r>
            <a:endParaRPr lang="en-US" dirty="0"/>
          </a:p>
        </p:txBody>
      </p:sp>
      <p:pic>
        <p:nvPicPr>
          <p:cNvPr id="4" name="Content Placeholder 3" descr="spaceHIM3.tiff"/>
          <p:cNvPicPr>
            <a:picLocks noGrp="1" noChangeAspect="1"/>
          </p:cNvPicPr>
          <p:nvPr>
            <p:ph idx="1"/>
          </p:nvPr>
        </p:nvPicPr>
        <p:blipFill>
          <a:blip r:embed="rId3" cstate="print"/>
          <a:stretch>
            <a:fillRect/>
          </a:stretch>
        </p:blipFill>
        <p:spPr>
          <a:xfrm>
            <a:off x="2502988" y="1600200"/>
            <a:ext cx="4138023" cy="4525963"/>
          </a:xfrm>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445</Words>
  <Application>Microsoft Office PowerPoint</Application>
  <PresentationFormat>On-screen Show (4:3)</PresentationFormat>
  <Paragraphs>59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Effect of Microgravity on Brine Shrimp Development</vt:lpstr>
      <vt:lpstr>Scientific Background Hypothesis: We believe that Brine Shrimp will grow larger in microgravity. Materials: MDA type 2 slot(s) 123 microliters Distilled water 2 microliters Brine Shrimp Cysts   120 microliters 5% NaCl    solution in distilled water 5 microliters Yeast Extract</vt:lpstr>
      <vt:lpstr>PROCEDURE:</vt:lpstr>
      <vt:lpstr>Data/Observations</vt:lpstr>
      <vt:lpstr>Optical Microscope Images</vt:lpstr>
      <vt:lpstr>Optical Microscope Images</vt:lpstr>
      <vt:lpstr>Helium Ion Microscope Image</vt:lpstr>
      <vt:lpstr>Helium Ion Microscope Image</vt:lpstr>
      <vt:lpstr>Helium Ion Microscope Image</vt:lpstr>
      <vt:lpstr>Helium Ion Microscope Image</vt:lpstr>
      <vt:lpstr>Helium Ion Microscope Image</vt:lpstr>
      <vt:lpstr>Helium Ion Microscope Image</vt:lpstr>
      <vt:lpstr>Conclusion</vt:lpstr>
      <vt:lpstr>Analysis</vt:lpstr>
      <vt:lpstr>Analysis</vt:lpstr>
      <vt:lpstr>Moving Forward</vt:lpstr>
      <vt:lpstr>Thank you</vt:lpstr>
      <vt:lpstr>Data/Observations</vt:lpstr>
      <vt:lpstr>Data/Observations</vt:lpstr>
    </vt:vector>
  </TitlesOfParts>
  <Company>Guilford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Hering, Clayton M</dc:creator>
  <cp:lastModifiedBy>French</cp:lastModifiedBy>
  <cp:revision>22</cp:revision>
  <dcterms:created xsi:type="dcterms:W3CDTF">2011-06-23T14:48:12Z</dcterms:created>
  <dcterms:modified xsi:type="dcterms:W3CDTF">2011-06-24T17:17:24Z</dcterms:modified>
</cp:coreProperties>
</file>