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6" r:id="rId4"/>
    <p:sldId id="257" r:id="rId5"/>
    <p:sldId id="258" r:id="rId6"/>
    <p:sldId id="265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43" autoAdjust="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sa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sa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Colony Forming</a:t>
            </a:r>
            <a:r>
              <a:rPr lang="en-US" baseline="0"/>
              <a:t> Units vs. Dilution Factor, 6/7</a:t>
            </a:r>
            <a:endParaRPr lang="en-US"/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Sheet2!$M$1:$M$2</c:f>
              <c:strCache>
                <c:ptCount val="1"/>
                <c:pt idx="0">
                  <c:v>CFUs Earth 6/7</c:v>
                </c:pt>
              </c:strCache>
            </c:strRef>
          </c:tx>
          <c:xVal>
            <c:numRef>
              <c:f>Sheet2!$L$3:$L$8</c:f>
              <c:numCache>
                <c:formatCode>General</c:formatCode>
                <c:ptCount val="6"/>
                <c:pt idx="0">
                  <c:v>0</c:v>
                </c:pt>
                <c:pt idx="1">
                  <c:v>-5</c:v>
                </c:pt>
                <c:pt idx="2">
                  <c:v>-10</c:v>
                </c:pt>
                <c:pt idx="3">
                  <c:v>-15</c:v>
                </c:pt>
                <c:pt idx="4">
                  <c:v>-20</c:v>
                </c:pt>
                <c:pt idx="5">
                  <c:v>-25</c:v>
                </c:pt>
              </c:numCache>
            </c:numRef>
          </c:xVal>
          <c:yVal>
            <c:numRef>
              <c:f>Sheet2!$M$3:$M$8</c:f>
              <c:numCache>
                <c:formatCode>General</c:formatCode>
                <c:ptCount val="6"/>
                <c:pt idx="0">
                  <c:v>47</c:v>
                </c:pt>
                <c:pt idx="2">
                  <c:v>34</c:v>
                </c:pt>
                <c:pt idx="3">
                  <c:v>36</c:v>
                </c:pt>
                <c:pt idx="4">
                  <c:v>37</c:v>
                </c:pt>
                <c:pt idx="5">
                  <c:v>34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Sheet2!$N$1:$N$2</c:f>
              <c:strCache>
                <c:ptCount val="1"/>
                <c:pt idx="0">
                  <c:v>CFUs Space 6/7</c:v>
                </c:pt>
              </c:strCache>
            </c:strRef>
          </c:tx>
          <c:xVal>
            <c:numRef>
              <c:f>Sheet2!$L$3:$L$8</c:f>
              <c:numCache>
                <c:formatCode>General</c:formatCode>
                <c:ptCount val="6"/>
                <c:pt idx="0">
                  <c:v>0</c:v>
                </c:pt>
                <c:pt idx="1">
                  <c:v>-5</c:v>
                </c:pt>
                <c:pt idx="2">
                  <c:v>-10</c:v>
                </c:pt>
                <c:pt idx="3">
                  <c:v>-15</c:v>
                </c:pt>
                <c:pt idx="4">
                  <c:v>-20</c:v>
                </c:pt>
                <c:pt idx="5">
                  <c:v>-25</c:v>
                </c:pt>
              </c:numCache>
            </c:numRef>
          </c:xVal>
          <c:yVal>
            <c:numRef>
              <c:f>Sheet2!$N$3:$N$8</c:f>
              <c:numCache>
                <c:formatCode>General</c:formatCode>
                <c:ptCount val="6"/>
                <c:pt idx="1">
                  <c:v>35.5</c:v>
                </c:pt>
                <c:pt idx="2">
                  <c:v>36.5</c:v>
                </c:pt>
                <c:pt idx="3">
                  <c:v>31</c:v>
                </c:pt>
                <c:pt idx="4">
                  <c:v>37.5</c:v>
                </c:pt>
                <c:pt idx="5">
                  <c:v>34</c:v>
                </c:pt>
              </c:numCache>
            </c:numRef>
          </c:yVal>
          <c:smooth val="1"/>
        </c:ser>
        <c:axId val="104194816"/>
        <c:axId val="104837120"/>
      </c:scatterChart>
      <c:valAx>
        <c:axId val="1041948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log</a:t>
                </a:r>
                <a:r>
                  <a:rPr lang="en-US" baseline="0"/>
                  <a:t> of Dilution Factor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104837120"/>
        <c:crosses val="autoZero"/>
        <c:crossBetween val="midCat"/>
      </c:valAx>
      <c:valAx>
        <c:axId val="104837120"/>
        <c:scaling>
          <c:orientation val="minMax"/>
          <c:max val="50"/>
          <c:min val="3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CFUs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0419481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/>
              <a:t>Colony Forming Units vs. Dilution Factor, 6/9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Sheet2!$N$10:$N$11</c:f>
              <c:strCache>
                <c:ptCount val="1"/>
                <c:pt idx="0">
                  <c:v>CFUs Earth 6/9</c:v>
                </c:pt>
              </c:strCache>
            </c:strRef>
          </c:tx>
          <c:xVal>
            <c:numRef>
              <c:f>Sheet2!$M$12:$M$17</c:f>
              <c:numCache>
                <c:formatCode>General</c:formatCode>
                <c:ptCount val="6"/>
                <c:pt idx="0">
                  <c:v>0</c:v>
                </c:pt>
                <c:pt idx="1">
                  <c:v>-5</c:v>
                </c:pt>
                <c:pt idx="2">
                  <c:v>-10</c:v>
                </c:pt>
                <c:pt idx="3">
                  <c:v>-15</c:v>
                </c:pt>
                <c:pt idx="4">
                  <c:v>-20</c:v>
                </c:pt>
                <c:pt idx="5">
                  <c:v>-25</c:v>
                </c:pt>
              </c:numCache>
            </c:numRef>
          </c:xVal>
          <c:yVal>
            <c:numRef>
              <c:f>Sheet2!$N$12:$N$17</c:f>
              <c:numCache>
                <c:formatCode>General</c:formatCode>
                <c:ptCount val="6"/>
                <c:pt idx="0">
                  <c:v>54</c:v>
                </c:pt>
                <c:pt idx="2">
                  <c:v>28</c:v>
                </c:pt>
                <c:pt idx="3">
                  <c:v>38</c:v>
                </c:pt>
                <c:pt idx="4">
                  <c:v>36</c:v>
                </c:pt>
                <c:pt idx="5">
                  <c:v>36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Sheet2!$O$10:$O$11</c:f>
              <c:strCache>
                <c:ptCount val="1"/>
                <c:pt idx="0">
                  <c:v>CFUs Space 6/9</c:v>
                </c:pt>
              </c:strCache>
            </c:strRef>
          </c:tx>
          <c:xVal>
            <c:numRef>
              <c:f>Sheet2!$M$12:$M$17</c:f>
              <c:numCache>
                <c:formatCode>General</c:formatCode>
                <c:ptCount val="6"/>
                <c:pt idx="0">
                  <c:v>0</c:v>
                </c:pt>
                <c:pt idx="1">
                  <c:v>-5</c:v>
                </c:pt>
                <c:pt idx="2">
                  <c:v>-10</c:v>
                </c:pt>
                <c:pt idx="3">
                  <c:v>-15</c:v>
                </c:pt>
                <c:pt idx="4">
                  <c:v>-20</c:v>
                </c:pt>
                <c:pt idx="5">
                  <c:v>-25</c:v>
                </c:pt>
              </c:numCache>
            </c:numRef>
          </c:xVal>
          <c:yVal>
            <c:numRef>
              <c:f>Sheet2!$O$12:$O$17</c:f>
              <c:numCache>
                <c:formatCode>General</c:formatCode>
                <c:ptCount val="6"/>
                <c:pt idx="1">
                  <c:v>46</c:v>
                </c:pt>
                <c:pt idx="2">
                  <c:v>47</c:v>
                </c:pt>
                <c:pt idx="3">
                  <c:v>39</c:v>
                </c:pt>
                <c:pt idx="4">
                  <c:v>38</c:v>
                </c:pt>
                <c:pt idx="5">
                  <c:v>36</c:v>
                </c:pt>
              </c:numCache>
            </c:numRef>
          </c:yVal>
          <c:smooth val="1"/>
        </c:ser>
        <c:axId val="69094400"/>
        <c:axId val="69104768"/>
      </c:scatterChart>
      <c:valAx>
        <c:axId val="690944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log of Dilution Factor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9104768"/>
        <c:crosses val="autoZero"/>
        <c:crossBetween val="midCat"/>
      </c:valAx>
      <c:valAx>
        <c:axId val="69104768"/>
        <c:scaling>
          <c:orientation val="minMax"/>
          <c:max val="55"/>
          <c:min val="25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CFUs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909440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890AE-5126-499A-95E3-B43B8713F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06E86-D5CD-4135-97EF-A4D2C4A3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A519C-916B-418D-8BAA-720B2814C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79724-3470-4626-B11A-FF5A0AE99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3E2C8-8E52-47A6-ACB3-37A08D7FD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E5F69-E5B8-46D1-92B1-2A7B13EDB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9A613-3085-444D-A0DE-F75046C6D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4643B-BF7C-42E2-ABC5-521AB6537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74653-7DB1-4189-84EF-41F290861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0B703-6111-4C25-98DE-8572555D7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F2C2B-BA7A-4ED7-AC45-AAE731BA1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6000AF0-7BBF-4C06-95F5-322BA2EED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google.com/imgres?imgurl=http://www.ecoliblog.com/e-coli.jpg&amp;imgrefurl=http://www.ecoliblog.com/2007/06/&amp;usg=__L1gphHSujySsQrcYkbYhl83ym0Y=&amp;h=418&amp;w=343&amp;sz=40&amp;hl=en&amp;start=2&amp;zoom=1&amp;itbs=1&amp;tbnid=aE8pkMFWYDLhuM:&amp;tbnh=125&amp;tbnw=103&amp;prev=/search?q=e.+coli&amp;hl=en&amp;biw=1263&amp;bih=608&amp;gbv=2&amp;tbm=isch&amp;ei=r0v6TdXiPImN0AHX5_2EAw" TargetMode="External"/><Relationship Id="rId7" Type="http://schemas.openxmlformats.org/officeDocument/2006/relationships/hyperlink" Target="http://www.google.com/imgres?imgurl=http://www.serenityexpressions.com/images/Atlantiscrystal.JPG&amp;imgrefurl=http://www.serenityexpressions.com/atlantis.php&amp;usg=__KMk-Zqxtqo2vuuLX_XuqXpMlpMg=&amp;h=375&amp;w=296&amp;sz=19&amp;hl=en&amp;start=2&amp;zoom=1&amp;itbs=1&amp;tbnid=Xtpt2kaTVv4ibM:&amp;tbnh=122&amp;tbnw=96&amp;prev=/search?q=crystals&amp;hl=en&amp;biw=1263&amp;bih=608&amp;gbv=2&amp;tbm=isch&amp;ei=ikz6TerJDIys0AHkrrSlAw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m/imgres?imgurl=http://imgs.tootoo.com/ed/d8/edd8ab782a54ba91a722ebb5d18d73d2.jpg&amp;imgrefurl=http://www.tootoo.com/buy-penicillin_injection/&amp;usg=__pfXnbQxgGETj0nSIrxvGStTD7yM=&amp;h=360&amp;w=360&amp;sz=24&amp;hl=en&amp;start=16&amp;zoom=1&amp;itbs=1&amp;tbnid=yi9VPT-Pfm7f8M:&amp;tbnh=121&amp;tbnw=121&amp;prev=/search?q=penicillin&amp;hl=en&amp;biw=1263&amp;bih=608&amp;gbv=2&amp;tbm=isch&amp;ei=0Ev6Tfv-HMan0AGasfiqAw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e/e8/Sterilization_effects_of_negative_air_ionization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3429000"/>
            <a:ext cx="7772400" cy="321945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The Academy @ Shawnee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Jefferson County Public Schools, </a:t>
            </a:r>
            <a:br>
              <a:rPr lang="en-US" sz="2800" dirty="0" smtClean="0"/>
            </a:br>
            <a:r>
              <a:rPr lang="en-US" sz="2800" dirty="0" smtClean="0"/>
              <a:t>Louisville, Kentucky</a:t>
            </a:r>
            <a:r>
              <a:rPr lang="en-US" dirty="0" smtClean="0"/>
              <a:t> 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91440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The Effect of Micro-Gravity on the Viability of Lactobacillus GG</a:t>
            </a:r>
          </a:p>
        </p:txBody>
      </p:sp>
      <p:pic>
        <p:nvPicPr>
          <p:cNvPr id="1026" name="Picture 2" descr="E:\DCIM\103PHOTO\SAM_11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7600" y="1676400"/>
            <a:ext cx="2946400" cy="2209800"/>
          </a:xfrm>
          <a:prstGeom prst="rect">
            <a:avLst/>
          </a:prstGeom>
          <a:noFill/>
        </p:spPr>
      </p:pic>
      <p:pic>
        <p:nvPicPr>
          <p:cNvPr id="1027" name="Picture 3" descr="E:\DCIM\103PHOTO\SAM_11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400" y="1828800"/>
            <a:ext cx="27432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57200"/>
            <a:ext cx="7162800" cy="1219200"/>
          </a:xfrm>
        </p:spPr>
        <p:txBody>
          <a:bodyPr/>
          <a:lstStyle/>
          <a:p>
            <a:pPr eaLnBrk="1" hangingPunct="1"/>
            <a:r>
              <a:rPr lang="en-US" sz="3200" b="1" u="sng" dirty="0" smtClean="0"/>
              <a:t>Working Toward Our Project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371600"/>
            <a:ext cx="8382000" cy="50292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2400" smtClean="0"/>
          </a:p>
          <a:p>
            <a:pPr eaLnBrk="1" hangingPunct="1">
              <a:buFontTx/>
              <a:buChar char="•"/>
            </a:pPr>
            <a:r>
              <a:rPr lang="en-US" sz="2400" smtClean="0"/>
              <a:t>Crystals, E. coli, fish egg’s, penicillin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limitations- size, materials, food/nutrients and conditions/monitoring.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b="1" u="sng" smtClean="0"/>
              <a:t>WHY?</a:t>
            </a:r>
            <a:r>
              <a:rPr lang="en-US" sz="2400" smtClean="0"/>
              <a:t>       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Cosmonaut and bacterial research.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Used everyday, cultural bacteria, and acid resistant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Currently not implemented in NASA diet    </a:t>
            </a:r>
          </a:p>
        </p:txBody>
      </p:sp>
      <p:pic>
        <p:nvPicPr>
          <p:cNvPr id="3076" name="Picture 5" descr="fish-eg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ANd9GcSejOxZtMTHG6ERvPkMqYAxR4lUglAqbI10pJnjfrvcfbRLxRHpjWCI2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410200"/>
            <a:ext cx="9810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9" descr="ANd9GcTUWGcZFeXSVCKVkzrN8lHJE30HE6GIMjQh-VfV6sLfQ1jOz5dokKx_xnA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67600" y="228600"/>
            <a:ext cx="13811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1" descr="ANd9GcROXNqND3LCstUBwcxEas_L36oDEcPJq0PZBRYCfxblfJSbnXPj5wp_mDw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96200" y="5257800"/>
            <a:ext cx="1093788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304800"/>
            <a:ext cx="5867400" cy="841375"/>
          </a:xfrm>
        </p:spPr>
        <p:txBody>
          <a:bodyPr/>
          <a:lstStyle/>
          <a:p>
            <a:pPr eaLnBrk="1" hangingPunct="1"/>
            <a:r>
              <a:rPr lang="en-US" dirty="0" smtClean="0"/>
              <a:t>Experimental Methods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219200"/>
            <a:ext cx="8839200" cy="54102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smtClean="0"/>
              <a:t> </a:t>
            </a:r>
            <a:r>
              <a:rPr lang="en-US" sz="2400" u="sng" smtClean="0"/>
              <a:t>Serial Dilutions</a:t>
            </a:r>
            <a:r>
              <a:rPr lang="en-US" sz="2400" smtClean="0"/>
              <a:t> helped us get down to 9 million bacteria per milliliter.</a:t>
            </a:r>
          </a:p>
          <a:p>
            <a:pPr algn="l" eaLnBrk="1" hangingPunct="1">
              <a:buFontTx/>
              <a:buChar char="•"/>
            </a:pPr>
            <a:r>
              <a:rPr lang="en-US" sz="2400" smtClean="0"/>
              <a:t>Needed 9 million for optimal growth 			          and counting without overcrowding</a:t>
            </a:r>
          </a:p>
          <a:p>
            <a:pPr algn="l" eaLnBrk="1" hangingPunct="1"/>
            <a:r>
              <a:rPr lang="en-US" sz="2400" smtClean="0"/>
              <a:t> </a:t>
            </a:r>
          </a:p>
          <a:p>
            <a:pPr algn="l" eaLnBrk="1" hangingPunct="1">
              <a:buFontTx/>
              <a:buChar char="•"/>
            </a:pPr>
            <a:r>
              <a:rPr lang="en-US" sz="2400" u="sng" smtClean="0"/>
              <a:t>Plating </a:t>
            </a:r>
            <a:r>
              <a:rPr lang="en-US" sz="2400" smtClean="0"/>
              <a:t>the bacteria allowed us to view 			    bacterial growth</a:t>
            </a:r>
          </a:p>
          <a:p>
            <a:pPr algn="l" eaLnBrk="1" hangingPunct="1">
              <a:buFontTx/>
              <a:buChar char="•"/>
            </a:pPr>
            <a:endParaRPr lang="en-US" sz="2400" smtClean="0"/>
          </a:p>
          <a:p>
            <a:pPr algn="l" eaLnBrk="1" hangingPunct="1">
              <a:buFontTx/>
              <a:buChar char="•"/>
            </a:pPr>
            <a:endParaRPr lang="en-US" sz="2400" smtClean="0"/>
          </a:p>
        </p:txBody>
      </p:sp>
      <p:pic>
        <p:nvPicPr>
          <p:cNvPr id="4100" name="Picture 9" descr="serial%20dilu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676400"/>
            <a:ext cx="2895600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File:Sterilization effects of negative air ionizat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3886200"/>
            <a:ext cx="3657600" cy="250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Methods cont.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The </a:t>
            </a:r>
            <a:r>
              <a:rPr lang="en-US" sz="2400" u="sng" dirty="0" smtClean="0"/>
              <a:t>Incubator</a:t>
            </a:r>
            <a:r>
              <a:rPr lang="en-US" sz="2400" dirty="0" smtClean="0"/>
              <a:t> allowed us to control the environment of the bacteria </a:t>
            </a:r>
            <a:endParaRPr lang="en-US" sz="2400" dirty="0" smtClean="0"/>
          </a:p>
          <a:p>
            <a:pPr eaLnBrk="1" hangingPunct="1"/>
            <a:endParaRPr lang="en-US" sz="2400" u="sng" dirty="0" smtClean="0"/>
          </a:p>
          <a:p>
            <a:pPr eaLnBrk="1" hangingPunct="1"/>
            <a:endParaRPr lang="en-US" sz="2400" u="sng" dirty="0" smtClean="0"/>
          </a:p>
          <a:p>
            <a:pPr eaLnBrk="1" hangingPunct="1"/>
            <a:endParaRPr lang="en-US" sz="2400" u="sng" dirty="0" smtClean="0"/>
          </a:p>
          <a:p>
            <a:pPr eaLnBrk="1" hangingPunct="1"/>
            <a:endParaRPr lang="en-US" sz="2400" u="sng" dirty="0" smtClean="0"/>
          </a:p>
          <a:p>
            <a:pPr eaLnBrk="1" hangingPunct="1"/>
            <a:r>
              <a:rPr lang="en-US" sz="2400" dirty="0" smtClean="0"/>
              <a:t>The </a:t>
            </a:r>
            <a:r>
              <a:rPr lang="en-US" sz="2400" u="sng" dirty="0" smtClean="0"/>
              <a:t>Spec 20</a:t>
            </a:r>
            <a:r>
              <a:rPr lang="en-US" sz="2400" dirty="0" smtClean="0"/>
              <a:t> was another form of counting bacteria, but only the presence of the bacteria was accounted for</a:t>
            </a:r>
          </a:p>
          <a:p>
            <a:pPr eaLnBrk="1" hangingPunct="1"/>
            <a:endParaRPr lang="en-US" sz="2400" u="sng" dirty="0" smtClean="0"/>
          </a:p>
        </p:txBody>
      </p:sp>
      <p:pic>
        <p:nvPicPr>
          <p:cNvPr id="5124" name="Picture 5" descr="ap-lab-incuba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2098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9" descr="sp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5029200"/>
            <a:ext cx="24384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0" y="2133601"/>
          <a:ext cx="6781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609600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Results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6781800" y="1752600"/>
            <a:ext cx="2362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-curve for space growth is inconsistent</a:t>
            </a:r>
          </a:p>
          <a:p>
            <a:r>
              <a:rPr lang="en-US" sz="2400" dirty="0" smtClean="0"/>
              <a:t>-curve for Earth growth is smoother, but counter to our expectation</a:t>
            </a:r>
          </a:p>
          <a:p>
            <a:r>
              <a:rPr lang="en-US" sz="2400" dirty="0" smtClean="0"/>
              <a:t>-measurements appear to converge at -20 and -25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609600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Results</a:t>
            </a:r>
            <a:endParaRPr lang="en-US" sz="4400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0" y="2133599"/>
          <a:ext cx="6705600" cy="4724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05600" y="1524000"/>
            <a:ext cx="2438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-curve for space increased its count over two days, especially at -15, slower growing</a:t>
            </a:r>
          </a:p>
          <a:p>
            <a:r>
              <a:rPr lang="en-US" sz="2000" dirty="0" smtClean="0"/>
              <a:t>-curve for Earth doesn’t show the same shape as before</a:t>
            </a:r>
          </a:p>
          <a:p>
            <a:r>
              <a:rPr lang="en-US" sz="2000" dirty="0" smtClean="0"/>
              <a:t>-the convergence at higher dilution factors remains, beginning at -15 here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smtClean="0"/>
              <a:t>	Limitations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Delayed delivery of 				  Lactbacillus GG to school</a:t>
            </a:r>
          </a:p>
          <a:p>
            <a:pPr eaLnBrk="1" hangingPunct="1"/>
            <a:r>
              <a:rPr lang="en-US" sz="2400" smtClean="0"/>
              <a:t>Length of experiment time vs. actual time needed</a:t>
            </a:r>
          </a:p>
          <a:p>
            <a:pPr eaLnBrk="1" hangingPunct="1"/>
            <a:r>
              <a:rPr lang="en-US" sz="2400" smtClean="0"/>
              <a:t>Trouble with bacteria growth on R2A Broth</a:t>
            </a:r>
          </a:p>
          <a:p>
            <a:pPr eaLnBrk="1" hangingPunct="1"/>
            <a:r>
              <a:rPr lang="en-US" sz="2400" smtClean="0"/>
              <a:t>Inconsistent CFU count</a:t>
            </a:r>
          </a:p>
          <a:p>
            <a:pPr eaLnBrk="1" hangingPunct="1"/>
            <a:r>
              <a:rPr lang="en-US" sz="2400" smtClean="0"/>
              <a:t>Some plates were contaminated</a:t>
            </a:r>
          </a:p>
          <a:p>
            <a:pPr eaLnBrk="1" hangingPunct="1"/>
            <a:r>
              <a:rPr lang="en-US" sz="2400" smtClean="0"/>
              <a:t>No sterile environment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</p:txBody>
      </p:sp>
      <p:pic>
        <p:nvPicPr>
          <p:cNvPr id="7172" name="Picture 5" descr="real_stop_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81000"/>
            <a:ext cx="37338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Conclusions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There </a:t>
            </a:r>
            <a:r>
              <a:rPr lang="en-US" sz="2400" dirty="0" smtClean="0"/>
              <a:t>is a slightly elevated growth difference in the space samples; however, </a:t>
            </a:r>
            <a:r>
              <a:rPr lang="en-US" sz="2400" dirty="0" smtClean="0"/>
              <a:t>the difference between the two is extremely small.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Taking our limitations under consideration, our experiment indicates that micro-gravity has little to no effect on the growth of bacteria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/>
              <a:t>	</a:t>
            </a:r>
            <a:r>
              <a:rPr lang="en-US" sz="2400" b="1" u="sng" dirty="0" smtClean="0"/>
              <a:t>How </a:t>
            </a:r>
            <a:r>
              <a:rPr lang="en-US" sz="2400" b="1" u="sng" dirty="0" smtClean="0"/>
              <a:t>would our results differ if..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The experiment time was extended?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We had put the bacteria under stress?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We had up-to-date technology</a:t>
            </a:r>
            <a:r>
              <a:rPr lang="en-US" sz="2400" dirty="0" smtClean="0"/>
              <a:t>?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5179</TotalTime>
  <Words>269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The Academy @ Shawnee   Jefferson County Public Schools,  Louisville, Kentucky </vt:lpstr>
      <vt:lpstr>Working Toward Our Project</vt:lpstr>
      <vt:lpstr>Experimental Methods</vt:lpstr>
      <vt:lpstr>Experimental Methods cont.</vt:lpstr>
      <vt:lpstr>Slide 5</vt:lpstr>
      <vt:lpstr>Slide 6</vt:lpstr>
      <vt:lpstr> Limitations</vt:lpstr>
      <vt:lpstr>Conclusions</vt:lpstr>
    </vt:vector>
  </TitlesOfParts>
  <Company>jcps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Methods</dc:title>
  <dc:creator>winman</dc:creator>
  <cp:lastModifiedBy>Imogen Herrick</cp:lastModifiedBy>
  <cp:revision>12</cp:revision>
  <dcterms:created xsi:type="dcterms:W3CDTF">2011-06-14T17:09:38Z</dcterms:created>
  <dcterms:modified xsi:type="dcterms:W3CDTF">2011-06-26T22:03:50Z</dcterms:modified>
</cp:coreProperties>
</file>