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36" r:id="rId2"/>
    <p:sldId id="352" r:id="rId3"/>
    <p:sldId id="284" r:id="rId4"/>
    <p:sldId id="354" r:id="rId5"/>
    <p:sldId id="353" r:id="rId6"/>
    <p:sldId id="358" r:id="rId7"/>
    <p:sldId id="359" r:id="rId8"/>
    <p:sldId id="360" r:id="rId9"/>
    <p:sldId id="362" r:id="rId10"/>
    <p:sldId id="361" r:id="rId11"/>
    <p:sldId id="363" r:id="rId12"/>
    <p:sldId id="328" r:id="rId13"/>
    <p:sldId id="364" r:id="rId14"/>
    <p:sldId id="366" r:id="rId15"/>
    <p:sldId id="367" r:id="rId16"/>
    <p:sldId id="368" r:id="rId17"/>
    <p:sldId id="345" r:id="rId18"/>
    <p:sldId id="369" r:id="rId19"/>
    <p:sldId id="394" r:id="rId20"/>
    <p:sldId id="372" r:id="rId21"/>
    <p:sldId id="373" r:id="rId22"/>
    <p:sldId id="370" r:id="rId23"/>
    <p:sldId id="386" r:id="rId24"/>
    <p:sldId id="387" r:id="rId25"/>
    <p:sldId id="339" r:id="rId26"/>
    <p:sldId id="346" r:id="rId27"/>
    <p:sldId id="371" r:id="rId28"/>
    <p:sldId id="382" r:id="rId29"/>
    <p:sldId id="375" r:id="rId30"/>
    <p:sldId id="383" r:id="rId31"/>
    <p:sldId id="385" r:id="rId32"/>
    <p:sldId id="392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9" frameSlides="1"/>
  <p:showPr showNarration="1">
    <p:present/>
    <p:sldAll/>
    <p:penClr>
      <a:schemeClr val="tx1"/>
    </p:penClr>
  </p:showPr>
  <p:clrMru>
    <a:srgbClr val="FDFF8B"/>
    <a:srgbClr val="D50200"/>
    <a:srgbClr val="1D191A"/>
    <a:srgbClr val="1C1819"/>
    <a:srgbClr val="C202B2"/>
    <a:srgbClr val="5AB877"/>
    <a:srgbClr val="828DBD"/>
    <a:srgbClr val="000000"/>
    <a:srgbClr val="F8F7F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-3312" y="-15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DD20A-58F0-2C4E-890E-074F2A517C83}" type="datetimeFigureOut">
              <a:rPr lang="en-US" smtClean="0"/>
              <a:pPr/>
              <a:t>6/30/11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E6A79-40A4-674D-90F6-4610F45BE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1pPr>
          </a:lstStyle>
          <a:p>
            <a:pPr>
              <a:defRPr/>
            </a:pPr>
            <a:fld id="{84CED358-302C-7A4A-ABE1-06B948AB5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8" charset="0"/>
        <a:ea typeface="ＭＳ Ｐゴシック" pitchFamily="28" charset="-128"/>
        <a:cs typeface="ＭＳ Ｐゴシック" pitchFamily="2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8" charset="0"/>
        <a:ea typeface="ＭＳ Ｐゴシック" pitchFamily="2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8" charset="0"/>
        <a:ea typeface="ＭＳ Ｐゴシック" pitchFamily="2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8" charset="0"/>
        <a:ea typeface="ＭＳ Ｐゴシック" pitchFamily="2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8" charset="0"/>
        <a:ea typeface="ＭＳ Ｐゴシック" pitchFamily="2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4FBF16-08A8-DF4C-B8AB-8859C871CA2A}" type="slidenum">
              <a:rPr lang="en-US"/>
              <a:pPr/>
              <a:t>1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A066DC-BE39-864F-AC75-962E9D6F116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11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952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8299C8-C839-6C47-85CC-8E1C540638A0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12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31D54F-C1CB-3947-AC2D-DC9508D4A65E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13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15F611-DCA9-1D4E-BC42-A3407A403DDE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14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15F611-DCA9-1D4E-BC42-A3407A403DDE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15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15F611-DCA9-1D4E-BC42-A3407A403DDE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16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C6ADED-B35F-6540-B827-4E5FF538262B}" type="slidenum">
              <a:rPr lang="en-US"/>
              <a:pPr/>
              <a:t>17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15F611-DCA9-1D4E-BC42-A3407A403DDE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18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15F611-DCA9-1D4E-BC42-A3407A403DDE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22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4EB5FE-74AD-FE40-AE39-6CAD2A0B7CFF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25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F4B867-C30F-714F-BC62-83E383FFEE52}" type="slidenum">
              <a:rPr lang="en-US"/>
              <a:pPr/>
              <a:t>2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AB4C3-72B1-7C44-9007-55FAA02F38EF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3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870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F4B867-C30F-714F-BC62-83E383FFEE52}" type="slidenum">
              <a:rPr lang="en-US"/>
              <a:pPr/>
              <a:t>4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AB4C3-72B1-7C44-9007-55FAA02F38EF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5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870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AB4C3-72B1-7C44-9007-55FAA02F38EF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6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870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80B70D-2A65-3C44-A4DE-6B45A209E46B}" type="slidenum">
              <a:rPr lang="en-US"/>
              <a:pPr/>
              <a:t>8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A066DC-BE39-864F-AC75-962E9D6F116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9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952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A066DC-BE39-864F-AC75-962E9D6F116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10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952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30B9A-1E13-FE41-AF9B-1A1D0803D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D5840-DC61-C342-A925-1AF7C0D9C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8644E-E811-FB43-B457-9B34D5AFE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679A2-82CA-4442-BE9D-CEE16C6F6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8466C-ED6C-EB49-BDAA-8DDBD4344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BCA19-B629-304F-95A2-0E9F7DFE7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791BE-2840-0641-851E-30B32E65A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E2CA1-BDFE-524A-A80E-F43DB8588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BFD89-982F-4043-888B-B14A1DE36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FF3B2-CA3D-5A45-BADF-C329FFD52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DE799-05F7-2A48-A14F-689775538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1pPr>
          </a:lstStyle>
          <a:p>
            <a:pPr>
              <a:defRPr/>
            </a:pPr>
            <a:fld id="{9103BE5B-2031-CA4D-92ED-C02F2BFED4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d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df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df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df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df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Relationship Id="rId11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d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df"/><Relationship Id="rId3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df"/><Relationship Id="rId3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df"/><Relationship Id="rId4" Type="http://schemas.openxmlformats.org/officeDocument/2006/relationships/image" Target="../media/image66.png"/><Relationship Id="rId5" Type="http://schemas.openxmlformats.org/officeDocument/2006/relationships/image" Target="../media/image67.pdf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df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d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df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df"/><Relationship Id="rId5" Type="http://schemas.openxmlformats.org/officeDocument/2006/relationships/image" Target="../media/image85.png"/><Relationship Id="rId6" Type="http://schemas.openxmlformats.org/officeDocument/2006/relationships/image" Target="../media/image86.pdf"/><Relationship Id="rId7" Type="http://schemas.openxmlformats.org/officeDocument/2006/relationships/image" Target="../media/image87.png"/><Relationship Id="rId8" Type="http://schemas.openxmlformats.org/officeDocument/2006/relationships/image" Target="../media/image88.pdf"/><Relationship Id="rId9" Type="http://schemas.openxmlformats.org/officeDocument/2006/relationships/image" Target="../media/image89.png"/><Relationship Id="rId10" Type="http://schemas.openxmlformats.org/officeDocument/2006/relationships/image" Target="../media/image90.pdf"/><Relationship Id="rId11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d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pdf"/><Relationship Id="rId3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df"/><Relationship Id="rId3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df"/><Relationship Id="rId12" Type="http://schemas.openxmlformats.org/officeDocument/2006/relationships/image" Target="../media/image16.png"/><Relationship Id="rId13" Type="http://schemas.openxmlformats.org/officeDocument/2006/relationships/image" Target="../media/image17.pdf"/><Relationship Id="rId1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df"/><Relationship Id="rId4" Type="http://schemas.openxmlformats.org/officeDocument/2006/relationships/image" Target="../media/image8.png"/><Relationship Id="rId5" Type="http://schemas.openxmlformats.org/officeDocument/2006/relationships/image" Target="../media/image9.pdf"/><Relationship Id="rId6" Type="http://schemas.openxmlformats.org/officeDocument/2006/relationships/image" Target="../media/image10.png"/><Relationship Id="rId7" Type="http://schemas.openxmlformats.org/officeDocument/2006/relationships/image" Target="../media/image11.pdf"/><Relationship Id="rId8" Type="http://schemas.openxmlformats.org/officeDocument/2006/relationships/image" Target="../media/image12.png"/><Relationship Id="rId9" Type="http://schemas.openxmlformats.org/officeDocument/2006/relationships/image" Target="../media/image13.pdf"/><Relationship Id="rId10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ccidental_Tourist_stretched.jpg"/>
          <p:cNvPicPr>
            <a:picLocks noChangeAspect="1"/>
          </p:cNvPicPr>
          <p:nvPr/>
        </p:nvPicPr>
        <p:blipFill>
          <a:blip r:embed="rId3"/>
          <a:srcRect t="12227"/>
          <a:stretch>
            <a:fillRect/>
          </a:stretch>
        </p:blipFill>
        <p:spPr>
          <a:xfrm>
            <a:off x="-19" y="0"/>
            <a:ext cx="9144019" cy="6858000"/>
          </a:xfrm>
          <a:prstGeom prst="rect">
            <a:avLst/>
          </a:prstGeom>
        </p:spPr>
      </p:pic>
      <p:sp>
        <p:nvSpPr>
          <p:cNvPr id="14339" name="Rectangle 1030"/>
          <p:cNvSpPr>
            <a:spLocks noGrp="1" noChangeArrowheads="1"/>
          </p:cNvSpPr>
          <p:nvPr/>
        </p:nvSpPr>
        <p:spPr bwMode="auto">
          <a:xfrm rot="21057843">
            <a:off x="52565" y="5631491"/>
            <a:ext cx="5029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Chalkboard"/>
                <a:cs typeface="Chalkboard"/>
              </a:rPr>
              <a:t>Observatory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3429000" y="5791200"/>
            <a:ext cx="3962400" cy="8382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D502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3886200" y="5791200"/>
            <a:ext cx="3886200" cy="9144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D502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 rot="20216985">
            <a:off x="7676570" y="6046764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Chalkboard"/>
                <a:cs typeface="Chalkboard"/>
              </a:rPr>
              <a:t>apologies to Anne Tyler</a:t>
            </a:r>
            <a:endParaRPr lang="en-US" sz="1800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6019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Baskerville"/>
                <a:cs typeface="Baskerville"/>
              </a:rPr>
              <a:t>Tim Livengood</a:t>
            </a:r>
            <a:endParaRPr lang="en-US" sz="3200" b="1" dirty="0">
              <a:solidFill>
                <a:schemeClr val="bg1"/>
              </a:solidFill>
              <a:latin typeface="Baskerville"/>
              <a:cs typeface="Baskerville"/>
            </a:endParaRPr>
          </a:p>
        </p:txBody>
      </p:sp>
      <p:pic>
        <p:nvPicPr>
          <p:cNvPr id="20" name="Picture 19" descr="Telescope_ObsNice_noback.png"/>
          <p:cNvPicPr>
            <a:picLocks noChangeAspect="1"/>
          </p:cNvPicPr>
          <p:nvPr/>
        </p:nvPicPr>
        <p:blipFill>
          <a:blip r:embed="rId4"/>
          <a:srcRect t="29832" r="9662"/>
          <a:stretch>
            <a:fillRect/>
          </a:stretch>
        </p:blipFill>
        <p:spPr>
          <a:xfrm flipH="1">
            <a:off x="-292862" y="-502031"/>
            <a:ext cx="5398277" cy="5988431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1557" b="1557"/>
          <a:stretch>
            <a:fillRect/>
          </a:stretch>
        </p:blipFill>
        <p:spPr>
          <a:xfrm>
            <a:off x="0" y="504338"/>
            <a:ext cx="9144000" cy="63536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Lucida Bright"/>
                <a:cs typeface="Lucida Bright"/>
              </a:rPr>
              <a:t>GJ436 phased and binned light curve</a:t>
            </a:r>
            <a:endParaRPr lang="en-US" dirty="0">
              <a:solidFill>
                <a:schemeClr val="bg1"/>
              </a:solidFill>
              <a:latin typeface="Lucida Bright"/>
              <a:cs typeface="Lucida Bright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691" y="0"/>
            <a:ext cx="6232618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143000" y="0"/>
            <a:ext cx="6858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4" name="Picture 3" descr="DI_Heliocen_1325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6350" y="533400"/>
            <a:ext cx="9309100" cy="5943600"/>
            <a:chOff x="69850" y="609600"/>
            <a:chExt cx="9309100" cy="5943600"/>
          </a:xfrm>
        </p:grpSpPr>
        <p:pic>
          <p:nvPicPr>
            <p:cNvPr id="22" name="Picture 7" descr="EarthObs1_8654_ 0.png"/>
            <p:cNvPicPr>
              <a:picLocks noChangeAspect="1"/>
            </p:cNvPicPr>
            <p:nvPr/>
          </p:nvPicPr>
          <p:blipFill>
            <a:blip r:embed="rId3"/>
            <a:srcRect l="32727" t="30000" r="32727" b="30000"/>
            <a:stretch>
              <a:fillRect/>
            </a:stretch>
          </p:blipFill>
          <p:spPr bwMode="auto">
            <a:xfrm>
              <a:off x="69850" y="609600"/>
              <a:ext cx="3157538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8" descr="EarthObs1_8654_16.png"/>
            <p:cNvPicPr>
              <a:picLocks noChangeAspect="1"/>
            </p:cNvPicPr>
            <p:nvPr/>
          </p:nvPicPr>
          <p:blipFill>
            <a:blip r:embed="rId4"/>
            <a:srcRect l="32727" t="30000" r="32727" b="30000"/>
            <a:stretch>
              <a:fillRect/>
            </a:stretch>
          </p:blipFill>
          <p:spPr bwMode="auto">
            <a:xfrm>
              <a:off x="3144838" y="609600"/>
              <a:ext cx="3159125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9" descr="EarthObs1_8654_32.png"/>
            <p:cNvPicPr>
              <a:picLocks noChangeAspect="1"/>
            </p:cNvPicPr>
            <p:nvPr/>
          </p:nvPicPr>
          <p:blipFill>
            <a:blip r:embed="rId5"/>
            <a:srcRect l="32727" t="30000" r="32727" b="30000"/>
            <a:stretch>
              <a:fillRect/>
            </a:stretch>
          </p:blipFill>
          <p:spPr bwMode="auto">
            <a:xfrm>
              <a:off x="6221413" y="609600"/>
              <a:ext cx="3157537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0" descr="EarthObs1_8654_48.png"/>
            <p:cNvPicPr>
              <a:picLocks noChangeAspect="1"/>
            </p:cNvPicPr>
            <p:nvPr/>
          </p:nvPicPr>
          <p:blipFill>
            <a:blip r:embed="rId6"/>
            <a:srcRect l="32727" t="30000" r="32727" b="30000"/>
            <a:stretch>
              <a:fillRect/>
            </a:stretch>
          </p:blipFill>
          <p:spPr bwMode="auto">
            <a:xfrm>
              <a:off x="69850" y="3810000"/>
              <a:ext cx="3157538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1" descr="EarthObs1_8654_64.png"/>
            <p:cNvPicPr>
              <a:picLocks noChangeAspect="1"/>
            </p:cNvPicPr>
            <p:nvPr/>
          </p:nvPicPr>
          <p:blipFill>
            <a:blip r:embed="rId7"/>
            <a:srcRect l="32727" t="30000" r="32727" b="30000"/>
            <a:stretch>
              <a:fillRect/>
            </a:stretch>
          </p:blipFill>
          <p:spPr bwMode="auto">
            <a:xfrm>
              <a:off x="3144838" y="3810000"/>
              <a:ext cx="3159125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2" descr="EarthObs1_8654_80.png"/>
            <p:cNvPicPr>
              <a:picLocks noChangeAspect="1"/>
            </p:cNvPicPr>
            <p:nvPr/>
          </p:nvPicPr>
          <p:blipFill>
            <a:blip r:embed="rId8"/>
            <a:srcRect l="32727" t="30000" r="32727" b="30000"/>
            <a:stretch>
              <a:fillRect/>
            </a:stretch>
          </p:blipFill>
          <p:spPr bwMode="auto">
            <a:xfrm>
              <a:off x="6221413" y="3810000"/>
              <a:ext cx="3157537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14"/>
          <p:cNvGrpSpPr/>
          <p:nvPr/>
        </p:nvGrpSpPr>
        <p:grpSpPr>
          <a:xfrm>
            <a:off x="-6350" y="533400"/>
            <a:ext cx="9309100" cy="5943600"/>
            <a:chOff x="-82550" y="457200"/>
            <a:chExt cx="9309100" cy="5943600"/>
          </a:xfrm>
        </p:grpSpPr>
        <p:pic>
          <p:nvPicPr>
            <p:cNvPr id="34818" name="Picture 23" descr="EarthObs1_EYE_ 0.png"/>
            <p:cNvPicPr>
              <a:picLocks noChangeAspect="1"/>
            </p:cNvPicPr>
            <p:nvPr/>
          </p:nvPicPr>
          <p:blipFill>
            <a:blip r:embed="rId9"/>
            <a:srcRect l="32727" t="30000" r="32727" b="30000"/>
            <a:stretch>
              <a:fillRect/>
            </a:stretch>
          </p:blipFill>
          <p:spPr bwMode="auto">
            <a:xfrm>
              <a:off x="-82550" y="457200"/>
              <a:ext cx="3157538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19" name="Picture 24" descr="EarthObs1_EYE_16.png"/>
            <p:cNvPicPr>
              <a:picLocks noChangeAspect="1"/>
            </p:cNvPicPr>
            <p:nvPr/>
          </p:nvPicPr>
          <p:blipFill>
            <a:blip r:embed="rId10"/>
            <a:srcRect l="32727" t="30000" r="32727" b="30000"/>
            <a:stretch>
              <a:fillRect/>
            </a:stretch>
          </p:blipFill>
          <p:spPr bwMode="auto">
            <a:xfrm>
              <a:off x="2992438" y="457200"/>
              <a:ext cx="3159125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0" name="Picture 25" descr="EarthObs1_EYE_32.png"/>
            <p:cNvPicPr>
              <a:picLocks noChangeAspect="1"/>
            </p:cNvPicPr>
            <p:nvPr/>
          </p:nvPicPr>
          <p:blipFill>
            <a:blip r:embed="rId11"/>
            <a:srcRect l="32727" t="30000" r="32727" b="30000"/>
            <a:stretch>
              <a:fillRect/>
            </a:stretch>
          </p:blipFill>
          <p:spPr bwMode="auto">
            <a:xfrm>
              <a:off x="6069013" y="457200"/>
              <a:ext cx="3157537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1" name="Picture 26" descr="EarthObs1_EYE_48.png"/>
            <p:cNvPicPr>
              <a:picLocks noChangeAspect="1"/>
            </p:cNvPicPr>
            <p:nvPr/>
          </p:nvPicPr>
          <p:blipFill>
            <a:blip r:embed="rId12"/>
            <a:srcRect l="32727" t="30000" r="32727" b="30000"/>
            <a:stretch>
              <a:fillRect/>
            </a:stretch>
          </p:blipFill>
          <p:spPr bwMode="auto">
            <a:xfrm>
              <a:off x="-82550" y="3657600"/>
              <a:ext cx="3157538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2" name="Picture 27" descr="EarthObs1_EYE_64.png"/>
            <p:cNvPicPr>
              <a:picLocks noChangeAspect="1"/>
            </p:cNvPicPr>
            <p:nvPr/>
          </p:nvPicPr>
          <p:blipFill>
            <a:blip r:embed="rId13"/>
            <a:srcRect l="32727" t="30000" r="32727" b="30000"/>
            <a:stretch>
              <a:fillRect/>
            </a:stretch>
          </p:blipFill>
          <p:spPr bwMode="auto">
            <a:xfrm>
              <a:off x="2992438" y="3657600"/>
              <a:ext cx="3159125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3" name="Picture 28" descr="EarthObs1_EYE_80.png"/>
            <p:cNvPicPr>
              <a:picLocks noChangeAspect="1"/>
            </p:cNvPicPr>
            <p:nvPr/>
          </p:nvPicPr>
          <p:blipFill>
            <a:blip r:embed="rId14"/>
            <a:srcRect l="32727" t="30000" r="32727" b="30000"/>
            <a:stretch>
              <a:fillRect/>
            </a:stretch>
          </p:blipFill>
          <p:spPr bwMode="auto">
            <a:xfrm>
              <a:off x="6069013" y="3657600"/>
              <a:ext cx="3157537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vengood_Fig3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4545" t="5882" r="4545" b="5882"/>
              <a:stretch>
                <a:fillRect/>
              </a:stretch>
            </p:blipFill>
          </mc:Choice>
          <mc:Fallback>
            <p:blipFill>
              <a:blip r:embed="rId4"/>
              <a:srcRect l="4545" t="5882" r="4545" b="5882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vengood_Fig3b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4545" t="5882" r="4545" b="5882"/>
              <a:stretch>
                <a:fillRect/>
              </a:stretch>
            </p:blipFill>
          </mc:Choice>
          <mc:Fallback>
            <p:blipFill>
              <a:blip r:embed="rId4"/>
              <a:srcRect l="4545" t="5882" r="4545" b="5882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vengood_Fig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5882" t="4545" r="5882" b="4545"/>
              <a:stretch>
                <a:fillRect/>
              </a:stretch>
            </p:blipFill>
          </mc:Choice>
          <mc:Fallback>
            <p:blipFill>
              <a:blip r:embed="rId4"/>
              <a:srcRect l="5882" t="4545" r="5882" b="4545"/>
              <a:stretch>
                <a:fillRect/>
              </a:stretch>
            </p:blipFill>
          </mc:Fallback>
        </mc:AlternateContent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4"/>
          <p:cNvSpPr>
            <a:spLocks noChangeArrowheads="1"/>
          </p:cNvSpPr>
          <p:nvPr/>
        </p:nvSpPr>
        <p:spPr bwMode="auto">
          <a:xfrm>
            <a:off x="3890963" y="32321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6259" name="Picture 5" descr="f10"/>
          <p:cNvPicPr>
            <a:picLocks noChangeAspect="1" noChangeArrowheads="1"/>
          </p:cNvPicPr>
          <p:nvPr/>
        </p:nvPicPr>
        <p:blipFill>
          <a:blip r:embed="rId3"/>
          <a:srcRect l="5000" b="5000"/>
          <a:stretch>
            <a:fillRect/>
          </a:stretch>
        </p:blipFill>
        <p:spPr bwMode="auto">
          <a:xfrm>
            <a:off x="1588" y="165100"/>
            <a:ext cx="9140825" cy="652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vengood_Fig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5882" t="4545" r="5882" b="4545"/>
              <a:stretch>
                <a:fillRect/>
              </a:stretch>
            </p:blipFill>
          </mc:Choice>
          <mc:Fallback>
            <p:blipFill>
              <a:blip r:embed="rId4"/>
              <a:srcRect l="5882" t="4545" r="5882" b="4545"/>
              <a:stretch>
                <a:fillRect/>
              </a:stretch>
            </p:blipFill>
          </mc:Fallback>
        </mc:AlternateContent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305" y="0"/>
            <a:ext cx="7009391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lot_Earth4_lightcurve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667" t="5000" r="833"/>
              <a:stretch>
                <a:fillRect/>
              </a:stretch>
            </p:blipFill>
          </mc:Choice>
          <mc:Fallback>
            <p:blipFill>
              <a:blip r:embed="rId3"/>
              <a:srcRect l="1667" t="5000" r="833"/>
              <a:stretch>
                <a:fillRect/>
              </a:stretch>
            </p:blipFill>
          </mc:Fallback>
        </mc:AlternateContent>
        <p:spPr>
          <a:xfrm>
            <a:off x="-228600" y="2176101"/>
            <a:ext cx="9144000" cy="44547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00200" y="4648200"/>
            <a:ext cx="132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cs typeface="Arial Black"/>
              </a:rPr>
              <a:t>Lunar transit</a:t>
            </a:r>
            <a:endParaRPr lang="en-US" sz="2400" b="1" dirty="0">
              <a:cs typeface="Arial Black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278550"/>
            <a:ext cx="914400" cy="914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58876" y="1278550"/>
            <a:ext cx="914393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345" y="1278550"/>
            <a:ext cx="914400" cy="914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821" y="1278550"/>
            <a:ext cx="914400" cy="914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8297" y="1278550"/>
            <a:ext cx="914400" cy="914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4773" y="1278550"/>
            <a:ext cx="914400" cy="914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1249" y="1278550"/>
            <a:ext cx="914400" cy="914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97725" y="1278550"/>
            <a:ext cx="914400" cy="914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200" y="1278550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3" name="Picture 9" descr="DI_scrapbook2-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939" y="0"/>
            <a:ext cx="44950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2" descr="DI_04-3322d-DI_Crane"/>
          <p:cNvPicPr>
            <a:picLocks noChangeAspect="1" noChangeArrowheads="1"/>
          </p:cNvPicPr>
          <p:nvPr/>
        </p:nvPicPr>
        <p:blipFill>
          <a:blip r:embed="rId4"/>
          <a:srcRect l="8375" r="7125"/>
          <a:stretch>
            <a:fillRect/>
          </a:stretch>
        </p:blipFill>
        <p:spPr bwMode="auto">
          <a:xfrm>
            <a:off x="0" y="0"/>
            <a:ext cx="46356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599" name="Oval 7"/>
          <p:cNvSpPr>
            <a:spLocks noChangeArrowheads="1"/>
          </p:cNvSpPr>
          <p:nvPr/>
        </p:nvSpPr>
        <p:spPr bwMode="auto">
          <a:xfrm>
            <a:off x="1524000" y="5105400"/>
            <a:ext cx="1828800" cy="1371600"/>
          </a:xfrm>
          <a:prstGeom prst="ellipse">
            <a:avLst/>
          </a:prstGeom>
          <a:noFill/>
          <a:ln w="76200">
            <a:solidFill>
              <a:srgbClr val="D502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6781800" y="6488668"/>
            <a:ext cx="236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  <a:latin typeface="Lucida Bright"/>
                <a:cs typeface="Lucida Bright"/>
              </a:rPr>
              <a:t>12 </a:t>
            </a:r>
            <a:r>
              <a:rPr lang="en-US" sz="1800" dirty="0" smtClean="0">
                <a:solidFill>
                  <a:schemeClr val="bg1"/>
                </a:solidFill>
                <a:latin typeface="Lucida Bright"/>
                <a:cs typeface="Lucida Bright"/>
              </a:rPr>
              <a:t>Jan </a:t>
            </a:r>
            <a:r>
              <a:rPr lang="en-US" sz="1800" dirty="0">
                <a:solidFill>
                  <a:schemeClr val="bg1"/>
                </a:solidFill>
                <a:latin typeface="Lucida Bright"/>
                <a:cs typeface="Lucida Bright"/>
              </a:rPr>
              <a:t>2005</a:t>
            </a:r>
          </a:p>
        </p:txBody>
      </p:sp>
      <p:sp>
        <p:nvSpPr>
          <p:cNvPr id="238604" name="Text Box 12"/>
          <p:cNvSpPr txBox="1">
            <a:spLocks noChangeArrowheads="1"/>
          </p:cNvSpPr>
          <p:nvPr/>
        </p:nvSpPr>
        <p:spPr bwMode="auto">
          <a:xfrm rot="856654">
            <a:off x="3234273" y="6075776"/>
            <a:ext cx="145717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D50200"/>
                </a:solidFill>
                <a:latin typeface="Chalkboard"/>
                <a:cs typeface="Chalkboard"/>
              </a:rPr>
              <a:t>Impactor</a:t>
            </a:r>
          </a:p>
        </p:txBody>
      </p:sp>
      <p:sp>
        <p:nvSpPr>
          <p:cNvPr id="238605" name="Text Box 13"/>
          <p:cNvSpPr txBox="1">
            <a:spLocks noChangeArrowheads="1"/>
          </p:cNvSpPr>
          <p:nvPr/>
        </p:nvSpPr>
        <p:spPr bwMode="auto">
          <a:xfrm rot="18496422">
            <a:off x="175937" y="2236751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D50200"/>
                </a:solidFill>
                <a:latin typeface="Chalkboard"/>
                <a:cs typeface="Chalkboard"/>
              </a:rPr>
              <a:t>Flyby</a:t>
            </a: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476500" y="0"/>
            <a:ext cx="4191000" cy="688975"/>
          </a:xfrm>
        </p:spPr>
        <p:txBody>
          <a:bodyPr/>
          <a:lstStyle/>
          <a:p>
            <a:r>
              <a:rPr lang="en-US" b="1" dirty="0" smtClean="0">
                <a:solidFill>
                  <a:srgbClr val="D50200"/>
                </a:solidFill>
                <a:latin typeface="Lucida Bright"/>
                <a:cs typeface="Lucida Bright"/>
              </a:rPr>
              <a:t>Deep Impact</a:t>
            </a:r>
            <a:endParaRPr lang="en-US" b="1" dirty="0">
              <a:solidFill>
                <a:srgbClr val="D50200"/>
              </a:solidFill>
              <a:latin typeface="Lucida Bright"/>
              <a:cs typeface="Lucida Bright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3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386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386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386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6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386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386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386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9" grpId="0" animBg="1"/>
      <p:bldP spid="238604" grpId="0"/>
      <p:bldP spid="23860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4_spectrum_6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5000" t="6250" r="2167" b="3250"/>
              <a:stretch>
                <a:fillRect/>
              </a:stretch>
            </p:blipFill>
          </mc:Choice>
          <mc:Fallback>
            <p:blipFill>
              <a:blip r:embed="rId3"/>
              <a:srcRect l="5000" t="6250" r="2167" b="3250"/>
              <a:stretch>
                <a:fillRect/>
              </a:stretch>
            </p:blipFill>
          </mc:Fallback>
        </mc:AlternateContent>
        <p:spPr>
          <a:xfrm>
            <a:off x="0" y="457612"/>
            <a:ext cx="9144000" cy="594277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4_ratio_6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5000" t="6250" r="2167" b="3250"/>
              <a:stretch>
                <a:fillRect/>
              </a:stretch>
            </p:blipFill>
          </mc:Choice>
          <mc:Fallback>
            <p:blipFill>
              <a:blip r:embed="rId3"/>
              <a:srcRect l="5000" t="6250" r="2167" b="3250"/>
              <a:stretch>
                <a:fillRect/>
              </a:stretch>
            </p:blipFill>
          </mc:Fallback>
        </mc:AlternateContent>
        <p:spPr>
          <a:xfrm>
            <a:off x="0" y="457611"/>
            <a:ext cx="9144000" cy="5942779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 bwMode="auto">
          <a:xfrm>
            <a:off x="3429000" y="2362200"/>
            <a:ext cx="3391535" cy="2290784"/>
          </a:xfrm>
          <a:custGeom>
            <a:avLst/>
            <a:gdLst>
              <a:gd name="connsiteX0" fmla="*/ 1587500 w 3391535"/>
              <a:gd name="connsiteY0" fmla="*/ 55584 h 2290784"/>
              <a:gd name="connsiteX1" fmla="*/ 1536700 w 3391535"/>
              <a:gd name="connsiteY1" fmla="*/ 68284 h 2290784"/>
              <a:gd name="connsiteX2" fmla="*/ 1447800 w 3391535"/>
              <a:gd name="connsiteY2" fmla="*/ 80984 h 2290784"/>
              <a:gd name="connsiteX3" fmla="*/ 1409700 w 3391535"/>
              <a:gd name="connsiteY3" fmla="*/ 106384 h 2290784"/>
              <a:gd name="connsiteX4" fmla="*/ 1308100 w 3391535"/>
              <a:gd name="connsiteY4" fmla="*/ 119084 h 2290784"/>
              <a:gd name="connsiteX5" fmla="*/ 1219200 w 3391535"/>
              <a:gd name="connsiteY5" fmla="*/ 131784 h 2290784"/>
              <a:gd name="connsiteX6" fmla="*/ 1130300 w 3391535"/>
              <a:gd name="connsiteY6" fmla="*/ 195284 h 2290784"/>
              <a:gd name="connsiteX7" fmla="*/ 1117600 w 3391535"/>
              <a:gd name="connsiteY7" fmla="*/ 233384 h 2290784"/>
              <a:gd name="connsiteX8" fmla="*/ 1079500 w 3391535"/>
              <a:gd name="connsiteY8" fmla="*/ 258784 h 2290784"/>
              <a:gd name="connsiteX9" fmla="*/ 1028700 w 3391535"/>
              <a:gd name="connsiteY9" fmla="*/ 309584 h 2290784"/>
              <a:gd name="connsiteX10" fmla="*/ 1016000 w 3391535"/>
              <a:gd name="connsiteY10" fmla="*/ 360384 h 2290784"/>
              <a:gd name="connsiteX11" fmla="*/ 1003300 w 3391535"/>
              <a:gd name="connsiteY11" fmla="*/ 436584 h 2290784"/>
              <a:gd name="connsiteX12" fmla="*/ 990600 w 3391535"/>
              <a:gd name="connsiteY12" fmla="*/ 474684 h 2290784"/>
              <a:gd name="connsiteX13" fmla="*/ 952500 w 3391535"/>
              <a:gd name="connsiteY13" fmla="*/ 512784 h 2290784"/>
              <a:gd name="connsiteX14" fmla="*/ 927100 w 3391535"/>
              <a:gd name="connsiteY14" fmla="*/ 677884 h 2290784"/>
              <a:gd name="connsiteX15" fmla="*/ 914400 w 3391535"/>
              <a:gd name="connsiteY15" fmla="*/ 766784 h 2290784"/>
              <a:gd name="connsiteX16" fmla="*/ 901700 w 3391535"/>
              <a:gd name="connsiteY16" fmla="*/ 830284 h 2290784"/>
              <a:gd name="connsiteX17" fmla="*/ 876300 w 3391535"/>
              <a:gd name="connsiteY17" fmla="*/ 906484 h 2290784"/>
              <a:gd name="connsiteX18" fmla="*/ 863600 w 3391535"/>
              <a:gd name="connsiteY18" fmla="*/ 957284 h 2290784"/>
              <a:gd name="connsiteX19" fmla="*/ 850900 w 3391535"/>
              <a:gd name="connsiteY19" fmla="*/ 1071584 h 2290784"/>
              <a:gd name="connsiteX20" fmla="*/ 838200 w 3391535"/>
              <a:gd name="connsiteY20" fmla="*/ 1109684 h 2290784"/>
              <a:gd name="connsiteX21" fmla="*/ 825500 w 3391535"/>
              <a:gd name="connsiteY21" fmla="*/ 1173184 h 2290784"/>
              <a:gd name="connsiteX22" fmla="*/ 800100 w 3391535"/>
              <a:gd name="connsiteY22" fmla="*/ 1262084 h 2290784"/>
              <a:gd name="connsiteX23" fmla="*/ 838200 w 3391535"/>
              <a:gd name="connsiteY23" fmla="*/ 1566884 h 2290784"/>
              <a:gd name="connsiteX24" fmla="*/ 850900 w 3391535"/>
              <a:gd name="connsiteY24" fmla="*/ 1630384 h 2290784"/>
              <a:gd name="connsiteX25" fmla="*/ 889000 w 3391535"/>
              <a:gd name="connsiteY25" fmla="*/ 1655784 h 2290784"/>
              <a:gd name="connsiteX26" fmla="*/ 1003300 w 3391535"/>
              <a:gd name="connsiteY26" fmla="*/ 1731984 h 2290784"/>
              <a:gd name="connsiteX27" fmla="*/ 1041400 w 3391535"/>
              <a:gd name="connsiteY27" fmla="*/ 1782784 h 2290784"/>
              <a:gd name="connsiteX28" fmla="*/ 1092200 w 3391535"/>
              <a:gd name="connsiteY28" fmla="*/ 1833584 h 2290784"/>
              <a:gd name="connsiteX29" fmla="*/ 1143000 w 3391535"/>
              <a:gd name="connsiteY29" fmla="*/ 1909784 h 2290784"/>
              <a:gd name="connsiteX30" fmla="*/ 1206500 w 3391535"/>
              <a:gd name="connsiteY30" fmla="*/ 1973284 h 2290784"/>
              <a:gd name="connsiteX31" fmla="*/ 1358900 w 3391535"/>
              <a:gd name="connsiteY31" fmla="*/ 2011384 h 2290784"/>
              <a:gd name="connsiteX32" fmla="*/ 1511300 w 3391535"/>
              <a:gd name="connsiteY32" fmla="*/ 2125684 h 2290784"/>
              <a:gd name="connsiteX33" fmla="*/ 1536700 w 3391535"/>
              <a:gd name="connsiteY33" fmla="*/ 2176484 h 2290784"/>
              <a:gd name="connsiteX34" fmla="*/ 1562100 w 3391535"/>
              <a:gd name="connsiteY34" fmla="*/ 2214584 h 2290784"/>
              <a:gd name="connsiteX35" fmla="*/ 1574800 w 3391535"/>
              <a:gd name="connsiteY35" fmla="*/ 2252684 h 2290784"/>
              <a:gd name="connsiteX36" fmla="*/ 1612900 w 3391535"/>
              <a:gd name="connsiteY36" fmla="*/ 2290784 h 2290784"/>
              <a:gd name="connsiteX37" fmla="*/ 2044700 w 3391535"/>
              <a:gd name="connsiteY37" fmla="*/ 2278084 h 2290784"/>
              <a:gd name="connsiteX38" fmla="*/ 2247900 w 3391535"/>
              <a:gd name="connsiteY38" fmla="*/ 2227284 h 2290784"/>
              <a:gd name="connsiteX39" fmla="*/ 2400300 w 3391535"/>
              <a:gd name="connsiteY39" fmla="*/ 2125684 h 2290784"/>
              <a:gd name="connsiteX40" fmla="*/ 2501900 w 3391535"/>
              <a:gd name="connsiteY40" fmla="*/ 2074884 h 2290784"/>
              <a:gd name="connsiteX41" fmla="*/ 2755900 w 3391535"/>
              <a:gd name="connsiteY41" fmla="*/ 1947884 h 2290784"/>
              <a:gd name="connsiteX42" fmla="*/ 3022600 w 3391535"/>
              <a:gd name="connsiteY42" fmla="*/ 1846284 h 2290784"/>
              <a:gd name="connsiteX43" fmla="*/ 3086100 w 3391535"/>
              <a:gd name="connsiteY43" fmla="*/ 1808184 h 2290784"/>
              <a:gd name="connsiteX44" fmla="*/ 3263900 w 3391535"/>
              <a:gd name="connsiteY44" fmla="*/ 1693884 h 2290784"/>
              <a:gd name="connsiteX45" fmla="*/ 3314700 w 3391535"/>
              <a:gd name="connsiteY45" fmla="*/ 1604984 h 2290784"/>
              <a:gd name="connsiteX46" fmla="*/ 3327400 w 3391535"/>
              <a:gd name="connsiteY46" fmla="*/ 1566884 h 2290784"/>
              <a:gd name="connsiteX47" fmla="*/ 3352800 w 3391535"/>
              <a:gd name="connsiteY47" fmla="*/ 1516084 h 2290784"/>
              <a:gd name="connsiteX48" fmla="*/ 3365500 w 3391535"/>
              <a:gd name="connsiteY48" fmla="*/ 1465284 h 2290784"/>
              <a:gd name="connsiteX49" fmla="*/ 3390900 w 3391535"/>
              <a:gd name="connsiteY49" fmla="*/ 1363684 h 2290784"/>
              <a:gd name="connsiteX50" fmla="*/ 3378200 w 3391535"/>
              <a:gd name="connsiteY50" fmla="*/ 1211284 h 2290784"/>
              <a:gd name="connsiteX51" fmla="*/ 3365500 w 3391535"/>
              <a:gd name="connsiteY51" fmla="*/ 1160484 h 2290784"/>
              <a:gd name="connsiteX52" fmla="*/ 3314700 w 3391535"/>
              <a:gd name="connsiteY52" fmla="*/ 1084284 h 2290784"/>
              <a:gd name="connsiteX53" fmla="*/ 3302000 w 3391535"/>
              <a:gd name="connsiteY53" fmla="*/ 1046184 h 2290784"/>
              <a:gd name="connsiteX54" fmla="*/ 3225800 w 3391535"/>
              <a:gd name="connsiteY54" fmla="*/ 982684 h 2290784"/>
              <a:gd name="connsiteX55" fmla="*/ 3136900 w 3391535"/>
              <a:gd name="connsiteY55" fmla="*/ 919184 h 2290784"/>
              <a:gd name="connsiteX56" fmla="*/ 3086100 w 3391535"/>
              <a:gd name="connsiteY56" fmla="*/ 893784 h 2290784"/>
              <a:gd name="connsiteX57" fmla="*/ 3048000 w 3391535"/>
              <a:gd name="connsiteY57" fmla="*/ 855684 h 2290784"/>
              <a:gd name="connsiteX58" fmla="*/ 2984500 w 3391535"/>
              <a:gd name="connsiteY58" fmla="*/ 817584 h 2290784"/>
              <a:gd name="connsiteX59" fmla="*/ 2882900 w 3391535"/>
              <a:gd name="connsiteY59" fmla="*/ 677884 h 2290784"/>
              <a:gd name="connsiteX60" fmla="*/ 2832100 w 3391535"/>
              <a:gd name="connsiteY60" fmla="*/ 601684 h 2290784"/>
              <a:gd name="connsiteX61" fmla="*/ 2819400 w 3391535"/>
              <a:gd name="connsiteY61" fmla="*/ 538184 h 2290784"/>
              <a:gd name="connsiteX62" fmla="*/ 2730500 w 3391535"/>
              <a:gd name="connsiteY62" fmla="*/ 474684 h 2290784"/>
              <a:gd name="connsiteX63" fmla="*/ 2679700 w 3391535"/>
              <a:gd name="connsiteY63" fmla="*/ 461984 h 2290784"/>
              <a:gd name="connsiteX64" fmla="*/ 2552700 w 3391535"/>
              <a:gd name="connsiteY64" fmla="*/ 398484 h 2290784"/>
              <a:gd name="connsiteX65" fmla="*/ 2501900 w 3391535"/>
              <a:gd name="connsiteY65" fmla="*/ 373084 h 2290784"/>
              <a:gd name="connsiteX66" fmla="*/ 2425700 w 3391535"/>
              <a:gd name="connsiteY66" fmla="*/ 347684 h 2290784"/>
              <a:gd name="connsiteX67" fmla="*/ 2273300 w 3391535"/>
              <a:gd name="connsiteY67" fmla="*/ 233384 h 2290784"/>
              <a:gd name="connsiteX68" fmla="*/ 2032000 w 3391535"/>
              <a:gd name="connsiteY68" fmla="*/ 119084 h 2290784"/>
              <a:gd name="connsiteX69" fmla="*/ 1955800 w 3391535"/>
              <a:gd name="connsiteY69" fmla="*/ 80984 h 2290784"/>
              <a:gd name="connsiteX70" fmla="*/ 1790700 w 3391535"/>
              <a:gd name="connsiteY70" fmla="*/ 30184 h 2290784"/>
              <a:gd name="connsiteX71" fmla="*/ 1752600 w 3391535"/>
              <a:gd name="connsiteY71" fmla="*/ 17484 h 2290784"/>
              <a:gd name="connsiteX72" fmla="*/ 1651000 w 3391535"/>
              <a:gd name="connsiteY72" fmla="*/ 4784 h 2290784"/>
              <a:gd name="connsiteX73" fmla="*/ 1460500 w 3391535"/>
              <a:gd name="connsiteY73" fmla="*/ 17484 h 2290784"/>
              <a:gd name="connsiteX74" fmla="*/ 1384300 w 3391535"/>
              <a:gd name="connsiteY74" fmla="*/ 80984 h 2290784"/>
              <a:gd name="connsiteX75" fmla="*/ 1168400 w 3391535"/>
              <a:gd name="connsiteY75" fmla="*/ 233384 h 2290784"/>
              <a:gd name="connsiteX76" fmla="*/ 990600 w 3391535"/>
              <a:gd name="connsiteY76" fmla="*/ 398484 h 2290784"/>
              <a:gd name="connsiteX77" fmla="*/ 812800 w 3391535"/>
              <a:gd name="connsiteY77" fmla="*/ 512784 h 2290784"/>
              <a:gd name="connsiteX78" fmla="*/ 584200 w 3391535"/>
              <a:gd name="connsiteY78" fmla="*/ 652484 h 2290784"/>
              <a:gd name="connsiteX79" fmla="*/ 469900 w 3391535"/>
              <a:gd name="connsiteY79" fmla="*/ 715984 h 2290784"/>
              <a:gd name="connsiteX80" fmla="*/ 241300 w 3391535"/>
              <a:gd name="connsiteY80" fmla="*/ 868384 h 2290784"/>
              <a:gd name="connsiteX81" fmla="*/ 165100 w 3391535"/>
              <a:gd name="connsiteY81" fmla="*/ 919184 h 2290784"/>
              <a:gd name="connsiteX82" fmla="*/ 63500 w 3391535"/>
              <a:gd name="connsiteY82" fmla="*/ 1020784 h 2290784"/>
              <a:gd name="connsiteX83" fmla="*/ 0 w 3391535"/>
              <a:gd name="connsiteY83" fmla="*/ 1071584 h 229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391535" h="2290784">
                <a:moveTo>
                  <a:pt x="1587500" y="55584"/>
                </a:moveTo>
                <a:cubicBezTo>
                  <a:pt x="1570567" y="59817"/>
                  <a:pt x="1553873" y="65162"/>
                  <a:pt x="1536700" y="68284"/>
                </a:cubicBezTo>
                <a:cubicBezTo>
                  <a:pt x="1507249" y="73639"/>
                  <a:pt x="1476472" y="72382"/>
                  <a:pt x="1447800" y="80984"/>
                </a:cubicBezTo>
                <a:cubicBezTo>
                  <a:pt x="1433180" y="85370"/>
                  <a:pt x="1424426" y="102368"/>
                  <a:pt x="1409700" y="106384"/>
                </a:cubicBezTo>
                <a:cubicBezTo>
                  <a:pt x="1376772" y="115364"/>
                  <a:pt x="1341931" y="114573"/>
                  <a:pt x="1308100" y="119084"/>
                </a:cubicBezTo>
                <a:lnTo>
                  <a:pt x="1219200" y="131784"/>
                </a:lnTo>
                <a:cubicBezTo>
                  <a:pt x="1179472" y="151648"/>
                  <a:pt x="1156043" y="156669"/>
                  <a:pt x="1130300" y="195284"/>
                </a:cubicBezTo>
                <a:cubicBezTo>
                  <a:pt x="1122874" y="206423"/>
                  <a:pt x="1125963" y="222931"/>
                  <a:pt x="1117600" y="233384"/>
                </a:cubicBezTo>
                <a:cubicBezTo>
                  <a:pt x="1108065" y="245303"/>
                  <a:pt x="1091089" y="248851"/>
                  <a:pt x="1079500" y="258784"/>
                </a:cubicBezTo>
                <a:cubicBezTo>
                  <a:pt x="1061318" y="274369"/>
                  <a:pt x="1045633" y="292651"/>
                  <a:pt x="1028700" y="309584"/>
                </a:cubicBezTo>
                <a:cubicBezTo>
                  <a:pt x="1024467" y="326517"/>
                  <a:pt x="1019423" y="343268"/>
                  <a:pt x="1016000" y="360384"/>
                </a:cubicBezTo>
                <a:cubicBezTo>
                  <a:pt x="1010950" y="385634"/>
                  <a:pt x="1008886" y="411447"/>
                  <a:pt x="1003300" y="436584"/>
                </a:cubicBezTo>
                <a:cubicBezTo>
                  <a:pt x="1000396" y="449652"/>
                  <a:pt x="998026" y="463545"/>
                  <a:pt x="990600" y="474684"/>
                </a:cubicBezTo>
                <a:cubicBezTo>
                  <a:pt x="980637" y="489628"/>
                  <a:pt x="965200" y="500084"/>
                  <a:pt x="952500" y="512784"/>
                </a:cubicBezTo>
                <a:cubicBezTo>
                  <a:pt x="925142" y="594858"/>
                  <a:pt x="944959" y="526083"/>
                  <a:pt x="927100" y="677884"/>
                </a:cubicBezTo>
                <a:cubicBezTo>
                  <a:pt x="923602" y="707613"/>
                  <a:pt x="919321" y="737257"/>
                  <a:pt x="914400" y="766784"/>
                </a:cubicBezTo>
                <a:cubicBezTo>
                  <a:pt x="910851" y="788076"/>
                  <a:pt x="907380" y="809459"/>
                  <a:pt x="901700" y="830284"/>
                </a:cubicBezTo>
                <a:cubicBezTo>
                  <a:pt x="894655" y="856115"/>
                  <a:pt x="882794" y="880509"/>
                  <a:pt x="876300" y="906484"/>
                </a:cubicBezTo>
                <a:lnTo>
                  <a:pt x="863600" y="957284"/>
                </a:lnTo>
                <a:cubicBezTo>
                  <a:pt x="859367" y="995384"/>
                  <a:pt x="857202" y="1033771"/>
                  <a:pt x="850900" y="1071584"/>
                </a:cubicBezTo>
                <a:cubicBezTo>
                  <a:pt x="848699" y="1084789"/>
                  <a:pt x="841447" y="1096697"/>
                  <a:pt x="838200" y="1109684"/>
                </a:cubicBezTo>
                <a:cubicBezTo>
                  <a:pt x="832965" y="1130625"/>
                  <a:pt x="830183" y="1152112"/>
                  <a:pt x="825500" y="1173184"/>
                </a:cubicBezTo>
                <a:cubicBezTo>
                  <a:pt x="814869" y="1221024"/>
                  <a:pt x="814243" y="1219656"/>
                  <a:pt x="800100" y="1262084"/>
                </a:cubicBezTo>
                <a:cubicBezTo>
                  <a:pt x="824393" y="1723657"/>
                  <a:pt x="779944" y="1372698"/>
                  <a:pt x="838200" y="1566884"/>
                </a:cubicBezTo>
                <a:cubicBezTo>
                  <a:pt x="844403" y="1587559"/>
                  <a:pt x="840190" y="1611642"/>
                  <a:pt x="850900" y="1630384"/>
                </a:cubicBezTo>
                <a:cubicBezTo>
                  <a:pt x="858473" y="1643636"/>
                  <a:pt x="876789" y="1646626"/>
                  <a:pt x="889000" y="1655784"/>
                </a:cubicBezTo>
                <a:cubicBezTo>
                  <a:pt x="982940" y="1726239"/>
                  <a:pt x="917320" y="1688994"/>
                  <a:pt x="1003300" y="1731984"/>
                </a:cubicBezTo>
                <a:cubicBezTo>
                  <a:pt x="1016000" y="1748917"/>
                  <a:pt x="1027462" y="1766854"/>
                  <a:pt x="1041400" y="1782784"/>
                </a:cubicBezTo>
                <a:cubicBezTo>
                  <a:pt x="1057169" y="1800806"/>
                  <a:pt x="1077240" y="1814884"/>
                  <a:pt x="1092200" y="1833584"/>
                </a:cubicBezTo>
                <a:cubicBezTo>
                  <a:pt x="1111270" y="1857422"/>
                  <a:pt x="1126067" y="1884384"/>
                  <a:pt x="1143000" y="1909784"/>
                </a:cubicBezTo>
                <a:cubicBezTo>
                  <a:pt x="1162352" y="1938813"/>
                  <a:pt x="1170214" y="1961189"/>
                  <a:pt x="1206500" y="1973284"/>
                </a:cubicBezTo>
                <a:cubicBezTo>
                  <a:pt x="1256176" y="1989843"/>
                  <a:pt x="1308100" y="1998684"/>
                  <a:pt x="1358900" y="2011384"/>
                </a:cubicBezTo>
                <a:cubicBezTo>
                  <a:pt x="1418777" y="2048807"/>
                  <a:pt x="1469455" y="2069891"/>
                  <a:pt x="1511300" y="2125684"/>
                </a:cubicBezTo>
                <a:cubicBezTo>
                  <a:pt x="1522659" y="2140830"/>
                  <a:pt x="1527307" y="2160046"/>
                  <a:pt x="1536700" y="2176484"/>
                </a:cubicBezTo>
                <a:cubicBezTo>
                  <a:pt x="1544273" y="2189736"/>
                  <a:pt x="1555274" y="2200932"/>
                  <a:pt x="1562100" y="2214584"/>
                </a:cubicBezTo>
                <a:cubicBezTo>
                  <a:pt x="1568087" y="2226558"/>
                  <a:pt x="1567374" y="2241545"/>
                  <a:pt x="1574800" y="2252684"/>
                </a:cubicBezTo>
                <a:cubicBezTo>
                  <a:pt x="1584763" y="2267628"/>
                  <a:pt x="1600200" y="2278084"/>
                  <a:pt x="1612900" y="2290784"/>
                </a:cubicBezTo>
                <a:cubicBezTo>
                  <a:pt x="1756833" y="2286551"/>
                  <a:pt x="1901054" y="2288106"/>
                  <a:pt x="2044700" y="2278084"/>
                </a:cubicBezTo>
                <a:cubicBezTo>
                  <a:pt x="2087152" y="2275122"/>
                  <a:pt x="2201963" y="2240409"/>
                  <a:pt x="2247900" y="2227284"/>
                </a:cubicBezTo>
                <a:cubicBezTo>
                  <a:pt x="2298700" y="2193417"/>
                  <a:pt x="2345692" y="2152988"/>
                  <a:pt x="2400300" y="2125684"/>
                </a:cubicBezTo>
                <a:cubicBezTo>
                  <a:pt x="2434167" y="2108751"/>
                  <a:pt x="2468436" y="2092600"/>
                  <a:pt x="2501900" y="2074884"/>
                </a:cubicBezTo>
                <a:cubicBezTo>
                  <a:pt x="2637725" y="2002977"/>
                  <a:pt x="2603737" y="2010132"/>
                  <a:pt x="2755900" y="1947884"/>
                </a:cubicBezTo>
                <a:cubicBezTo>
                  <a:pt x="2864866" y="1903307"/>
                  <a:pt x="2917304" y="1895422"/>
                  <a:pt x="3022600" y="1846284"/>
                </a:cubicBezTo>
                <a:cubicBezTo>
                  <a:pt x="3044969" y="1835845"/>
                  <a:pt x="3064320" y="1819800"/>
                  <a:pt x="3086100" y="1808184"/>
                </a:cubicBezTo>
                <a:cubicBezTo>
                  <a:pt x="3245121" y="1723373"/>
                  <a:pt x="3174269" y="1783515"/>
                  <a:pt x="3263900" y="1693884"/>
                </a:cubicBezTo>
                <a:cubicBezTo>
                  <a:pt x="3293019" y="1606527"/>
                  <a:pt x="3253190" y="1712626"/>
                  <a:pt x="3314700" y="1604984"/>
                </a:cubicBezTo>
                <a:cubicBezTo>
                  <a:pt x="3321342" y="1593361"/>
                  <a:pt x="3322127" y="1579189"/>
                  <a:pt x="3327400" y="1566884"/>
                </a:cubicBezTo>
                <a:cubicBezTo>
                  <a:pt x="3334858" y="1549483"/>
                  <a:pt x="3346153" y="1533811"/>
                  <a:pt x="3352800" y="1516084"/>
                </a:cubicBezTo>
                <a:cubicBezTo>
                  <a:pt x="3358929" y="1499741"/>
                  <a:pt x="3360705" y="1482067"/>
                  <a:pt x="3365500" y="1465284"/>
                </a:cubicBezTo>
                <a:cubicBezTo>
                  <a:pt x="3391535" y="1374162"/>
                  <a:pt x="3365080" y="1492786"/>
                  <a:pt x="3390900" y="1363684"/>
                </a:cubicBezTo>
                <a:cubicBezTo>
                  <a:pt x="3386667" y="1312884"/>
                  <a:pt x="3384523" y="1261866"/>
                  <a:pt x="3378200" y="1211284"/>
                </a:cubicBezTo>
                <a:cubicBezTo>
                  <a:pt x="3376035" y="1193964"/>
                  <a:pt x="3373306" y="1176096"/>
                  <a:pt x="3365500" y="1160484"/>
                </a:cubicBezTo>
                <a:cubicBezTo>
                  <a:pt x="3351848" y="1133180"/>
                  <a:pt x="3324353" y="1113244"/>
                  <a:pt x="3314700" y="1084284"/>
                </a:cubicBezTo>
                <a:cubicBezTo>
                  <a:pt x="3310467" y="1071584"/>
                  <a:pt x="3309426" y="1057323"/>
                  <a:pt x="3302000" y="1046184"/>
                </a:cubicBezTo>
                <a:cubicBezTo>
                  <a:pt x="3280438" y="1013841"/>
                  <a:pt x="3255617" y="1003982"/>
                  <a:pt x="3225800" y="982684"/>
                </a:cubicBezTo>
                <a:cubicBezTo>
                  <a:pt x="3198542" y="963214"/>
                  <a:pt x="3166830" y="936287"/>
                  <a:pt x="3136900" y="919184"/>
                </a:cubicBezTo>
                <a:cubicBezTo>
                  <a:pt x="3120462" y="909791"/>
                  <a:pt x="3101506" y="904788"/>
                  <a:pt x="3086100" y="893784"/>
                </a:cubicBezTo>
                <a:cubicBezTo>
                  <a:pt x="3071485" y="883345"/>
                  <a:pt x="3062368" y="866460"/>
                  <a:pt x="3048000" y="855684"/>
                </a:cubicBezTo>
                <a:cubicBezTo>
                  <a:pt x="3028253" y="840873"/>
                  <a:pt x="3005667" y="830284"/>
                  <a:pt x="2984500" y="817584"/>
                </a:cubicBezTo>
                <a:cubicBezTo>
                  <a:pt x="2862065" y="572714"/>
                  <a:pt x="2998745" y="808209"/>
                  <a:pt x="2882900" y="677884"/>
                </a:cubicBezTo>
                <a:cubicBezTo>
                  <a:pt x="2862619" y="655068"/>
                  <a:pt x="2832100" y="601684"/>
                  <a:pt x="2832100" y="601684"/>
                </a:cubicBezTo>
                <a:cubicBezTo>
                  <a:pt x="2827867" y="580517"/>
                  <a:pt x="2829883" y="557053"/>
                  <a:pt x="2819400" y="538184"/>
                </a:cubicBezTo>
                <a:cubicBezTo>
                  <a:pt x="2794394" y="493173"/>
                  <a:pt x="2771608" y="486429"/>
                  <a:pt x="2730500" y="474684"/>
                </a:cubicBezTo>
                <a:cubicBezTo>
                  <a:pt x="2713717" y="469889"/>
                  <a:pt x="2695743" y="468860"/>
                  <a:pt x="2679700" y="461984"/>
                </a:cubicBezTo>
                <a:cubicBezTo>
                  <a:pt x="2636197" y="443340"/>
                  <a:pt x="2595033" y="419651"/>
                  <a:pt x="2552700" y="398484"/>
                </a:cubicBezTo>
                <a:cubicBezTo>
                  <a:pt x="2535767" y="390017"/>
                  <a:pt x="2519861" y="379071"/>
                  <a:pt x="2501900" y="373084"/>
                </a:cubicBezTo>
                <a:lnTo>
                  <a:pt x="2425700" y="347684"/>
                </a:lnTo>
                <a:cubicBezTo>
                  <a:pt x="2372301" y="303185"/>
                  <a:pt x="2334306" y="266937"/>
                  <a:pt x="2273300" y="233384"/>
                </a:cubicBezTo>
                <a:cubicBezTo>
                  <a:pt x="1971272" y="67269"/>
                  <a:pt x="2192748" y="192151"/>
                  <a:pt x="2032000" y="119084"/>
                </a:cubicBezTo>
                <a:cubicBezTo>
                  <a:pt x="2006147" y="107333"/>
                  <a:pt x="1982014" y="91906"/>
                  <a:pt x="1955800" y="80984"/>
                </a:cubicBezTo>
                <a:cubicBezTo>
                  <a:pt x="1913480" y="63350"/>
                  <a:pt x="1832691" y="42781"/>
                  <a:pt x="1790700" y="30184"/>
                </a:cubicBezTo>
                <a:cubicBezTo>
                  <a:pt x="1777878" y="26337"/>
                  <a:pt x="1765771" y="19879"/>
                  <a:pt x="1752600" y="17484"/>
                </a:cubicBezTo>
                <a:cubicBezTo>
                  <a:pt x="1719020" y="11379"/>
                  <a:pt x="1684867" y="9017"/>
                  <a:pt x="1651000" y="4784"/>
                </a:cubicBezTo>
                <a:cubicBezTo>
                  <a:pt x="1587500" y="9017"/>
                  <a:pt x="1521692" y="0"/>
                  <a:pt x="1460500" y="17484"/>
                </a:cubicBezTo>
                <a:cubicBezTo>
                  <a:pt x="1428709" y="26567"/>
                  <a:pt x="1410962" y="61432"/>
                  <a:pt x="1384300" y="80984"/>
                </a:cubicBezTo>
                <a:cubicBezTo>
                  <a:pt x="1296343" y="145486"/>
                  <a:pt x="1249714" y="162234"/>
                  <a:pt x="1168400" y="233384"/>
                </a:cubicBezTo>
                <a:cubicBezTo>
                  <a:pt x="1078858" y="311733"/>
                  <a:pt x="1079130" y="336513"/>
                  <a:pt x="990600" y="398484"/>
                </a:cubicBezTo>
                <a:cubicBezTo>
                  <a:pt x="932880" y="438888"/>
                  <a:pt x="872242" y="474958"/>
                  <a:pt x="812800" y="512784"/>
                </a:cubicBezTo>
                <a:cubicBezTo>
                  <a:pt x="745558" y="555574"/>
                  <a:pt x="651223" y="613681"/>
                  <a:pt x="584200" y="652484"/>
                </a:cubicBezTo>
                <a:cubicBezTo>
                  <a:pt x="546481" y="674322"/>
                  <a:pt x="507619" y="694146"/>
                  <a:pt x="469900" y="715984"/>
                </a:cubicBezTo>
                <a:cubicBezTo>
                  <a:pt x="288581" y="820958"/>
                  <a:pt x="397846" y="756565"/>
                  <a:pt x="241300" y="868384"/>
                </a:cubicBezTo>
                <a:cubicBezTo>
                  <a:pt x="216459" y="886127"/>
                  <a:pt x="188278" y="899317"/>
                  <a:pt x="165100" y="919184"/>
                </a:cubicBezTo>
                <a:cubicBezTo>
                  <a:pt x="128736" y="950353"/>
                  <a:pt x="106338" y="999365"/>
                  <a:pt x="63500" y="1020784"/>
                </a:cubicBezTo>
                <a:cubicBezTo>
                  <a:pt x="4233" y="1050417"/>
                  <a:pt x="21167" y="1029251"/>
                  <a:pt x="0" y="1071584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 rot="20165188">
            <a:off x="5485123" y="4314266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halkboard"/>
                <a:cs typeface="Chalkboard"/>
              </a:rPr>
              <a:t>Hydration</a:t>
            </a:r>
            <a:endParaRPr lang="en-US" b="1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143000" y="0"/>
            <a:ext cx="68580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6" name="Picture 5" descr="DI_Heliocen_1813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5" name="Picture 4" descr="DI_Heliocen_1448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rsObs_avg_EYE.png"/>
          <p:cNvPicPr>
            <a:picLocks noChangeAspect="1"/>
          </p:cNvPicPr>
          <p:nvPr/>
        </p:nvPicPr>
        <p:blipFill>
          <a:blip r:embed="rId2"/>
          <a:srcRect l="32727" t="29127" r="32727" b="29127"/>
          <a:stretch>
            <a:fillRect/>
          </a:stretch>
        </p:blipFill>
        <p:spPr>
          <a:xfrm>
            <a:off x="6632146" y="0"/>
            <a:ext cx="2511854" cy="227648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1"/>
            <a:ext cx="9144000" cy="6857999"/>
            <a:chOff x="0" y="1"/>
            <a:chExt cx="9144000" cy="6857999"/>
          </a:xfrm>
        </p:grpSpPr>
        <p:pic>
          <p:nvPicPr>
            <p:cNvPr id="6" name="Picture 5" descr="DCVPolar2_8654_13.png"/>
            <p:cNvPicPr>
              <a:picLocks noChangeAspect="1"/>
            </p:cNvPicPr>
            <p:nvPr/>
          </p:nvPicPr>
          <p:blipFill>
            <a:blip r:embed="rId3"/>
            <a:srcRect l="14063" t="12500" r="14063" b="12500"/>
            <a:stretch>
              <a:fillRect/>
            </a:stretch>
          </p:blipFill>
          <p:spPr>
            <a:xfrm>
              <a:off x="3657600" y="2564290"/>
              <a:ext cx="5486400" cy="4293710"/>
            </a:xfrm>
            <a:prstGeom prst="rect">
              <a:avLst/>
            </a:prstGeom>
          </p:spPr>
        </p:pic>
        <p:pic>
          <p:nvPicPr>
            <p:cNvPr id="8" name="Picture 7" descr="DCVPolar1_8654_78.png"/>
            <p:cNvPicPr>
              <a:picLocks noChangeAspect="1"/>
            </p:cNvPicPr>
            <p:nvPr/>
          </p:nvPicPr>
          <p:blipFill>
            <a:blip r:embed="rId4"/>
            <a:srcRect l="14063" t="12500" r="14063" b="12500"/>
            <a:stretch>
              <a:fillRect/>
            </a:stretch>
          </p:blipFill>
          <p:spPr>
            <a:xfrm>
              <a:off x="0" y="1"/>
              <a:ext cx="5486400" cy="429370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" name="Picture 9" descr="DCVPolar2_EYE_13.png"/>
            <p:cNvPicPr>
              <a:picLocks noChangeAspect="1"/>
            </p:cNvPicPr>
            <p:nvPr/>
          </p:nvPicPr>
          <p:blipFill>
            <a:blip r:embed="rId5"/>
            <a:srcRect l="14063" t="12500" r="14063" b="12500"/>
            <a:stretch>
              <a:fillRect/>
            </a:stretch>
          </p:blipFill>
          <p:spPr>
            <a:xfrm>
              <a:off x="3657600" y="2564291"/>
              <a:ext cx="5486400" cy="4293709"/>
            </a:xfrm>
            <a:prstGeom prst="rect">
              <a:avLst/>
            </a:prstGeom>
          </p:spPr>
        </p:pic>
        <p:pic>
          <p:nvPicPr>
            <p:cNvPr id="11" name="Picture 10" descr="DCVPolar1_EYE_78.png"/>
            <p:cNvPicPr>
              <a:picLocks noChangeAspect="1"/>
            </p:cNvPicPr>
            <p:nvPr/>
          </p:nvPicPr>
          <p:blipFill>
            <a:blip r:embed="rId6"/>
            <a:srcRect l="14063" t="12500" r="14063" b="12500"/>
            <a:stretch>
              <a:fillRect/>
            </a:stretch>
          </p:blipFill>
          <p:spPr>
            <a:xfrm>
              <a:off x="0" y="0"/>
              <a:ext cx="5486400" cy="429370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97012" y="0"/>
            <a:ext cx="6349977" cy="6858000"/>
            <a:chOff x="1397012" y="0"/>
            <a:chExt cx="6349977" cy="6858000"/>
          </a:xfrm>
        </p:grpSpPr>
        <p:pic>
          <p:nvPicPr>
            <p:cNvPr id="2" name="Picture 1" descr="Mars_IR_REF_slowscan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rcRect l="9375" t="6667" r="12500" b="3333"/>
                <a:stretch>
                  <a:fillRect/>
                </a:stretch>
              </p:blipFill>
            </mc:Choice>
            <mc:Fallback>
              <p:blipFill>
                <a:blip r:embed="rId3"/>
                <a:srcRect l="9375" t="6667" r="12500" b="3333"/>
                <a:stretch>
                  <a:fillRect/>
                </a:stretch>
              </p:blipFill>
            </mc:Fallback>
          </mc:AlternateContent>
          <p:spPr>
            <a:xfrm>
              <a:off x="1397012" y="0"/>
              <a:ext cx="6349977" cy="6858000"/>
            </a:xfrm>
            <a:prstGeom prst="rect">
              <a:avLst/>
            </a:prstGeom>
          </p:spPr>
        </p:pic>
        <p:cxnSp>
          <p:nvCxnSpPr>
            <p:cNvPr id="3" name="Straight Connector 2"/>
            <p:cNvCxnSpPr/>
            <p:nvPr/>
          </p:nvCxnSpPr>
          <p:spPr>
            <a:xfrm rot="5400000">
              <a:off x="2203180" y="3249705"/>
              <a:ext cx="6331744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 rot="5400000">
              <a:off x="3402537" y="3248911"/>
              <a:ext cx="6331744" cy="15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 descr="Mars_IR_REF_slow_3mike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rcRect l="14125" t="6667" r="14125" b="15067"/>
                <a:stretch>
                  <a:fillRect/>
                </a:stretch>
              </p:blipFill>
            </mc:Choice>
            <mc:Fallback>
              <p:blipFill>
                <a:blip r:embed="rId5"/>
                <a:srcRect l="14125" t="6667" r="14125" b="15067"/>
                <a:stretch>
                  <a:fillRect/>
                </a:stretch>
              </p:blipFill>
            </mc:Fallback>
          </mc:AlternateContent>
          <p:spPr>
            <a:xfrm>
              <a:off x="5181600" y="3079848"/>
              <a:ext cx="1444752" cy="1271185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rot="16200000" flipH="1">
              <a:off x="5075103" y="4736534"/>
              <a:ext cx="1388002" cy="1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282274" y="5356568"/>
              <a:ext cx="969427" cy="461665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Arial Black"/>
                  <a:cs typeface="Arial Black"/>
                </a:rPr>
                <a:t>CH</a:t>
              </a:r>
              <a:r>
                <a:rPr lang="en-US" sz="2400" baseline="-25000" dirty="0" smtClean="0">
                  <a:latin typeface="Arial Black"/>
                  <a:cs typeface="Arial Black"/>
                </a:rPr>
                <a:t>4</a:t>
              </a:r>
              <a:endParaRPr lang="en-US" sz="2400" dirty="0">
                <a:latin typeface="Arial Black"/>
                <a:cs typeface="Arial Black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rot="5400000">
              <a:off x="2037532" y="2743690"/>
              <a:ext cx="1790702" cy="1588"/>
            </a:xfrm>
            <a:prstGeom prst="line">
              <a:avLst/>
            </a:prstGeom>
            <a:ln w="381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3232808" y="3110141"/>
              <a:ext cx="1057800" cy="1588"/>
            </a:xfrm>
            <a:prstGeom prst="line">
              <a:avLst/>
            </a:prstGeom>
            <a:ln w="381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2255818" y="2743690"/>
              <a:ext cx="1790699" cy="1588"/>
            </a:xfrm>
            <a:prstGeom prst="line">
              <a:avLst/>
            </a:prstGeom>
            <a:ln w="381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2793034" y="3639835"/>
              <a:ext cx="1121867" cy="791"/>
            </a:xfrm>
            <a:prstGeom prst="line">
              <a:avLst/>
            </a:prstGeom>
            <a:ln w="381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793033" y="3640626"/>
              <a:ext cx="1076021" cy="461665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Arial Black"/>
                  <a:cs typeface="Arial Black"/>
                </a:rPr>
                <a:t>CO</a:t>
              </a:r>
              <a:r>
                <a:rPr lang="en-US" sz="2400" baseline="-25000" dirty="0" smtClean="0">
                  <a:latin typeface="Arial Black"/>
                  <a:cs typeface="Arial Black"/>
                </a:rPr>
                <a:t>2</a:t>
              </a:r>
              <a:endParaRPr lang="en-US" sz="2400" dirty="0">
                <a:latin typeface="Arial Black"/>
                <a:cs typeface="Arial Black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9379" y="5356568"/>
              <a:ext cx="1076021" cy="461665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Arial Black"/>
                  <a:cs typeface="Arial Black"/>
                </a:rPr>
                <a:t>CO</a:t>
              </a:r>
              <a:r>
                <a:rPr lang="en-US" sz="2400" baseline="-25000" dirty="0" smtClean="0">
                  <a:latin typeface="Arial Black"/>
                  <a:cs typeface="Arial Black"/>
                </a:rPr>
                <a:t>2</a:t>
              </a:r>
              <a:endParaRPr lang="en-US" sz="2400" dirty="0">
                <a:latin typeface="Arial Black"/>
                <a:cs typeface="Arial Black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00800" y="412832"/>
              <a:ext cx="1076021" cy="461665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Arial Black"/>
                  <a:cs typeface="Arial Black"/>
                </a:rPr>
                <a:t>CO</a:t>
              </a:r>
              <a:r>
                <a:rPr lang="en-US" sz="2400" baseline="-25000" dirty="0" smtClean="0">
                  <a:latin typeface="Arial Black"/>
                  <a:cs typeface="Arial Black"/>
                </a:rPr>
                <a:t>2</a:t>
              </a:r>
              <a:endParaRPr lang="en-US" sz="2400" dirty="0"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828800" y="685800"/>
            <a:ext cx="5486400" cy="5486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4" name="Picture 3" descr="DI_Heliocen_2160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828800" y="685800"/>
            <a:ext cx="5486400" cy="54864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14353" r="14353"/>
          <a:stretch>
            <a:fillRect/>
          </a:stretch>
        </p:blipFill>
        <p:spPr>
          <a:xfrm>
            <a:off x="-1982" y="0"/>
            <a:ext cx="914796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14400" r="14400"/>
          <a:stretch>
            <a:fillRect/>
          </a:stretch>
        </p:blipFill>
        <p:spPr>
          <a:xfrm>
            <a:off x="9630" y="0"/>
            <a:ext cx="9124741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143000" y="0"/>
            <a:ext cx="68580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7" name="Picture 6" descr="EPOXI_asteroids_1490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8" name="Picture 7" descr="EPOXI_asteroids_1856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143001" y="0"/>
            <a:ext cx="6857999" cy="6858000"/>
          </a:xfrm>
          <a:prstGeom prst="rect">
            <a:avLst/>
          </a:prstGeom>
        </p:spPr>
      </p:pic>
      <p:pic>
        <p:nvPicPr>
          <p:cNvPr id="9" name="Picture 8" descr="EPOXI_asteroids_222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10" name="Picture 9" descr="EPOXI_asteroids_2586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11" name="Picture 10" descr="EPOXI_all_SolSy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1143001" y="0"/>
            <a:ext cx="6857999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POXI_planets_2586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9877" y="1496932"/>
            <a:ext cx="1655567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17 Sep – 13 Oct 2011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434557" y="810172"/>
            <a:ext cx="1775341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10 Mar – 20 Apr 2012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57325" y="364540"/>
            <a:ext cx="205879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18 Dec – 14 Jan 2013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645027" y="183923"/>
            <a:ext cx="1809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3 Jul – 14 Aug 2013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76210" y="166223"/>
            <a:ext cx="1910043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20 Mar – 19 Apr 2014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3305" y="799617"/>
            <a:ext cx="210281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22 Oct– 30 Nov 2014</a:t>
            </a:r>
            <a:endParaRPr lang="en-US" sz="1600" b="1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3" name="Picture 2" descr="2012MAR12_JupSa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Flyby_w_Impacto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763" y="0"/>
            <a:ext cx="8875712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68" y="0"/>
            <a:ext cx="792386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9606" y="233685"/>
            <a:ext cx="1609344" cy="5596128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48950" y="3162049"/>
            <a:ext cx="4937760" cy="1588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5404049" y="3030955"/>
            <a:ext cx="5596128" cy="1588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30333" y="52926"/>
            <a:ext cx="910167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</a:t>
            </a:r>
            <a:r>
              <a:rPr lang="en-US" sz="2400" b="1" baseline="-25000" dirty="0" smtClean="0"/>
              <a:t>3</a:t>
            </a:r>
            <a:r>
              <a:rPr lang="en-US" sz="2400" b="1" baseline="30000" dirty="0" smtClean="0"/>
              <a:t>+</a:t>
            </a:r>
            <a:r>
              <a:rPr lang="en-US" sz="2400" b="1" dirty="0" smtClean="0"/>
              <a:t> at 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92648" y="2742716"/>
            <a:ext cx="178434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HRIIR Range</a:t>
            </a:r>
            <a:endParaRPr lang="en-US" sz="2400" b="1" dirty="0"/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964997" y="3963643"/>
            <a:ext cx="3730752" cy="1588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57065" y="1700894"/>
            <a:ext cx="12054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3.3 µ</a:t>
            </a:r>
            <a:r>
              <a:rPr lang="en-US" sz="2400" b="1" dirty="0" err="1" smtClean="0"/>
              <a:t>m</a:t>
            </a:r>
            <a:endParaRPr lang="en-US" sz="2400" b="1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6333"/>
            <a:ext cx="77724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  <a:latin typeface="Lucida Bright"/>
                <a:cs typeface="Lucida Bright"/>
              </a:rPr>
              <a:t>Deep Impact Astronomical Telescope Mission (</a:t>
            </a:r>
            <a:r>
              <a:rPr lang="en-US" sz="3600" b="1" dirty="0" err="1" smtClean="0">
                <a:solidFill>
                  <a:schemeClr val="bg1"/>
                </a:solidFill>
                <a:latin typeface="Lucida Bright"/>
                <a:cs typeface="Lucida Bright"/>
              </a:rPr>
              <a:t>DIATeM</a:t>
            </a:r>
            <a:r>
              <a:rPr lang="en-US" sz="3600" b="1" dirty="0" smtClean="0">
                <a:solidFill>
                  <a:schemeClr val="bg1"/>
                </a:solidFill>
                <a:latin typeface="Lucida Bright"/>
                <a:cs typeface="Lucida Bright"/>
              </a:rPr>
              <a:t>)</a:t>
            </a:r>
            <a:endParaRPr lang="en-US" sz="3600" b="1" dirty="0">
              <a:solidFill>
                <a:schemeClr val="bg1"/>
              </a:solidFill>
              <a:latin typeface="Lucida Bright"/>
              <a:cs typeface="Lucida Br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35666"/>
            <a:ext cx="9144000" cy="3369734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Lucida Bright"/>
                <a:cs typeface="Lucida Bright"/>
              </a:rPr>
              <a:t>New access to planetary targets</a:t>
            </a:r>
          </a:p>
          <a:p>
            <a:r>
              <a:rPr lang="en-US" dirty="0" smtClean="0">
                <a:solidFill>
                  <a:schemeClr val="bg1"/>
                </a:solidFill>
                <a:latin typeface="Lucida Bright"/>
                <a:cs typeface="Lucida Bright"/>
              </a:rPr>
              <a:t>Enabled by heliocentric orbit</a:t>
            </a:r>
          </a:p>
          <a:p>
            <a:r>
              <a:rPr lang="en-US" dirty="0" smtClean="0">
                <a:solidFill>
                  <a:schemeClr val="bg1"/>
                </a:solidFill>
                <a:latin typeface="Lucida Bright"/>
                <a:cs typeface="Lucida Bright"/>
              </a:rPr>
              <a:t>Access to spectral regions not possible from Earth</a:t>
            </a:r>
          </a:p>
          <a:p>
            <a:r>
              <a:rPr lang="en-US" dirty="0" smtClean="0">
                <a:solidFill>
                  <a:schemeClr val="bg1"/>
                </a:solidFill>
                <a:latin typeface="Lucida Bright"/>
                <a:cs typeface="Lucida Bright"/>
              </a:rPr>
              <a:t>Important science can be done with a space telescope that is smaller than </a:t>
            </a:r>
            <a:r>
              <a:rPr lang="en-US" i="1" dirty="0" smtClean="0">
                <a:solidFill>
                  <a:schemeClr val="bg1"/>
                </a:solidFill>
                <a:latin typeface="Lucida Bright"/>
                <a:cs typeface="Lucida Bright"/>
              </a:rPr>
              <a:t>Hubble</a:t>
            </a:r>
            <a:endParaRPr lang="en-US" dirty="0" smtClean="0">
              <a:solidFill>
                <a:schemeClr val="bg1"/>
              </a:solidFill>
              <a:latin typeface="Lucida Bright"/>
              <a:cs typeface="Lucida Brigh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85800" y="5410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Bright"/>
                <a:ea typeface="+mj-ea"/>
                <a:cs typeface="Lucida Bright"/>
              </a:rPr>
              <a:t>Why not build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Bright"/>
                <a:ea typeface="+mj-ea"/>
                <a:cs typeface="Lucida Bright"/>
              </a:rPr>
              <a:t> an Intentional Observatory like this?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Bright"/>
              <a:ea typeface="+mj-ea"/>
              <a:cs typeface="Lucida Bright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THODE_Illustration_6XSCOP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52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815234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Constellation </a:t>
            </a:r>
            <a:r>
              <a:rPr lang="en-US" dirty="0">
                <a:solidFill>
                  <a:schemeClr val="bg1"/>
                </a:solidFill>
              </a:rPr>
              <a:t>of Astronomical Telescopes in Heliocentric Orbit for Deep-space Exploration (CATHODE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algn="just"/>
            <a:r>
              <a:rPr lang="en-US" sz="1400" dirty="0" smtClean="0">
                <a:solidFill>
                  <a:schemeClr val="bg1"/>
                </a:solidFill>
              </a:rPr>
              <a:t>CATHODE will </a:t>
            </a:r>
            <a:r>
              <a:rPr lang="en-US" sz="1400" dirty="0">
                <a:solidFill>
                  <a:schemeClr val="bg1"/>
                </a:solidFill>
              </a:rPr>
              <a:t>encircle the Sun </a:t>
            </a:r>
            <a:r>
              <a:rPr lang="en-US" sz="1400" dirty="0" smtClean="0">
                <a:solidFill>
                  <a:schemeClr val="bg1"/>
                </a:solidFill>
              </a:rPr>
              <a:t>with a fleet of telescopes </a:t>
            </a:r>
            <a:r>
              <a:rPr lang="en-US" sz="1400" dirty="0">
                <a:solidFill>
                  <a:schemeClr val="bg1"/>
                </a:solidFill>
              </a:rPr>
              <a:t>of modest individual </a:t>
            </a:r>
            <a:r>
              <a:rPr lang="en-US" sz="1400" dirty="0" smtClean="0">
                <a:solidFill>
                  <a:schemeClr val="bg1"/>
                </a:solidFill>
              </a:rPr>
              <a:t>capability to form a single observatory, looking outwards for continuous access </a:t>
            </a:r>
            <a:r>
              <a:rPr lang="en-US" sz="1400" dirty="0">
                <a:solidFill>
                  <a:schemeClr val="bg1"/>
                </a:solidFill>
              </a:rPr>
              <a:t>to wavelengths blocked by Earth’s atmosphere and continuous access to</a:t>
            </a:r>
            <a:r>
              <a:rPr lang="en-US" sz="1400" dirty="0" smtClean="0">
                <a:solidFill>
                  <a:schemeClr val="bg1"/>
                </a:solidFill>
              </a:rPr>
              <a:t> daylight targets. </a:t>
            </a:r>
            <a:r>
              <a:rPr lang="en-US" sz="1400" dirty="0">
                <a:solidFill>
                  <a:schemeClr val="bg1"/>
                </a:solidFill>
              </a:rPr>
              <a:t>All</a:t>
            </a:r>
            <a:r>
              <a:rPr lang="en-US" sz="1400" dirty="0" smtClean="0">
                <a:solidFill>
                  <a:schemeClr val="bg1"/>
                </a:solidFill>
              </a:rPr>
              <a:t> objects outside </a:t>
            </a:r>
            <a:r>
              <a:rPr lang="en-US" sz="1400" dirty="0">
                <a:solidFill>
                  <a:schemeClr val="bg1"/>
                </a:solidFill>
              </a:rPr>
              <a:t>the </a:t>
            </a:r>
            <a:r>
              <a:rPr lang="en-US" sz="1400" dirty="0" smtClean="0">
                <a:solidFill>
                  <a:schemeClr val="bg1"/>
                </a:solidFill>
              </a:rPr>
              <a:t>constellation </a:t>
            </a:r>
            <a:r>
              <a:rPr lang="en-US" sz="1400" dirty="0">
                <a:solidFill>
                  <a:schemeClr val="bg1"/>
                </a:solidFill>
              </a:rPr>
              <a:t>will be</a:t>
            </a:r>
            <a:r>
              <a:rPr lang="en-US" sz="1400" dirty="0" smtClean="0">
                <a:solidFill>
                  <a:schemeClr val="bg1"/>
                </a:solidFill>
              </a:rPr>
              <a:t> available at </a:t>
            </a:r>
            <a:r>
              <a:rPr lang="en-US" sz="1400" dirty="0">
                <a:solidFill>
                  <a:schemeClr val="bg1"/>
                </a:solidFill>
              </a:rPr>
              <a:t>all times – no</a:t>
            </a:r>
            <a:r>
              <a:rPr lang="en-US" sz="1400" dirty="0" smtClean="0">
                <a:solidFill>
                  <a:schemeClr val="bg1"/>
                </a:solidFill>
              </a:rPr>
              <a:t> event </a:t>
            </a:r>
            <a:r>
              <a:rPr lang="en-US" sz="1400" dirty="0">
                <a:solidFill>
                  <a:schemeClr val="bg1"/>
                </a:solidFill>
              </a:rPr>
              <a:t>need go unobserved. Joint observations by two or three elements can furnish instantaneous parallax</a:t>
            </a:r>
            <a:r>
              <a:rPr lang="en-US" sz="1400" dirty="0" smtClean="0">
                <a:solidFill>
                  <a:schemeClr val="bg1"/>
                </a:solidFill>
              </a:rPr>
              <a:t> and stereoscopic views of </a:t>
            </a:r>
            <a:r>
              <a:rPr lang="en-US" sz="1400" dirty="0">
                <a:solidFill>
                  <a:schemeClr val="bg1"/>
                </a:solidFill>
              </a:rPr>
              <a:t>time-varying </a:t>
            </a:r>
            <a:r>
              <a:rPr lang="en-US" sz="1400" dirty="0" smtClean="0">
                <a:solidFill>
                  <a:schemeClr val="bg1"/>
                </a:solidFill>
              </a:rPr>
              <a:t>events and orbital motion. High-rate </a:t>
            </a:r>
            <a:r>
              <a:rPr lang="en-US" sz="1400" dirty="0">
                <a:solidFill>
                  <a:schemeClr val="bg1"/>
                </a:solidFill>
              </a:rPr>
              <a:t>I/O over interplanetary distances</a:t>
            </a:r>
            <a:r>
              <a:rPr lang="en-US" sz="1400" dirty="0" smtClean="0">
                <a:solidFill>
                  <a:schemeClr val="bg1"/>
                </a:solidFill>
              </a:rPr>
              <a:t> can enable a relay to support interplanetary </a:t>
            </a:r>
            <a:r>
              <a:rPr lang="en-US" sz="1400" dirty="0">
                <a:solidFill>
                  <a:schemeClr val="bg1"/>
                </a:solidFill>
              </a:rPr>
              <a:t>human </a:t>
            </a:r>
            <a:r>
              <a:rPr lang="en-US" sz="1400" dirty="0" smtClean="0">
                <a:solidFill>
                  <a:schemeClr val="bg1"/>
                </a:solidFill>
              </a:rPr>
              <a:t>spaceflight.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6" name="Picture 5" descr="DI_T1_Ejecta_Dev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15149"/>
            <a:ext cx="9144000" cy="461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7" name="Rectangle 6"/>
          <p:cNvSpPr>
            <a:spLocks noChangeArrowheads="1"/>
          </p:cNvSpPr>
          <p:nvPr/>
        </p:nvSpPr>
        <p:spPr bwMode="auto">
          <a:xfrm>
            <a:off x="800100" y="27183"/>
            <a:ext cx="7543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4400" b="1" dirty="0">
                <a:solidFill>
                  <a:schemeClr val="bg1"/>
                </a:solidFill>
                <a:latin typeface="Lucida Bright"/>
                <a:cs typeface="Lucida Bright"/>
              </a:rPr>
              <a:t>4 July </a:t>
            </a:r>
            <a:r>
              <a:rPr lang="en-US" sz="4400" b="1" dirty="0" smtClean="0">
                <a:solidFill>
                  <a:schemeClr val="bg1"/>
                </a:solidFill>
                <a:latin typeface="Lucida Bright"/>
                <a:cs typeface="Lucida Bright"/>
              </a:rPr>
              <a:t>2005</a:t>
            </a:r>
            <a:endParaRPr lang="en-US" sz="4400" b="1" dirty="0">
              <a:solidFill>
                <a:schemeClr val="bg1"/>
              </a:solidFill>
              <a:latin typeface="Lucida Bright"/>
              <a:cs typeface="Lucida Bright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800100" y="1121166"/>
            <a:ext cx="7543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5400" b="1" dirty="0" smtClean="0">
                <a:solidFill>
                  <a:srgbClr val="D50200"/>
                </a:solidFill>
                <a:latin typeface="Lucida Bright"/>
                <a:cs typeface="Lucida Bright"/>
              </a:rPr>
              <a:t>BOOM!</a:t>
            </a:r>
            <a:endParaRPr lang="en-US" sz="5400" b="1" dirty="0">
              <a:solidFill>
                <a:srgbClr val="D50200"/>
              </a:solidFill>
              <a:latin typeface="Lucida Bright"/>
              <a:cs typeface="Lucida Bright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Flyby_w_Impacto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763" y="0"/>
            <a:ext cx="8875712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AutoShape 6"/>
          <p:cNvSpPr>
            <a:spLocks noChangeArrowheads="1"/>
          </p:cNvSpPr>
          <p:nvPr/>
        </p:nvSpPr>
        <p:spPr bwMode="auto">
          <a:xfrm>
            <a:off x="990600" y="2667000"/>
            <a:ext cx="1447800" cy="1447800"/>
          </a:xfrm>
          <a:custGeom>
            <a:avLst/>
            <a:gdLst>
              <a:gd name="T0" fmla="*/ 723900 w 21600"/>
              <a:gd name="T1" fmla="*/ 0 h 21600"/>
              <a:gd name="T2" fmla="*/ 212009 w 21600"/>
              <a:gd name="T3" fmla="*/ 212009 h 21600"/>
              <a:gd name="T4" fmla="*/ 0 w 21600"/>
              <a:gd name="T5" fmla="*/ 723900 h 21600"/>
              <a:gd name="T6" fmla="*/ 212009 w 21600"/>
              <a:gd name="T7" fmla="*/ 1235791 h 21600"/>
              <a:gd name="T8" fmla="*/ 723900 w 21600"/>
              <a:gd name="T9" fmla="*/ 1447800 h 21600"/>
              <a:gd name="T10" fmla="*/ 1235791 w 21600"/>
              <a:gd name="T11" fmla="*/ 1235791 h 21600"/>
              <a:gd name="T12" fmla="*/ 1447800 w 21600"/>
              <a:gd name="T13" fmla="*/ 723900 h 21600"/>
              <a:gd name="T14" fmla="*/ 1235791 w 21600"/>
              <a:gd name="T15" fmla="*/ 21200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D502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143000" y="0"/>
            <a:ext cx="6858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pic>
        <p:nvPicPr>
          <p:cNvPr id="13" name="Picture 12" descr="DI_Heliocen_108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12" name="Picture 11" descr="DI_Heliocen_ 718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11" name="Picture 10" descr="DI_Heliocen_ 536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7" name="Picture 6" descr="DI_Heliocen_ 17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9" name="Picture 8" descr="DI_Heliocen_ 100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3" name="Picture 2" descr="DI_Heliocen_   0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6333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Lucida Bright"/>
                <a:cs typeface="Lucida Bright"/>
              </a:rPr>
              <a:t>Deep Impact Flyby Instruments</a:t>
            </a:r>
            <a:endParaRPr lang="en-US" b="1" dirty="0">
              <a:solidFill>
                <a:schemeClr val="bg1"/>
              </a:solidFill>
              <a:latin typeface="Lucida Bright"/>
              <a:cs typeface="Lucida Br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35666"/>
            <a:ext cx="9144000" cy="4826000"/>
          </a:xfrm>
        </p:spPr>
        <p:txBody>
          <a:bodyPr/>
          <a:lstStyle/>
          <a:p>
            <a:r>
              <a:rPr lang="en-US" u="sng" dirty="0" smtClean="0">
                <a:solidFill>
                  <a:schemeClr val="bg1"/>
                </a:solidFill>
                <a:latin typeface="Lucida Bright"/>
                <a:cs typeface="Lucida Bright"/>
              </a:rPr>
              <a:t>Medium Resolution Instrument (MRI)</a:t>
            </a:r>
            <a:r>
              <a:rPr lang="en-US" dirty="0" smtClean="0">
                <a:solidFill>
                  <a:schemeClr val="bg1"/>
                </a:solidFill>
                <a:latin typeface="Lucida Bright"/>
                <a:cs typeface="Lucida Bright"/>
              </a:rPr>
              <a:t>: broad field of view, narrow-band filters</a:t>
            </a:r>
          </a:p>
          <a:p>
            <a:r>
              <a:rPr lang="en-US" u="sng" dirty="0" smtClean="0">
                <a:solidFill>
                  <a:schemeClr val="bg1"/>
                </a:solidFill>
                <a:latin typeface="Lucida Bright"/>
                <a:cs typeface="Lucida Bright"/>
              </a:rPr>
              <a:t>High Resolution Instrument, Visible (HRI-VIS)</a:t>
            </a:r>
            <a:r>
              <a:rPr lang="en-US" dirty="0" smtClean="0">
                <a:solidFill>
                  <a:schemeClr val="bg1"/>
                </a:solidFill>
                <a:latin typeface="Lucida Bright"/>
                <a:cs typeface="Lucida Bright"/>
              </a:rPr>
              <a:t>: narrow field of view, 100 nm filters, sample whole visible spectrum, poorly focused</a:t>
            </a:r>
          </a:p>
          <a:p>
            <a:r>
              <a:rPr lang="en-US" u="sng" dirty="0" smtClean="0">
                <a:solidFill>
                  <a:schemeClr val="bg1"/>
                </a:solidFill>
                <a:latin typeface="Lucida Bright"/>
                <a:cs typeface="Lucida Bright"/>
              </a:rPr>
              <a:t>High Resolution Instrument, IR Spectrometer (HRI-IR)</a:t>
            </a:r>
            <a:r>
              <a:rPr lang="en-US" dirty="0" smtClean="0">
                <a:solidFill>
                  <a:schemeClr val="bg1"/>
                </a:solidFill>
                <a:latin typeface="Lucida Bright"/>
                <a:cs typeface="Lucida Bright"/>
              </a:rPr>
              <a:t>: 1–4.8 µ</a:t>
            </a:r>
            <a:r>
              <a:rPr lang="en-US" dirty="0" err="1" smtClean="0">
                <a:solidFill>
                  <a:schemeClr val="bg1"/>
                </a:solidFill>
                <a:latin typeface="Lucida Bright"/>
                <a:cs typeface="Lucida Bright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Lucida Bright"/>
                <a:cs typeface="Lucida Bright"/>
              </a:rPr>
              <a:t> low-resolution prism spectrometer</a:t>
            </a:r>
            <a:endParaRPr lang="en-US" dirty="0">
              <a:solidFill>
                <a:schemeClr val="bg1"/>
              </a:solidFill>
              <a:latin typeface="Lucida Bright"/>
              <a:cs typeface="Lucida Bright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9" descr="050105_iod_comet_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7675" y="7938"/>
            <a:ext cx="4881563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5657850" y="1181100"/>
            <a:ext cx="3048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4800" b="1">
                <a:solidFill>
                  <a:srgbClr val="D502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Bright"/>
                <a:cs typeface="Lucida Bright"/>
              </a:rPr>
              <a:t>DIXI</a:t>
            </a:r>
            <a:endParaRPr lang="en-US" sz="4400" b="1">
              <a:solidFill>
                <a:srgbClr val="FFFF89"/>
              </a:solidFill>
              <a:latin typeface="Lucida Bright"/>
              <a:cs typeface="Lucida Bright"/>
            </a:endParaRPr>
          </a:p>
        </p:txBody>
      </p:sp>
      <p:pic>
        <p:nvPicPr>
          <p:cNvPr id="71684" name="Picture 2" descr="cover"/>
          <p:cNvPicPr>
            <a:picLocks noChangeAspect="1" noChangeArrowheads="1"/>
          </p:cNvPicPr>
          <p:nvPr/>
        </p:nvPicPr>
        <p:blipFill>
          <a:blip r:embed="rId4"/>
          <a:srcRect l="1186" t="4338" r="3654" b="6073"/>
          <a:stretch>
            <a:fillRect/>
          </a:stretch>
        </p:blipFill>
        <p:spPr bwMode="auto">
          <a:xfrm>
            <a:off x="0" y="1143000"/>
            <a:ext cx="60975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30325" y="0"/>
            <a:ext cx="6477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>
                <a:solidFill>
                  <a:srgbClr val="D502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Bright"/>
                <a:cs typeface="Lucida Bright"/>
              </a:rPr>
              <a:t>EPOXI</a:t>
            </a:r>
            <a:r>
              <a:rPr lang="en-US" sz="6000" b="1">
                <a:solidFill>
                  <a:srgbClr val="FFFF89"/>
                </a:solidFill>
                <a:latin typeface="Lucida Bright"/>
                <a:cs typeface="Lucida Bright"/>
              </a:rPr>
              <a:t> is</a:t>
            </a:r>
          </a:p>
        </p:txBody>
      </p:sp>
      <p:sp>
        <p:nvSpPr>
          <p:cNvPr id="7168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4727575"/>
            <a:ext cx="1905000" cy="2133600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D14D8B"/>
                </a:solidFill>
                <a:latin typeface="Lucida Bright"/>
                <a:cs typeface="Lucida Bright"/>
              </a:rPr>
              <a:t>This</a:t>
            </a:r>
            <a:br>
              <a:rPr lang="en-US" b="1">
                <a:solidFill>
                  <a:srgbClr val="D14D8B"/>
                </a:solidFill>
                <a:latin typeface="Lucida Bright"/>
                <a:cs typeface="Lucida Bright"/>
              </a:rPr>
            </a:br>
            <a:r>
              <a:rPr lang="en-US" b="1">
                <a:solidFill>
                  <a:srgbClr val="D14D8B"/>
                </a:solidFill>
                <a:latin typeface="Lucida Bright"/>
                <a:cs typeface="Lucida Bright"/>
              </a:rPr>
              <a:t>is the EPOCh part</a:t>
            </a:r>
          </a:p>
        </p:txBody>
      </p:sp>
      <p:sp>
        <p:nvSpPr>
          <p:cNvPr id="71687" name="Line 7"/>
          <p:cNvSpPr>
            <a:spLocks noChangeShapeType="1"/>
          </p:cNvSpPr>
          <p:nvPr/>
        </p:nvSpPr>
        <p:spPr bwMode="auto">
          <a:xfrm flipV="1">
            <a:off x="1447800" y="3505200"/>
            <a:ext cx="2819400" cy="1524000"/>
          </a:xfrm>
          <a:prstGeom prst="line">
            <a:avLst/>
          </a:prstGeom>
          <a:noFill/>
          <a:ln w="76200">
            <a:solidFill>
              <a:srgbClr val="D14D8B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Lucida Bright"/>
              <a:cs typeface="Lucida Bright"/>
            </a:endParaRP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695325" y="1181100"/>
            <a:ext cx="3048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4800" b="1">
                <a:solidFill>
                  <a:srgbClr val="D502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Bright"/>
                <a:cs typeface="Lucida Bright"/>
              </a:rPr>
              <a:t>EPOCh</a:t>
            </a:r>
            <a:endParaRPr lang="en-US" sz="4400" b="1">
              <a:solidFill>
                <a:srgbClr val="FFFF89"/>
              </a:solidFill>
              <a:latin typeface="Lucida Bright"/>
              <a:cs typeface="Lucida Bright"/>
            </a:endParaRPr>
          </a:p>
        </p:txBody>
      </p:sp>
      <p:sp>
        <p:nvSpPr>
          <p:cNvPr id="71689" name="Rectangle 12"/>
          <p:cNvSpPr>
            <a:spLocks noChangeArrowheads="1"/>
          </p:cNvSpPr>
          <p:nvPr/>
        </p:nvSpPr>
        <p:spPr bwMode="auto">
          <a:xfrm>
            <a:off x="3924300" y="1181100"/>
            <a:ext cx="129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800" b="1">
                <a:solidFill>
                  <a:srgbClr val="FFFF89"/>
                </a:solidFill>
                <a:latin typeface="Lucida Bright"/>
                <a:cs typeface="Lucida Bright"/>
              </a:rPr>
              <a:t>+</a:t>
            </a:r>
            <a:endParaRPr lang="en-US" sz="4400" b="1">
              <a:solidFill>
                <a:srgbClr val="FFFF89"/>
              </a:solidFill>
              <a:latin typeface="Lucida Bright"/>
              <a:cs typeface="Lucida Bright"/>
            </a:endParaRPr>
          </a:p>
        </p:txBody>
      </p:sp>
      <p:sp>
        <p:nvSpPr>
          <p:cNvPr id="71690" name="Rectangle 16"/>
          <p:cNvSpPr>
            <a:spLocks noChangeArrowheads="1"/>
          </p:cNvSpPr>
          <p:nvPr/>
        </p:nvSpPr>
        <p:spPr bwMode="auto">
          <a:xfrm>
            <a:off x="5181600" y="4727575"/>
            <a:ext cx="1905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3200" b="1">
                <a:solidFill>
                  <a:srgbClr val="D14D8B"/>
                </a:solidFill>
                <a:latin typeface="Lucida Bright"/>
                <a:cs typeface="Lucida Bright"/>
              </a:rPr>
              <a:t>This</a:t>
            </a:r>
            <a:br>
              <a:rPr lang="en-US" sz="3200" b="1">
                <a:solidFill>
                  <a:srgbClr val="D14D8B"/>
                </a:solidFill>
                <a:latin typeface="Lucida Bright"/>
                <a:cs typeface="Lucida Bright"/>
              </a:rPr>
            </a:br>
            <a:r>
              <a:rPr lang="en-US" sz="3200" b="1">
                <a:solidFill>
                  <a:srgbClr val="D14D8B"/>
                </a:solidFill>
                <a:latin typeface="Lucida Bright"/>
                <a:cs typeface="Lucida Bright"/>
              </a:rPr>
              <a:t>is the DIXI part</a:t>
            </a:r>
          </a:p>
        </p:txBody>
      </p:sp>
      <p:sp>
        <p:nvSpPr>
          <p:cNvPr id="71691" name="Freeform 17"/>
          <p:cNvSpPr>
            <a:spLocks/>
          </p:cNvSpPr>
          <p:nvPr/>
        </p:nvSpPr>
        <p:spPr bwMode="auto">
          <a:xfrm>
            <a:off x="4267200" y="3048000"/>
            <a:ext cx="579438" cy="609600"/>
          </a:xfrm>
          <a:custGeom>
            <a:avLst/>
            <a:gdLst>
              <a:gd name="T0" fmla="*/ 2147483647 w 269"/>
              <a:gd name="T1" fmla="*/ 2147483647 h 253"/>
              <a:gd name="T2" fmla="*/ 2147483647 w 269"/>
              <a:gd name="T3" fmla="*/ 2147483647 h 253"/>
              <a:gd name="T4" fmla="*/ 2147483647 w 269"/>
              <a:gd name="T5" fmla="*/ 0 h 253"/>
              <a:gd name="T6" fmla="*/ 2147483647 w 269"/>
              <a:gd name="T7" fmla="*/ 2147483647 h 253"/>
              <a:gd name="T8" fmla="*/ 2147483647 w 269"/>
              <a:gd name="T9" fmla="*/ 2147483647 h 253"/>
              <a:gd name="T10" fmla="*/ 2147483647 w 269"/>
              <a:gd name="T11" fmla="*/ 2147483647 h 253"/>
              <a:gd name="T12" fmla="*/ 2147483647 w 269"/>
              <a:gd name="T13" fmla="*/ 2147483647 h 253"/>
              <a:gd name="T14" fmla="*/ 2147483647 w 269"/>
              <a:gd name="T15" fmla="*/ 2147483647 h 253"/>
              <a:gd name="T16" fmla="*/ 2147483647 w 269"/>
              <a:gd name="T17" fmla="*/ 2147483647 h 25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9"/>
              <a:gd name="T28" fmla="*/ 0 h 253"/>
              <a:gd name="T29" fmla="*/ 269 w 269"/>
              <a:gd name="T30" fmla="*/ 253 h 25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9" h="253">
                <a:moveTo>
                  <a:pt x="2" y="55"/>
                </a:moveTo>
                <a:cubicBezTo>
                  <a:pt x="12" y="13"/>
                  <a:pt x="0" y="31"/>
                  <a:pt x="50" y="14"/>
                </a:cubicBezTo>
                <a:cubicBezTo>
                  <a:pt x="63" y="9"/>
                  <a:pt x="91" y="0"/>
                  <a:pt x="91" y="0"/>
                </a:cubicBezTo>
                <a:cubicBezTo>
                  <a:pt x="138" y="8"/>
                  <a:pt x="171" y="25"/>
                  <a:pt x="214" y="41"/>
                </a:cubicBezTo>
                <a:cubicBezTo>
                  <a:pt x="238" y="65"/>
                  <a:pt x="257" y="90"/>
                  <a:pt x="269" y="123"/>
                </a:cubicBezTo>
                <a:cubicBezTo>
                  <a:pt x="264" y="143"/>
                  <a:pt x="260" y="164"/>
                  <a:pt x="255" y="185"/>
                </a:cubicBezTo>
                <a:cubicBezTo>
                  <a:pt x="240" y="236"/>
                  <a:pt x="227" y="236"/>
                  <a:pt x="180" y="253"/>
                </a:cubicBezTo>
                <a:cubicBezTo>
                  <a:pt x="128" y="247"/>
                  <a:pt x="108" y="251"/>
                  <a:pt x="70" y="226"/>
                </a:cubicBezTo>
                <a:cubicBezTo>
                  <a:pt x="35" y="170"/>
                  <a:pt x="11" y="120"/>
                  <a:pt x="2" y="55"/>
                </a:cubicBezTo>
                <a:close/>
              </a:path>
            </a:pathLst>
          </a:custGeom>
          <a:noFill/>
          <a:ln w="57150">
            <a:solidFill>
              <a:srgbClr val="D14D8B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Lucida Bright"/>
              <a:cs typeface="Lucida Bright"/>
            </a:endParaRPr>
          </a:p>
        </p:txBody>
      </p:sp>
      <p:sp>
        <p:nvSpPr>
          <p:cNvPr id="71692" name="Freeform 19"/>
          <p:cNvSpPr>
            <a:spLocks/>
          </p:cNvSpPr>
          <p:nvPr/>
        </p:nvSpPr>
        <p:spPr bwMode="auto">
          <a:xfrm>
            <a:off x="7453313" y="4573588"/>
            <a:ext cx="852487" cy="912812"/>
          </a:xfrm>
          <a:custGeom>
            <a:avLst/>
            <a:gdLst>
              <a:gd name="T0" fmla="*/ 2147483647 w 441"/>
              <a:gd name="T1" fmla="*/ 2147483647 h 431"/>
              <a:gd name="T2" fmla="*/ 2147483647 w 441"/>
              <a:gd name="T3" fmla="*/ 2147483647 h 431"/>
              <a:gd name="T4" fmla="*/ 2147483647 w 441"/>
              <a:gd name="T5" fmla="*/ 2147483647 h 431"/>
              <a:gd name="T6" fmla="*/ 2147483647 w 441"/>
              <a:gd name="T7" fmla="*/ 2147483647 h 431"/>
              <a:gd name="T8" fmla="*/ 2147483647 w 441"/>
              <a:gd name="T9" fmla="*/ 0 h 431"/>
              <a:gd name="T10" fmla="*/ 2147483647 w 441"/>
              <a:gd name="T11" fmla="*/ 2147483647 h 431"/>
              <a:gd name="T12" fmla="*/ 2147483647 w 441"/>
              <a:gd name="T13" fmla="*/ 2147483647 h 431"/>
              <a:gd name="T14" fmla="*/ 2147483647 w 441"/>
              <a:gd name="T15" fmla="*/ 2147483647 h 431"/>
              <a:gd name="T16" fmla="*/ 0 w 441"/>
              <a:gd name="T17" fmla="*/ 2147483647 h 431"/>
              <a:gd name="T18" fmla="*/ 2147483647 w 441"/>
              <a:gd name="T19" fmla="*/ 2147483647 h 431"/>
              <a:gd name="T20" fmla="*/ 2147483647 w 441"/>
              <a:gd name="T21" fmla="*/ 2147483647 h 43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41"/>
              <a:gd name="T34" fmla="*/ 0 h 431"/>
              <a:gd name="T35" fmla="*/ 441 w 441"/>
              <a:gd name="T36" fmla="*/ 431 h 43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41" h="431">
                <a:moveTo>
                  <a:pt x="54" y="137"/>
                </a:moveTo>
                <a:cubicBezTo>
                  <a:pt x="72" y="113"/>
                  <a:pt x="88" y="88"/>
                  <a:pt x="102" y="62"/>
                </a:cubicBezTo>
                <a:cubicBezTo>
                  <a:pt x="111" y="42"/>
                  <a:pt x="103" y="33"/>
                  <a:pt x="129" y="21"/>
                </a:cubicBezTo>
                <a:cubicBezTo>
                  <a:pt x="139" y="15"/>
                  <a:pt x="152" y="17"/>
                  <a:pt x="164" y="14"/>
                </a:cubicBezTo>
                <a:cubicBezTo>
                  <a:pt x="177" y="10"/>
                  <a:pt x="205" y="0"/>
                  <a:pt x="205" y="0"/>
                </a:cubicBezTo>
                <a:cubicBezTo>
                  <a:pt x="300" y="10"/>
                  <a:pt x="333" y="41"/>
                  <a:pt x="410" y="96"/>
                </a:cubicBezTo>
                <a:cubicBezTo>
                  <a:pt x="424" y="209"/>
                  <a:pt x="441" y="386"/>
                  <a:pt x="307" y="431"/>
                </a:cubicBezTo>
                <a:cubicBezTo>
                  <a:pt x="197" y="426"/>
                  <a:pt x="130" y="425"/>
                  <a:pt x="34" y="411"/>
                </a:cubicBezTo>
                <a:cubicBezTo>
                  <a:pt x="0" y="362"/>
                  <a:pt x="9" y="386"/>
                  <a:pt x="0" y="342"/>
                </a:cubicBezTo>
                <a:cubicBezTo>
                  <a:pt x="6" y="321"/>
                  <a:pt x="20" y="281"/>
                  <a:pt x="20" y="281"/>
                </a:cubicBezTo>
                <a:cubicBezTo>
                  <a:pt x="27" y="231"/>
                  <a:pt x="36" y="183"/>
                  <a:pt x="54" y="137"/>
                </a:cubicBezTo>
                <a:close/>
              </a:path>
            </a:pathLst>
          </a:custGeom>
          <a:noFill/>
          <a:ln w="57150">
            <a:solidFill>
              <a:srgbClr val="D14D8B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Lucida Bright"/>
              <a:cs typeface="Lucida Bright"/>
            </a:endParaRPr>
          </a:p>
        </p:txBody>
      </p:sp>
      <p:sp>
        <p:nvSpPr>
          <p:cNvPr id="71693" name="Line 20"/>
          <p:cNvSpPr>
            <a:spLocks noChangeShapeType="1"/>
          </p:cNvSpPr>
          <p:nvPr/>
        </p:nvSpPr>
        <p:spPr bwMode="auto">
          <a:xfrm>
            <a:off x="6705600" y="5105400"/>
            <a:ext cx="685800" cy="76200"/>
          </a:xfrm>
          <a:prstGeom prst="line">
            <a:avLst/>
          </a:prstGeom>
          <a:noFill/>
          <a:ln w="76200">
            <a:solidFill>
              <a:srgbClr val="D14D8B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>
              <a:latin typeface="Lucida Bright"/>
              <a:cs typeface="Lucida Bright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0533"/>
            <a:ext cx="4572000" cy="3263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90343"/>
            <a:ext cx="4572000" cy="32065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135"/>
            <a:ext cx="4572000" cy="31680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504741"/>
            <a:ext cx="4572000" cy="3232727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8" charset="0"/>
            <a:ea typeface="ＭＳ Ｐゴシック" pitchFamily="28" charset="-128"/>
            <a:cs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8" charset="0"/>
            <a:ea typeface="ＭＳ Ｐゴシック" pitchFamily="28" charset="-128"/>
            <a:cs typeface="ＭＳ Ｐゴシック" pitchFamily="2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4940</TotalTime>
  <Words>343</Words>
  <Application>Microsoft Macintosh PowerPoint</Application>
  <PresentationFormat>On-screen Show (4:3)</PresentationFormat>
  <Paragraphs>62</Paragraphs>
  <Slides>32</Slides>
  <Notes>19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Blank Presentation</vt:lpstr>
      <vt:lpstr>Slide 1</vt:lpstr>
      <vt:lpstr>Deep Impact</vt:lpstr>
      <vt:lpstr>Slide 3</vt:lpstr>
      <vt:lpstr>Slide 4</vt:lpstr>
      <vt:lpstr>Slide 5</vt:lpstr>
      <vt:lpstr>Slide 6</vt:lpstr>
      <vt:lpstr>Deep Impact Flyby Instruments</vt:lpstr>
      <vt:lpstr>EPOXI is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Deep Impact Astronomical Telescope Mission (DIATeM)</vt:lpstr>
      <vt:lpstr>Slide 32</vt:lpstr>
    </vt:vector>
  </TitlesOfParts>
  <Company>NASA Goddard Space Flight Center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EPOXI is EPOCh and DIXI mixed together</dc:title>
  <dc:creator>Timothy Livengood</dc:creator>
  <cp:lastModifiedBy>Jeff Goldstein</cp:lastModifiedBy>
  <cp:revision>180</cp:revision>
  <cp:lastPrinted>2010-11-12T03:03:09Z</cp:lastPrinted>
  <dcterms:created xsi:type="dcterms:W3CDTF">2011-06-30T23:00:50Z</dcterms:created>
  <dcterms:modified xsi:type="dcterms:W3CDTF">2011-06-30T23:01:29Z</dcterms:modified>
</cp:coreProperties>
</file>