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1"/>
  </p:notesMasterIdLst>
  <p:sldIdLst>
    <p:sldId id="258" r:id="rId2"/>
    <p:sldId id="302" r:id="rId3"/>
    <p:sldId id="313" r:id="rId4"/>
    <p:sldId id="314" r:id="rId5"/>
    <p:sldId id="278" r:id="rId6"/>
    <p:sldId id="319" r:id="rId7"/>
    <p:sldId id="321" r:id="rId8"/>
    <p:sldId id="318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5" autoAdjust="0"/>
  </p:normalViewPr>
  <p:slideViewPr>
    <p:cSldViewPr snapToGrid="0" snapToObjects="1">
      <p:cViewPr varScale="1">
        <p:scale>
          <a:sx n="83" d="100"/>
          <a:sy n="83" d="100"/>
        </p:scale>
        <p:origin x="-1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8C38-20F9-3D45-B156-A201F8731C9E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2C58-1B0F-DF43-9F40-7CD964352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8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Gage – Motivation</a:t>
            </a:r>
            <a:r>
              <a:rPr lang="en-US" baseline="0" dirty="0" smtClean="0"/>
              <a:t> comes from the fact that astronauts have trouble with bone loss in space- 10x as fast as postmenopausal osteoporosis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Gage –</a:t>
            </a:r>
            <a:r>
              <a:rPr lang="en-US" baseline="0" dirty="0" smtClean="0"/>
              <a:t> Imbalance between </a:t>
            </a:r>
            <a:r>
              <a:rPr lang="en-US" baseline="0" dirty="0" err="1" smtClean="0"/>
              <a:t>osteoclast</a:t>
            </a:r>
            <a:r>
              <a:rPr lang="en-US" baseline="0" dirty="0" smtClean="0"/>
              <a:t> cells and </a:t>
            </a:r>
            <a:r>
              <a:rPr lang="en-US" baseline="0" dirty="0" err="1" smtClean="0"/>
              <a:t>osteoblast</a:t>
            </a:r>
            <a:r>
              <a:rPr lang="en-US" baseline="0" dirty="0" smtClean="0"/>
              <a:t> cells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Gage – </a:t>
            </a:r>
            <a:r>
              <a:rPr lang="en-US" dirty="0" err="1" smtClean="0"/>
              <a:t>Osteoclasts</a:t>
            </a:r>
            <a:r>
              <a:rPr lang="en-US" dirty="0" smtClean="0"/>
              <a:t> clear out bone,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osteoblasts</a:t>
            </a:r>
            <a:r>
              <a:rPr lang="en-US" baseline="0" dirty="0" smtClean="0"/>
              <a:t> create new 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Joe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– hike</a:t>
            </a:r>
            <a:r>
              <a:rPr lang="en-US" baseline="0" dirty="0" smtClean="0"/>
              <a:t> story: in a desert with friends without food/water for 2 weeks; but we had restraints, we knew that the cells needed oxygen and nutrients; some cells could be resuscitated which is </a:t>
            </a:r>
            <a:r>
              <a:rPr lang="en-US" baseline="0" dirty="0" err="1" smtClean="0"/>
              <a:t>surprising</a:t>
            </a:r>
            <a:r>
              <a:rPr lang="en-US" dirty="0" err="1" smtClean="0"/>
              <a:t>NASA</a:t>
            </a:r>
            <a:r>
              <a:rPr lang="en-US" baseline="0" dirty="0" smtClean="0"/>
              <a:t> used the best conditions possible, our cells were deprived of oxygen and nutrients due to experimental restraints, however both experiments yielded similar results; </a:t>
            </a:r>
            <a:r>
              <a:rPr lang="en-US" baseline="0" dirty="0" err="1" smtClean="0"/>
              <a:t>osteoblast</a:t>
            </a:r>
            <a:r>
              <a:rPr lang="en-US" baseline="0" dirty="0" smtClean="0"/>
              <a:t> cells are delicate cells and die easily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– Then Q&amp;A session w/ slide in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2C58-1B0F-DF43-9F40-7CD96435211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624F-145B-F147-A7D0-A2ACA40F832D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F273-49D4-F64F-8CFC-496E591A2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9837" y="-14078"/>
            <a:ext cx="8251385" cy="21769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Effects of Microgravity on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Osteoblastic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Bone Reformation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654" y="1914060"/>
            <a:ext cx="8728875" cy="238438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Principle Investigators: Adam Elwood, Joseph Avenoso, Gage Cane-</a:t>
            </a:r>
            <a:r>
              <a:rPr lang="en-US" sz="2800" dirty="0" err="1" smtClean="0">
                <a:solidFill>
                  <a:schemeClr val="bg1"/>
                </a:solidFill>
              </a:rPr>
              <a:t>Wissing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Co-Investigators: Alex Belly, </a:t>
            </a:r>
            <a:r>
              <a:rPr lang="en-US" sz="2800" dirty="0" err="1" smtClean="0">
                <a:solidFill>
                  <a:schemeClr val="bg1"/>
                </a:solidFill>
              </a:rPr>
              <a:t>Rotem</a:t>
            </a:r>
            <a:r>
              <a:rPr lang="en-US" sz="2800" dirty="0" smtClean="0">
                <a:solidFill>
                  <a:schemeClr val="bg1"/>
                </a:solidFill>
              </a:rPr>
              <a:t> Herzberg, </a:t>
            </a:r>
            <a:r>
              <a:rPr lang="en-US" sz="2800" dirty="0" err="1" smtClean="0">
                <a:solidFill>
                  <a:schemeClr val="bg1"/>
                </a:solidFill>
              </a:rPr>
              <a:t>Tejas</a:t>
            </a:r>
            <a:r>
              <a:rPr lang="en-US" sz="2800" dirty="0" smtClean="0">
                <a:solidFill>
                  <a:schemeClr val="bg1"/>
                </a:solidFill>
              </a:rPr>
              <a:t> Patel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Co-Directors: Dr. Jorge Valdes, Mr. Michael </a:t>
            </a:r>
            <a:r>
              <a:rPr lang="en-US" sz="2800" dirty="0" err="1" smtClean="0">
                <a:solidFill>
                  <a:schemeClr val="bg1"/>
                </a:solidFill>
              </a:rPr>
              <a:t>Herbst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12" y="4245772"/>
            <a:ext cx="1846012" cy="22236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40" y="4298444"/>
            <a:ext cx="2588454" cy="182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58637" y="6377045"/>
            <a:ext cx="14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Tessa Lewis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1-10-10 at 9.24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70" y="3980666"/>
            <a:ext cx="1879175" cy="239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stronau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6257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Motivation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0" y="4471176"/>
            <a:ext cx="5486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aseline="0" dirty="0">
                <a:solidFill>
                  <a:srgbClr val="000000"/>
                </a:solidFill>
              </a:rPr>
              <a:t>Bone mineral density (BMD) </a:t>
            </a:r>
            <a:r>
              <a:rPr lang="en-US" baseline="0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aseline="0" dirty="0" smtClean="0">
                <a:solidFill>
                  <a:srgbClr val="000000"/>
                </a:solidFill>
              </a:rPr>
              <a:t>lost </a:t>
            </a:r>
            <a:r>
              <a:rPr lang="en-US" baseline="0" dirty="0">
                <a:solidFill>
                  <a:srgbClr val="000000"/>
                </a:solidFill>
              </a:rPr>
              <a:t>at rates of up to 1.6% per month.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baseline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baseline="0" dirty="0">
              <a:solidFill>
                <a:srgbClr val="000000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400" baseline="0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90800" y="4929254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aseline="0" dirty="0">
                <a:solidFill>
                  <a:srgbClr val="C00000"/>
                </a:solidFill>
              </a:rPr>
              <a:t>~</a:t>
            </a:r>
            <a:r>
              <a:rPr lang="en-US" sz="2000" baseline="0" dirty="0">
                <a:solidFill>
                  <a:srgbClr val="C00000"/>
                </a:solidFill>
              </a:rPr>
              <a:t>10X</a:t>
            </a:r>
            <a:r>
              <a:rPr lang="en-US" baseline="0" dirty="0">
                <a:solidFill>
                  <a:srgbClr val="C00000"/>
                </a:solidFill>
              </a:rPr>
              <a:t> </a:t>
            </a:r>
            <a:r>
              <a:rPr lang="en-US" baseline="0" dirty="0">
                <a:solidFill>
                  <a:srgbClr val="000000"/>
                </a:solidFill>
              </a:rPr>
              <a:t>postmenopausal osteoporosis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81200" y="5211120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aseline="0" dirty="0">
                <a:solidFill>
                  <a:srgbClr val="000000"/>
                </a:solidFill>
              </a:rPr>
              <a:t>Recovery needs </a:t>
            </a:r>
            <a:r>
              <a:rPr lang="en-US" baseline="0" dirty="0">
                <a:solidFill>
                  <a:srgbClr val="C00000"/>
                </a:solidFill>
              </a:rPr>
              <a:t>&gt;</a:t>
            </a:r>
            <a:r>
              <a:rPr lang="en-US" sz="2000" baseline="0" dirty="0">
                <a:solidFill>
                  <a:srgbClr val="C00000"/>
                </a:solidFill>
              </a:rPr>
              <a:t>2X</a:t>
            </a:r>
            <a:r>
              <a:rPr lang="en-US" baseline="0" dirty="0">
                <a:solidFill>
                  <a:srgbClr val="C00000"/>
                </a:solidFill>
              </a:rPr>
              <a:t> </a:t>
            </a:r>
            <a:r>
              <a:rPr lang="en-US" baseline="0" dirty="0">
                <a:solidFill>
                  <a:srgbClr val="000000"/>
                </a:solidFill>
              </a:rPr>
              <a:t>time spent in micro-gravity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2448" y="6366417"/>
            <a:ext cx="601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McCarthy </a:t>
            </a:r>
            <a:r>
              <a:rPr lang="en-US" i="1" dirty="0" smtClean="0">
                <a:solidFill>
                  <a:schemeClr val="bg1"/>
                </a:solidFill>
              </a:rPr>
              <a:t>et al</a:t>
            </a:r>
            <a:r>
              <a:rPr lang="en-US" dirty="0" smtClean="0">
                <a:solidFill>
                  <a:schemeClr val="bg1"/>
                </a:solidFill>
              </a:rPr>
              <a:t>., 2000; LeBlanc </a:t>
            </a:r>
            <a:r>
              <a:rPr lang="en-US" i="1" dirty="0" smtClean="0">
                <a:solidFill>
                  <a:schemeClr val="bg1"/>
                </a:solidFill>
              </a:rPr>
              <a:t>et al</a:t>
            </a:r>
            <a:r>
              <a:rPr lang="en-US" dirty="0" smtClean="0">
                <a:solidFill>
                  <a:schemeClr val="bg1"/>
                </a:solidFill>
              </a:rPr>
              <a:t>., 2000; Lang </a:t>
            </a:r>
            <a:r>
              <a:rPr lang="en-US" i="1" dirty="0" smtClean="0">
                <a:solidFill>
                  <a:schemeClr val="bg1"/>
                </a:solidFill>
              </a:rPr>
              <a:t>et al</a:t>
            </a:r>
            <a:r>
              <a:rPr lang="en-US" dirty="0" smtClean="0">
                <a:solidFill>
                  <a:schemeClr val="bg1"/>
                </a:solidFill>
              </a:rPr>
              <a:t>., 2004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807" y="5649746"/>
            <a:ext cx="486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inhibit missions to Mars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8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Osteoporosis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6" descr="quality_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10" y="1581373"/>
            <a:ext cx="6261116" cy="46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94388" y="6265862"/>
            <a:ext cx="289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baseline="0" dirty="0">
                <a:solidFill>
                  <a:schemeClr val="bg1"/>
                </a:solidFill>
              </a:rPr>
              <a:t>Courtesy of Michael J. Klein, M.D</a:t>
            </a:r>
            <a:r>
              <a:rPr lang="en-US" baseline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03388" y="6327775"/>
            <a:ext cx="419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baseline="0" dirty="0" err="1">
                <a:solidFill>
                  <a:schemeClr val="bg1"/>
                </a:solidFill>
              </a:rPr>
              <a:t>Fritton</a:t>
            </a:r>
            <a:r>
              <a:rPr lang="en-US" sz="1400" b="0" baseline="0" dirty="0">
                <a:solidFill>
                  <a:schemeClr val="bg1"/>
                </a:solidFill>
              </a:rPr>
              <a:t> &amp; </a:t>
            </a:r>
            <a:r>
              <a:rPr lang="en-US" sz="1400" b="0" baseline="0" dirty="0" err="1">
                <a:solidFill>
                  <a:schemeClr val="bg1"/>
                </a:solidFill>
              </a:rPr>
              <a:t>Schaffler</a:t>
            </a:r>
            <a:r>
              <a:rPr lang="en-US" sz="1400" b="0" baseline="0" dirty="0">
                <a:solidFill>
                  <a:schemeClr val="bg1"/>
                </a:solidFill>
              </a:rPr>
              <a:t>, 2008 </a:t>
            </a:r>
            <a:r>
              <a:rPr lang="ja-JP" altLang="en-US" sz="1400" b="0" baseline="0" dirty="0">
                <a:solidFill>
                  <a:schemeClr val="bg1"/>
                </a:solidFill>
              </a:rPr>
              <a:t>“</a:t>
            </a:r>
            <a:r>
              <a:rPr lang="en-US" sz="1400" b="0" baseline="0" dirty="0">
                <a:solidFill>
                  <a:schemeClr val="bg1"/>
                </a:solidFill>
              </a:rPr>
              <a:t>Bone Quality</a:t>
            </a:r>
            <a:r>
              <a:rPr lang="ja-JP" altLang="en-US" sz="1400" b="0" baseline="0" dirty="0">
                <a:solidFill>
                  <a:schemeClr val="bg1"/>
                </a:solidFill>
              </a:rPr>
              <a:t>”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61026" y="120801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aseline="0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90121" y="1224639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aseline="0" dirty="0">
                <a:solidFill>
                  <a:schemeClr val="bg1"/>
                </a:solidFill>
              </a:rPr>
              <a:t>Osteoporotic</a:t>
            </a:r>
          </a:p>
        </p:txBody>
      </p:sp>
    </p:spTree>
    <p:extLst>
      <p:ext uri="{BB962C8B-B14F-4D97-AF65-F5344CB8AC3E}">
        <p14:creationId xmlns:p14="http://schemas.microsoft.com/office/powerpoint/2010/main" val="175682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Osteoblast Bone </a:t>
            </a:r>
            <a:r>
              <a:rPr lang="en-US" dirty="0" smtClean="0">
                <a:solidFill>
                  <a:schemeClr val="bg1"/>
                </a:solidFill>
              </a:rPr>
              <a:t>Cells – How Broken Bones are Repaired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6048" y="1747777"/>
            <a:ext cx="7630547" cy="3979752"/>
            <a:chOff x="264564" y="1417638"/>
            <a:chExt cx="8770304" cy="3742994"/>
          </a:xfrm>
        </p:grpSpPr>
        <p:pic>
          <p:nvPicPr>
            <p:cNvPr id="4" name="Picture 2" descr="Bilezikian_07_fig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" t="60003" r="3366" b="2500"/>
            <a:stretch/>
          </p:blipFill>
          <p:spPr bwMode="auto">
            <a:xfrm>
              <a:off x="264564" y="1417638"/>
              <a:ext cx="8770304" cy="37429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2819400" y="3352800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noFill/>
            <a:ln w="1016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/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 rot="17087805">
              <a:off x="3543300" y="3390900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noFill/>
            <a:ln w="1016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/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 rot="17087805">
              <a:off x="4743420" y="3240650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1016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aseline="0">
                <a:solidFill>
                  <a:srgbClr val="FF0000">
                    <a:alpha val="30000"/>
                  </a:srgbClr>
                </a:solidFill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5398340">
              <a:off x="4966695" y="3012518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05220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605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Essential Question: Can human growth hormone be used to enhance bone growth in space?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Embryonic mouse </a:t>
            </a:r>
            <a:r>
              <a:rPr lang="en-US" sz="3200" dirty="0" err="1" smtClean="0">
                <a:solidFill>
                  <a:schemeClr val="bg1"/>
                </a:solidFill>
              </a:rPr>
              <a:t>osteoblast</a:t>
            </a:r>
            <a:r>
              <a:rPr lang="en-US" sz="3200" dirty="0" smtClean="0">
                <a:solidFill>
                  <a:schemeClr val="bg1"/>
                </a:solidFill>
              </a:rPr>
              <a:t> cells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DMEM nutrient broth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Human Growth Hormone</a:t>
            </a:r>
          </a:p>
          <a:p>
            <a:pPr lvl="2"/>
            <a:r>
              <a:rPr lang="en-US" sz="3200" dirty="0" smtClean="0">
                <a:solidFill>
                  <a:schemeClr val="bg1"/>
                </a:solidFill>
              </a:rPr>
              <a:t>Research supports use of human growth hormone with mouse bone cells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 Group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Monitored at UMDNJ</a:t>
            </a:r>
          </a:p>
          <a:p>
            <a:pPr lvl="2">
              <a:buNone/>
            </a:pPr>
            <a:endParaRPr lang="en-US" sz="2024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Progression of the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48" y="1432109"/>
            <a:ext cx="8875218" cy="47202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Cells launched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Growth hormone added a day later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Control group exhibits confluence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 cells begin to die ten days later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Similar timeline for cells in space</a:t>
            </a:r>
          </a:p>
        </p:txBody>
      </p:sp>
    </p:spTree>
    <p:extLst>
      <p:ext uri="{BB962C8B-B14F-4D97-AF65-F5344CB8AC3E}">
        <p14:creationId xmlns:p14="http://schemas.microsoft.com/office/powerpoint/2010/main" val="19833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Osteoblast Cells </a:t>
            </a:r>
            <a:r>
              <a:rPr lang="en-US" dirty="0" smtClean="0">
                <a:solidFill>
                  <a:schemeClr val="bg1"/>
                </a:solidFill>
              </a:rPr>
              <a:t>(Control Group) on Launch 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35" y="2270136"/>
            <a:ext cx="4135794" cy="3105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62" y="2270136"/>
            <a:ext cx="4143738" cy="3111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0015" y="6411421"/>
            <a:ext cx="37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UMDNJ Department of </a:t>
            </a:r>
            <a:r>
              <a:rPr lang="en-US" dirty="0" err="1" smtClean="0">
                <a:solidFill>
                  <a:schemeClr val="bg1"/>
                </a:solidFill>
              </a:rPr>
              <a:t>Orthopaedics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Experimental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926" y="1417638"/>
            <a:ext cx="73433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Comparison of experimental and control groups yield similar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Confluence, amount, and differentiation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Resuscitation of cells with oxygen and nutrients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Analysis on survivor cells requires long incubation periods</a:t>
            </a:r>
          </a:p>
        </p:txBody>
      </p:sp>
    </p:spTree>
    <p:extLst>
      <p:ext uri="{BB962C8B-B14F-4D97-AF65-F5344CB8AC3E}">
        <p14:creationId xmlns:p14="http://schemas.microsoft.com/office/powerpoint/2010/main" val="96893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Sponsors &amp; Collaborators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1" y="1963828"/>
            <a:ext cx="4614428" cy="36983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55562" y="1401888"/>
            <a:ext cx="1957025" cy="2283510"/>
            <a:chOff x="6547466" y="1296048"/>
            <a:chExt cx="1957025" cy="228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7466" y="1296048"/>
              <a:ext cx="1957025" cy="163717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76889" y="2933227"/>
              <a:ext cx="1656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Dr. Alicia </a:t>
              </a:r>
              <a:r>
                <a:rPr lang="en-US" dirty="0" err="1" smtClean="0">
                  <a:solidFill>
                    <a:schemeClr val="bg1"/>
                  </a:solidFill>
                </a:rPr>
                <a:t>Abella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AT&amp;T Labs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8745" y="2103596"/>
            <a:ext cx="1666817" cy="2951924"/>
            <a:chOff x="457200" y="1328798"/>
            <a:chExt cx="1666817" cy="29519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296" y="1328798"/>
              <a:ext cx="1501124" cy="22639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7200" y="3634391"/>
              <a:ext cx="1666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Dr. Chris </a:t>
              </a:r>
              <a:r>
                <a:rPr lang="en-US" dirty="0" err="1" smtClean="0">
                  <a:solidFill>
                    <a:schemeClr val="bg1"/>
                  </a:solidFill>
                </a:rPr>
                <a:t>Fritton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UMDNJ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5972" y="3774252"/>
            <a:ext cx="2318964" cy="2632875"/>
            <a:chOff x="6142734" y="4267492"/>
            <a:chExt cx="2318964" cy="26328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7466" y="4267492"/>
              <a:ext cx="1412623" cy="20180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42734" y="6254036"/>
              <a:ext cx="2318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Professor Mark </a:t>
              </a:r>
              <a:r>
                <a:rPr lang="en-US" dirty="0" err="1" smtClean="0">
                  <a:solidFill>
                    <a:schemeClr val="bg1"/>
                  </a:solidFill>
                </a:rPr>
                <a:t>Zondlo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Princeton University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421</Words>
  <Application>Microsoft Macintosh PowerPoint</Application>
  <PresentationFormat>On-screen Show (4:3)</PresentationFormat>
  <Paragraphs>60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Effects of Microgravity on Osteoblastic Bone Reformation</vt:lpstr>
      <vt:lpstr>The Motivation</vt:lpstr>
      <vt:lpstr>Osteoporosis</vt:lpstr>
      <vt:lpstr>Osteoblast Bone Cells – How Broken Bones are Repaired</vt:lpstr>
      <vt:lpstr>Experimental Protocol</vt:lpstr>
      <vt:lpstr>Progression of the Experiment</vt:lpstr>
      <vt:lpstr>Osteoblast Cells (Control Group) on Launch Date</vt:lpstr>
      <vt:lpstr>The Experimental Results</vt:lpstr>
      <vt:lpstr>The Sponsors &amp; Collaborators</vt:lpstr>
    </vt:vector>
  </TitlesOfParts>
  <Company>Young Science Achievers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Valdes</dc:creator>
  <cp:lastModifiedBy>Jorge Valdes</cp:lastModifiedBy>
  <cp:revision>126</cp:revision>
  <cp:lastPrinted>2011-02-26T21:33:02Z</cp:lastPrinted>
  <dcterms:created xsi:type="dcterms:W3CDTF">2011-04-12T13:08:22Z</dcterms:created>
  <dcterms:modified xsi:type="dcterms:W3CDTF">2012-06-22T19:25:34Z</dcterms:modified>
</cp:coreProperties>
</file>