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58C2D-BD72-4A9A-9879-E5277569CC0A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E7587-D854-4624-AED7-F4260A35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3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E7587-D854-4624-AED7-F4260A359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E7587-D854-4624-AED7-F4260A359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E7587-D854-4624-AED7-F4260A3597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E7587-D854-4624-AED7-F4260A3597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D28-3B45-4784-8B8E-881AD0B3F795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8747-F98D-45AD-8321-C9648BA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6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D28-3B45-4784-8B8E-881AD0B3F795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8747-F98D-45AD-8321-C9648BA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2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D28-3B45-4784-8B8E-881AD0B3F795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8747-F98D-45AD-8321-C9648BA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D28-3B45-4784-8B8E-881AD0B3F795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8747-F98D-45AD-8321-C9648BA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D28-3B45-4784-8B8E-881AD0B3F795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8747-F98D-45AD-8321-C9648BA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8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D28-3B45-4784-8B8E-881AD0B3F795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8747-F98D-45AD-8321-C9648BA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D28-3B45-4784-8B8E-881AD0B3F795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8747-F98D-45AD-8321-C9648BA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D28-3B45-4784-8B8E-881AD0B3F795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8747-F98D-45AD-8321-C9648BA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D28-3B45-4784-8B8E-881AD0B3F795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8747-F98D-45AD-8321-C9648BA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D28-3B45-4784-8B8E-881AD0B3F795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8747-F98D-45AD-8321-C9648BA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1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D28-3B45-4784-8B8E-881AD0B3F795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8747-F98D-45AD-8321-C9648BA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CD28-3B45-4784-8B8E-881AD0B3F795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8747-F98D-45AD-8321-C9648BA0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6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244" y="0"/>
            <a:ext cx="9158243" cy="1600200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Physiological Effects of Microgravity and Increased Levels of Radiation on Wild-Type and Genetically Modified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Caenorhabditis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elegans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ul\Documents\My Dropbox\Family\Paul\ScienceFair2010\Gradi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28542" r="1991" b="20471"/>
          <a:stretch/>
        </p:blipFill>
        <p:spPr bwMode="auto">
          <a:xfrm flipV="1">
            <a:off x="-14243" y="1524000"/>
            <a:ext cx="9158243" cy="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4243" y="5345048"/>
            <a:ext cx="9158243" cy="1512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Warren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 Mission One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County, MD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3753093" cy="3668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6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244" y="0"/>
            <a:ext cx="9158243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Inspiration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ul\Documents\My Dropbox\Family\Paul\ScienceFair2010\Gradi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28542" r="1991" b="20471"/>
          <a:stretch/>
        </p:blipFill>
        <p:spPr bwMode="auto">
          <a:xfrm flipV="1">
            <a:off x="-14243" y="689070"/>
            <a:ext cx="9158243" cy="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907778" cy="2723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528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07778" y="689070"/>
            <a:ext cx="4236222" cy="2663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“Experiments that hint of longer lives”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485816"/>
            <a:ext cx="4419600" cy="2076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 Pathway Mutations     Longer Lives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5000" y="4800600"/>
            <a:ext cx="3048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-14244" y="6096000"/>
            <a:ext cx="3657602" cy="775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/>
              <a:t>Photos: </a:t>
            </a:r>
            <a:r>
              <a:rPr lang="en-US" sz="1200" dirty="0"/>
              <a:t>Cynthia Kenyon: Experiments that hint of longer lives | Video on TED.com. (</a:t>
            </a:r>
            <a:r>
              <a:rPr lang="en-US" sz="1200" dirty="0" err="1"/>
              <a:t>n.d.</a:t>
            </a:r>
            <a:r>
              <a:rPr lang="en-US" sz="1200" dirty="0"/>
              <a:t>). </a:t>
            </a:r>
            <a:r>
              <a:rPr lang="en-US" sz="1200" i="1" dirty="0"/>
              <a:t>TED: Ideas worth spreading</a:t>
            </a:r>
            <a:r>
              <a:rPr lang="en-US" sz="1200" dirty="0"/>
              <a:t>. Retrieved June 21, 2012, from http://www.ted.com/talks/lang/en/cynth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4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244" y="0"/>
            <a:ext cx="9158243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Organism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ul\Documents\My Dropbox\Family\Paul\ScienceFair2010\Gradi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28542" r="1991" b="20471"/>
          <a:stretch/>
        </p:blipFill>
        <p:spPr bwMode="auto">
          <a:xfrm flipV="1">
            <a:off x="-14243" y="689070"/>
            <a:ext cx="9158243" cy="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4244" y="762000"/>
            <a:ext cx="915824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Caenorhabditis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elegans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4" y="1447800"/>
            <a:ext cx="5195844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81599" y="1447800"/>
            <a:ext cx="39624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Organism 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/>
              <a:t>Short Life Cycle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/>
              <a:t>Compact Genome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/>
              <a:t>Stereotypical Development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/>
              <a:t>Rapid Propagation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/>
              <a:t>Microscopic Size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/>
              <a:t>Common</a:t>
            </a:r>
            <a:endParaRPr lang="en-US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181598" y="6248400"/>
            <a:ext cx="3962401" cy="62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/>
              <a:t>Photo: links </a:t>
            </a:r>
            <a:r>
              <a:rPr lang="en-US" sz="1200" dirty="0"/>
              <a:t>- </a:t>
            </a:r>
            <a:r>
              <a:rPr lang="en-US" sz="1200" dirty="0" err="1"/>
              <a:t>Kaganovich</a:t>
            </a:r>
            <a:r>
              <a:rPr lang="en-US" sz="1200" dirty="0"/>
              <a:t> Lab. (</a:t>
            </a:r>
            <a:r>
              <a:rPr lang="en-US" sz="1200" dirty="0" err="1"/>
              <a:t>n.d.</a:t>
            </a:r>
            <a:r>
              <a:rPr lang="en-US" sz="1200" dirty="0"/>
              <a:t>).</a:t>
            </a:r>
            <a:r>
              <a:rPr lang="en-US" sz="1200" i="1" dirty="0" err="1"/>
              <a:t>Kaganovich</a:t>
            </a:r>
            <a:r>
              <a:rPr lang="en-US" sz="1200" i="1" dirty="0"/>
              <a:t> Lab - home</a:t>
            </a:r>
            <a:r>
              <a:rPr lang="en-US" sz="1200" dirty="0"/>
              <a:t>. Retrieved June 21, 2012, from http://www.kaganovichlab.com/links.ht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3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244" y="0"/>
            <a:ext cx="9158243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Design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ul\Documents\My Dropbox\Family\Paul\ScienceFair2010\Gradi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28542" r="1991" b="20471"/>
          <a:stretch/>
        </p:blipFill>
        <p:spPr bwMode="auto">
          <a:xfrm flipV="1">
            <a:off x="-14243" y="689070"/>
            <a:ext cx="9158243" cy="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4244" y="762000"/>
            <a:ext cx="915824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Mixing Environment Type 2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16" y="1447801"/>
            <a:ext cx="7093722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4247" y="6546413"/>
            <a:ext cx="9158246" cy="325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/>
              <a:t>Photo: </a:t>
            </a:r>
            <a:r>
              <a:rPr lang="en-US" sz="1200" dirty="0"/>
              <a:t>SSEP | SSEP Mission 1 to ISS: Mini-Laboratory Operation. (</a:t>
            </a:r>
            <a:r>
              <a:rPr lang="en-US" sz="1200" dirty="0" err="1"/>
              <a:t>n.d.</a:t>
            </a:r>
            <a:r>
              <a:rPr lang="en-US" sz="1200" dirty="0"/>
              <a:t>). </a:t>
            </a:r>
            <a:r>
              <a:rPr lang="en-US" sz="1200" i="1" dirty="0"/>
              <a:t>SSEP</a:t>
            </a:r>
            <a:r>
              <a:rPr lang="en-US" sz="1200" dirty="0"/>
              <a:t>. Retrieved June 21, 2012, from http://ssep.ncesse.org/current-flight-opportunities/ssep-mission-1-to-the-international-space-station-iss/ssep-mission-1-to-iss-mini-laboratory-operation/</a:t>
            </a:r>
            <a:r>
              <a:rPr lang="en-US" sz="1200" dirty="0" smtClean="0"/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9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244" y="0"/>
            <a:ext cx="9158243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Strains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ul\Documents\My Dropbox\Family\Paul\ScienceFair2010\Gradi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28542" r="1991" b="20471"/>
          <a:stretch/>
        </p:blipFill>
        <p:spPr bwMode="auto">
          <a:xfrm flipV="1">
            <a:off x="-14243" y="689070"/>
            <a:ext cx="9158243" cy="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3482" r="5554" b="3476"/>
          <a:stretch/>
        </p:blipFill>
        <p:spPr>
          <a:xfrm>
            <a:off x="-14243" y="1781175"/>
            <a:ext cx="36576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81175"/>
            <a:ext cx="3685374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4244" y="990600"/>
            <a:ext cx="365760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Wild-Type GFP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86399" y="990600"/>
            <a:ext cx="365759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DAF-16 Modified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36077" y="5019675"/>
            <a:ext cx="3657601" cy="923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Strains acquired courtesy of Dr. Nathaniel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Szewczyk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University of Nottingham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4244" y="6096000"/>
            <a:ext cx="3657602" cy="775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/>
              <a:t>Photo: Genetics </a:t>
            </a:r>
            <a:r>
              <a:rPr lang="en-US" sz="1200" dirty="0"/>
              <a:t>and Neurobiology of C. </a:t>
            </a:r>
            <a:r>
              <a:rPr lang="en-US" sz="1200" dirty="0" err="1"/>
              <a:t>elegans</a:t>
            </a:r>
            <a:r>
              <a:rPr lang="en-US" sz="1200" dirty="0"/>
              <a:t>. (</a:t>
            </a:r>
            <a:r>
              <a:rPr lang="en-US" sz="1200" dirty="0" err="1"/>
              <a:t>n.d.</a:t>
            </a:r>
            <a:r>
              <a:rPr lang="en-US" sz="1200" dirty="0"/>
              <a:t>). </a:t>
            </a:r>
            <a:r>
              <a:rPr lang="en-US" sz="1200" i="1" dirty="0"/>
              <a:t>Site en </a:t>
            </a:r>
            <a:r>
              <a:rPr lang="en-US" sz="1200" i="1" dirty="0" err="1"/>
              <a:t>travaux</a:t>
            </a:r>
            <a:r>
              <a:rPr lang="en-US" sz="1200" dirty="0"/>
              <a:t>. Retrieved June 21, 2012, from http://www.biologie.ens.fr/bcsgnce/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14800" y="6096000"/>
            <a:ext cx="5029202" cy="775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/>
              <a:t>Photo: </a:t>
            </a:r>
            <a:r>
              <a:rPr lang="en-US" sz="1200" dirty="0"/>
              <a:t>Worm Procreation: 50 Ways to Be Your Lover :: University Communications </a:t>
            </a:r>
            <a:r>
              <a:rPr lang="en-US" sz="1200" dirty="0" err="1"/>
              <a:t>Newsdesk</a:t>
            </a:r>
            <a:r>
              <a:rPr lang="en-US" sz="1200" dirty="0"/>
              <a:t>, University of Maryland. (</a:t>
            </a:r>
            <a:r>
              <a:rPr lang="en-US" sz="1200" dirty="0" err="1"/>
              <a:t>n.d.</a:t>
            </a:r>
            <a:r>
              <a:rPr lang="en-US" sz="1200" dirty="0"/>
              <a:t>).</a:t>
            </a:r>
            <a:r>
              <a:rPr lang="en-US" sz="1200" i="1" dirty="0"/>
              <a:t>University Communications </a:t>
            </a:r>
            <a:r>
              <a:rPr lang="en-US" sz="1200" i="1" dirty="0" err="1"/>
              <a:t>Newsdesk</a:t>
            </a:r>
            <a:r>
              <a:rPr lang="en-US" sz="1200" i="1" dirty="0"/>
              <a:t>, University of Maryland</a:t>
            </a:r>
            <a:r>
              <a:rPr lang="en-US" sz="1200" dirty="0"/>
              <a:t>. Retrieved June 21, 2012, from http://www.newsdesk.umd.edu/scitech/print.cfm?articleID=1242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1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244" y="0"/>
            <a:ext cx="9158243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Team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ul\Documents\My Dropbox\Family\Paul\ScienceFair2010\Gradi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28542" r="1991" b="20471"/>
          <a:stretch/>
        </p:blipFill>
        <p:spPr bwMode="auto">
          <a:xfrm flipV="1">
            <a:off x="-14243" y="689070"/>
            <a:ext cx="9158243" cy="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4" y="3810000"/>
            <a:ext cx="2297249" cy="2297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36" y="3657600"/>
            <a:ext cx="2032964" cy="22972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4120" y="2286000"/>
            <a:ext cx="376655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Golden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John Hanover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Dona Love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89090" y="2514600"/>
            <a:ext cx="425277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Nathaniel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wczyk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Freya Shepherd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36914" y="1082178"/>
            <a:ext cx="4388623" cy="514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Institutes of Health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58905" y="1082179"/>
            <a:ext cx="4713151" cy="514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Nottingham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4245" y="6248400"/>
            <a:ext cx="5272045" cy="62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 smtClean="0"/>
              <a:t>Photo: NIH modifies </a:t>
            </a:r>
            <a:r>
              <a:rPr lang="en-US" sz="1050" dirty="0" err="1" smtClean="0"/>
              <a:t>biosketch</a:t>
            </a:r>
            <a:r>
              <a:rPr lang="en-US" sz="1050" dirty="0" smtClean="0"/>
              <a:t> instructions to permit discussion of productivity factors « OHSU Research News. (</a:t>
            </a:r>
            <a:r>
              <a:rPr lang="en-US" sz="1050" dirty="0" err="1" smtClean="0"/>
              <a:t>n.d.</a:t>
            </a:r>
            <a:r>
              <a:rPr lang="en-US" sz="1050" dirty="0" smtClean="0"/>
              <a:t>). </a:t>
            </a:r>
            <a:r>
              <a:rPr lang="en-US" sz="1050" i="1" dirty="0" smtClean="0"/>
              <a:t>OHSU Home</a:t>
            </a:r>
            <a:r>
              <a:rPr lang="en-US" sz="1050" dirty="0" smtClean="0"/>
              <a:t>. Retrieved June 21, 2012, from http://www.ohsu.edu/blogs/researchnews/2011/02/18/nih-modifies-biosketch-instructions-to-permit-discussion-of-productivity-factors/ 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86398" y="6224578"/>
            <a:ext cx="3657602" cy="633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 smtClean="0"/>
              <a:t>Photo: University of Nottingham - Wikipedia, the free encyclopedia. (</a:t>
            </a:r>
            <a:r>
              <a:rPr lang="en-US" sz="1050" dirty="0" err="1" smtClean="0"/>
              <a:t>n.d.</a:t>
            </a:r>
            <a:r>
              <a:rPr lang="en-US" sz="1050" dirty="0" smtClean="0"/>
              <a:t>). </a:t>
            </a:r>
            <a:r>
              <a:rPr lang="en-US" sz="1050" i="1" dirty="0" smtClean="0"/>
              <a:t>Wikipedia, the free encyclopedia</a:t>
            </a:r>
            <a:r>
              <a:rPr lang="en-US" sz="1050" dirty="0" smtClean="0"/>
              <a:t>. Retrieved June 21, 2012, from http://en.wikipedia.org/wiki/University_of_Nottingham 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244" y="0"/>
            <a:ext cx="9158243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Analyses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ul\Documents\My Dropbox\Family\Paul\ScienceFair2010\Gradi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28542" r="1991" b="20471"/>
          <a:stretch/>
        </p:blipFill>
        <p:spPr bwMode="auto">
          <a:xfrm flipV="1">
            <a:off x="-14243" y="689070"/>
            <a:ext cx="9158243" cy="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399" y="3658809"/>
            <a:ext cx="3761577" cy="923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Reproductive Strength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WormSorter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3761576" cy="265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69" y="928858"/>
            <a:ext cx="4307231" cy="265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36769" y="3658809"/>
            <a:ext cx="3761577" cy="923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Autonomous Movement Tracking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WormLab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398" y="6224578"/>
            <a:ext cx="3657602" cy="633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 smtClean="0"/>
              <a:t>Photo: MBF Bioscience : </a:t>
            </a:r>
            <a:r>
              <a:rPr lang="en-US" sz="1050" dirty="0" err="1" smtClean="0"/>
              <a:t>wormlab</a:t>
            </a:r>
            <a:r>
              <a:rPr lang="en-US" sz="1050" dirty="0" smtClean="0"/>
              <a:t>. (</a:t>
            </a:r>
            <a:r>
              <a:rPr lang="en-US" sz="1050" dirty="0" err="1" smtClean="0"/>
              <a:t>n.d.</a:t>
            </a:r>
            <a:r>
              <a:rPr lang="en-US" sz="1050" dirty="0" smtClean="0"/>
              <a:t>). </a:t>
            </a:r>
            <a:r>
              <a:rPr lang="en-US" sz="1050" i="1" dirty="0" smtClean="0"/>
              <a:t>MBF Bioscience : Stereology and Neuron Reconstruction</a:t>
            </a:r>
            <a:r>
              <a:rPr lang="en-US" sz="1050" dirty="0" smtClean="0"/>
              <a:t>. Retrieved June 21, 2012, from http://www.mbfbioscience.com/wormlab 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" y="6226393"/>
            <a:ext cx="3913978" cy="633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 smtClean="0"/>
              <a:t>Photo: Union </a:t>
            </a:r>
            <a:r>
              <a:rPr lang="en-US" sz="1050" dirty="0" err="1" smtClean="0"/>
              <a:t>Biometrica</a:t>
            </a:r>
            <a:r>
              <a:rPr lang="en-US" sz="1050" dirty="0" smtClean="0"/>
              <a:t> | COPAS Platform Overview. (</a:t>
            </a:r>
            <a:r>
              <a:rPr lang="en-US" sz="1050" dirty="0" err="1" smtClean="0"/>
              <a:t>n.d.</a:t>
            </a:r>
            <a:r>
              <a:rPr lang="en-US" sz="1050" dirty="0" smtClean="0"/>
              <a:t>). </a:t>
            </a:r>
            <a:r>
              <a:rPr lang="en-US" sz="1050" i="1" dirty="0" smtClean="0"/>
              <a:t>Flow </a:t>
            </a:r>
            <a:r>
              <a:rPr lang="en-US" sz="1050" i="1" dirty="0" err="1" smtClean="0"/>
              <a:t>Cytometry</a:t>
            </a:r>
            <a:r>
              <a:rPr lang="en-US" sz="1050" i="1" dirty="0" smtClean="0"/>
              <a:t> for Large Particles | UBI - Union </a:t>
            </a:r>
            <a:r>
              <a:rPr lang="en-US" sz="1050" i="1" dirty="0" err="1" smtClean="0"/>
              <a:t>Biometrica</a:t>
            </a:r>
            <a:r>
              <a:rPr lang="en-US" sz="1050" dirty="0" smtClean="0"/>
              <a:t>. Retrieved June 21, 2012, from http://www.unionbio.com/copas/ 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" y="4876800"/>
            <a:ext cx="2286000" cy="923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Genomics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0" y="4876800"/>
            <a:ext cx="2286000" cy="923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Proteomics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0" y="4876800"/>
            <a:ext cx="2286000" cy="923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Lifespan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58000" y="4876800"/>
            <a:ext cx="2286000" cy="923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Brood Size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4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244" y="0"/>
            <a:ext cx="9158243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aul\Documents\My Dropbox\Family\Paul\ScienceFair2010\Gradi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28542" r="1991" b="20471"/>
          <a:stretch/>
        </p:blipFill>
        <p:spPr bwMode="auto">
          <a:xfrm flipV="1">
            <a:off x="-14243" y="689070"/>
            <a:ext cx="9158243" cy="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6" y="838200"/>
            <a:ext cx="8945224" cy="1676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8327923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5800"/>
            <a:ext cx="8327923" cy="21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379</Words>
  <Application>Microsoft Office PowerPoint</Application>
  <PresentationFormat>On-screen Show (4:3)</PresentationFormat>
  <Paragraphs>51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Physiological Effects of Microgravity and Increased Levels of Radiation on Wild-Type and Genetically Modified Caenorhabditis elegans</vt:lpstr>
      <vt:lpstr>The Inspiration</vt:lpstr>
      <vt:lpstr>The Organism</vt:lpstr>
      <vt:lpstr>The Design</vt:lpstr>
      <vt:lpstr>The Strains</vt:lpstr>
      <vt:lpstr>The Team</vt:lpstr>
      <vt:lpstr>The Analyses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Physiological Effects of Microgravity and Increased Levels of Radiation on Wild-Type and Genetically Modified Caenorhabditis elegans</dc:title>
  <dc:creator>Paul</dc:creator>
  <cp:lastModifiedBy>Paul</cp:lastModifiedBy>
  <cp:revision>21</cp:revision>
  <dcterms:created xsi:type="dcterms:W3CDTF">2012-06-19T01:28:30Z</dcterms:created>
  <dcterms:modified xsi:type="dcterms:W3CDTF">2012-06-21T15:53:52Z</dcterms:modified>
</cp:coreProperties>
</file>