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73" r:id="rId4"/>
    <p:sldId id="272" r:id="rId5"/>
    <p:sldId id="274" r:id="rId6"/>
    <p:sldId id="275" r:id="rId7"/>
    <p:sldId id="269" r:id="rId8"/>
    <p:sldId id="271" r:id="rId9"/>
    <p:sldId id="259" r:id="rId10"/>
    <p:sldId id="260" r:id="rId11"/>
    <p:sldId id="264" r:id="rId12"/>
    <p:sldId id="265" r:id="rId13"/>
    <p:sldId id="266" r:id="rId14"/>
    <p:sldId id="268" r:id="rId15"/>
    <p:sldId id="270" r:id="rId16"/>
    <p:sldId id="276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1" autoAdjust="0"/>
    <p:restoredTop sz="94660"/>
  </p:normalViewPr>
  <p:slideViewPr>
    <p:cSldViewPr>
      <p:cViewPr>
        <p:scale>
          <a:sx n="70" d="100"/>
          <a:sy n="70" d="100"/>
        </p:scale>
        <p:origin x="-112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nels title.png"/>
          <p:cNvPicPr>
            <a:picLocks noChangeAspect="1"/>
          </p:cNvPicPr>
          <p:nvPr/>
        </p:nvPicPr>
        <p:blipFill>
          <a:blip r:embed="rId2"/>
          <a:srcRect t="579" b="965"/>
          <a:stretch>
            <a:fillRect/>
          </a:stretch>
        </p:blipFill>
        <p:spPr>
          <a:xfrm>
            <a:off x="0" y="0"/>
            <a:ext cx="42546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381000"/>
            <a:ext cx="4191000" cy="3067050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810000"/>
            <a:ext cx="4191000" cy="1143000"/>
          </a:xfrm>
        </p:spPr>
        <p:txBody>
          <a:bodyPr>
            <a:normAutofit/>
          </a:bodyPr>
          <a:lstStyle>
            <a:lvl1pPr marL="0" indent="0" algn="l">
              <a:buNone/>
              <a:defRPr sz="18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FA82-466F-4326-967F-411C1B96DE00}" type="datetimeFigureOut">
              <a:rPr lang="es-MX" smtClean="0"/>
              <a:pPr/>
              <a:t>22/06/2012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C5D0-4BF7-4A78-8579-C2E82A6E4980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4572000" y="3505200"/>
            <a:ext cx="4191000" cy="45719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000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srgbClr val="FFFFFF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FA82-466F-4326-967F-411C1B96DE00}" type="datetimeFigureOut">
              <a:rPr lang="es-MX" smtClean="0"/>
              <a:pPr/>
              <a:t>22/06/2012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C5D0-4BF7-4A78-8579-C2E82A6E4980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0" y="368301"/>
            <a:ext cx="1143000" cy="57419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0" y="609599"/>
            <a:ext cx="4724400" cy="550068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FA82-466F-4326-967F-411C1B96DE00}" type="datetimeFigureOut">
              <a:rPr lang="es-MX" smtClean="0"/>
              <a:pPr/>
              <a:t>22/06/2012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C5D0-4BF7-4A78-8579-C2E82A6E4980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FA82-466F-4326-967F-411C1B96DE00}" type="datetimeFigureOut">
              <a:rPr lang="es-MX" smtClean="0"/>
              <a:pPr/>
              <a:t>22/06/2012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7200" b="1" kern="1200" spc="-200" baseline="0">
                <a:gradFill flip="none" rotWithShape="1"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10800000" scaled="1"/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fld id="{E798C5D0-4BF7-4A78-8579-C2E82A6E4980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ent 2.png"/>
          <p:cNvPicPr>
            <a:picLocks noChangeAspect="1"/>
          </p:cNvPicPr>
          <p:nvPr/>
        </p:nvPicPr>
        <p:blipFill>
          <a:blip r:embed="rId2"/>
          <a:srcRect l="70112" r="4801" b="2931"/>
          <a:stretch>
            <a:fillRect/>
          </a:stretch>
        </p:blipFill>
        <p:spPr>
          <a:xfrm flipH="1">
            <a:off x="-1" y="0"/>
            <a:ext cx="2409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308972"/>
            <a:ext cx="5943600" cy="2352675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4684059"/>
            <a:ext cx="5943600" cy="11071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  <a:defRPr sz="18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FA82-466F-4326-967F-411C1B96DE00}" type="datetimeFigureOut">
              <a:rPr lang="es-MX" smtClean="0"/>
              <a:pPr/>
              <a:t>22/06/2012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C5D0-4BF7-4A78-8579-C2E82A6E4980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50838"/>
            <a:ext cx="61722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1"/>
            <a:ext cx="2743200" cy="4129088"/>
          </a:xfrm>
        </p:spPr>
        <p:txBody>
          <a:bodyPr>
            <a:normAutofit/>
          </a:bodyPr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1"/>
            <a:ext cx="2743200" cy="4129088"/>
          </a:xfrm>
        </p:spPr>
        <p:txBody>
          <a:bodyPr>
            <a:normAutofit/>
          </a:bodyPr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FA82-466F-4326-967F-411C1B96DE00}" type="datetimeFigureOut">
              <a:rPr lang="es-MX" smtClean="0"/>
              <a:pPr/>
              <a:t>22/06/2012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C5D0-4BF7-4A78-8579-C2E82A6E4980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50838"/>
            <a:ext cx="6172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1661318"/>
            <a:ext cx="2743200" cy="777081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2590800"/>
            <a:ext cx="2743200" cy="3494088"/>
          </a:xfrm>
        </p:spPr>
        <p:txBody>
          <a:bodyPr>
            <a:normAutofit/>
          </a:bodyPr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3600" y="1661318"/>
            <a:ext cx="2743200" cy="777081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3600" y="2590800"/>
            <a:ext cx="2743200" cy="3494088"/>
          </a:xfrm>
        </p:spPr>
        <p:txBody>
          <a:bodyPr>
            <a:normAutofit/>
          </a:bodyPr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FA82-466F-4326-967F-411C1B96DE00}" type="datetimeFigureOut">
              <a:rPr lang="es-MX" smtClean="0"/>
              <a:pPr/>
              <a:t>22/06/2012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C5D0-4BF7-4A78-8579-C2E82A6E4980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0" name="Rectangle 9"/>
          <p:cNvSpPr/>
          <p:nvPr/>
        </p:nvSpPr>
        <p:spPr>
          <a:xfrm>
            <a:off x="2819400" y="2468881"/>
            <a:ext cx="2743200" cy="45719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000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srgbClr val="FFFFFF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943600" y="2468881"/>
            <a:ext cx="2743200" cy="45719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000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srgbClr val="FFFFFF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FA82-466F-4326-967F-411C1B96DE00}" type="datetimeFigureOut">
              <a:rPr lang="es-MX" smtClean="0"/>
              <a:pPr/>
              <a:t>22/06/2012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C5D0-4BF7-4A78-8579-C2E82A6E4980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FA82-466F-4326-967F-411C1B96DE00}" type="datetimeFigureOut">
              <a:rPr lang="es-MX" smtClean="0"/>
              <a:pPr/>
              <a:t>22/06/2012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C5D0-4BF7-4A78-8579-C2E82A6E4980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450" y="3943350"/>
            <a:ext cx="5875338" cy="1162050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354106"/>
            <a:ext cx="6172200" cy="3200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8450" y="5105401"/>
            <a:ext cx="5875338" cy="10048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FA82-466F-4326-967F-411C1B96DE00}" type="datetimeFigureOut">
              <a:rPr lang="es-MX" smtClean="0"/>
              <a:pPr/>
              <a:t>22/06/2012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C5D0-4BF7-4A78-8579-C2E82A6E4980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0" y="3941064"/>
            <a:ext cx="5879592" cy="116128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356616"/>
            <a:ext cx="6172200" cy="3200400"/>
          </a:xfrm>
          <a:prstGeom prst="roundRect">
            <a:avLst>
              <a:gd name="adj" fmla="val 12886"/>
            </a:avLst>
          </a:prstGeom>
          <a:effectLst>
            <a:reflection blurRad="6350" stA="50000" endA="275" endPos="40000" dist="101600" dir="5400000" sy="-100000" algn="bl" rotWithShape="0"/>
            <a:softEdge rad="63500"/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640" y="5102352"/>
            <a:ext cx="5879592" cy="100584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FA82-466F-4326-967F-411C1B96DE00}" type="datetimeFigureOut">
              <a:rPr lang="es-MX" smtClean="0"/>
              <a:pPr/>
              <a:t>22/06/2012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C5D0-4BF7-4A78-8579-C2E82A6E4980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content 2.png"/>
          <p:cNvPicPr>
            <a:picLocks noChangeAspect="1"/>
          </p:cNvPicPr>
          <p:nvPr/>
        </p:nvPicPr>
        <p:blipFill>
          <a:blip r:embed="rId13"/>
          <a:srcRect r="4801" b="2931"/>
          <a:stretch>
            <a:fillRect/>
          </a:stretch>
        </p:blipFill>
        <p:spPr>
          <a:xfrm flipH="1">
            <a:off x="-1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580094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  <a:alpha val="70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s-MX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3508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1981200"/>
            <a:ext cx="5867400" cy="4114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4200" y="6580094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  <a:alpha val="70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A5E9FA82-466F-4326-967F-411C1B96DE00}" type="datetimeFigureOut">
              <a:rPr lang="es-MX" smtClean="0"/>
              <a:pPr/>
              <a:t>22/06/2012</a:t>
            </a:fld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412" y="2693894"/>
            <a:ext cx="1452282" cy="137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0" b="1" spc="-200" baseline="0">
                <a:gradFill flip="none" rotWithShape="1"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10800000" scaled="1"/>
                  <a:tileRect/>
                </a:gradFill>
              </a:defRPr>
            </a:lvl1pPr>
          </a:lstStyle>
          <a:p>
            <a:fld id="{E798C5D0-4BF7-4A78-8579-C2E82A6E4980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Wingdings" pitchFamily="2" charset="2"/>
        <a:buChar char=""/>
        <a:defRPr sz="20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800"/>
        </a:spcBef>
        <a:buSzPct val="80000"/>
        <a:buFont typeface="Wingdings" pitchFamily="2" charset="2"/>
        <a:buChar char="q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800"/>
        </a:spcBef>
        <a:buFont typeface="Wingdings" pitchFamily="2" charset="2"/>
        <a:buChar char="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buSzPct val="80000"/>
        <a:buFont typeface="Wingdings" pitchFamily="2" charset="2"/>
        <a:buChar char="q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buFont typeface="Wingdings" pitchFamily="2" charset="2"/>
        <a:buChar char="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SzPct val="80000"/>
        <a:buFont typeface="Wingdings" pitchFamily="2" charset="2"/>
        <a:buChar char="q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SzPct val="100000"/>
        <a:buFont typeface="Wingdings" pitchFamily="2" charset="2"/>
        <a:buChar char="Ù"/>
        <a:defRPr sz="1600" kern="1200" baseline="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SzPct val="80000"/>
        <a:buFont typeface="Wingdings" pitchFamily="2" charset="2"/>
        <a:buChar char="q"/>
        <a:defRPr sz="1600" kern="1200" baseline="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SzPct val="100000"/>
        <a:buFont typeface="Wingdings" pitchFamily="2" charset="2"/>
        <a:buChar char="Ù"/>
        <a:defRPr sz="1600" kern="1200" baseline="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3600" dirty="0" err="1" smtClean="0"/>
              <a:t>The</a:t>
            </a:r>
            <a:r>
              <a:rPr lang="es-MX" sz="3600" smtClean="0"/>
              <a:t> </a:t>
            </a:r>
            <a:r>
              <a:rPr lang="es-MX" sz="3600" err="1" smtClean="0"/>
              <a:t>Effect</a:t>
            </a:r>
            <a:r>
              <a:rPr lang="es-MX" sz="3600" smtClean="0"/>
              <a:t> of </a:t>
            </a:r>
            <a:r>
              <a:rPr lang="es-MX" sz="3600" err="1" smtClean="0"/>
              <a:t>Microgravity</a:t>
            </a:r>
            <a:r>
              <a:rPr lang="es-MX" sz="3600" smtClean="0"/>
              <a:t> </a:t>
            </a:r>
            <a:r>
              <a:rPr lang="es-MX" sz="3600" err="1" smtClean="0"/>
              <a:t>on</a:t>
            </a:r>
            <a:r>
              <a:rPr lang="es-MX" sz="3600" smtClean="0"/>
              <a:t> </a:t>
            </a:r>
            <a:r>
              <a:rPr lang="es-MX" sz="3600" err="1" smtClean="0"/>
              <a:t>the</a:t>
            </a:r>
            <a:r>
              <a:rPr lang="es-MX" sz="3600" smtClean="0"/>
              <a:t> Use of Cactus </a:t>
            </a:r>
            <a:r>
              <a:rPr lang="es-MX" sz="3600" err="1" smtClean="0"/>
              <a:t>Mucilage</a:t>
            </a:r>
            <a:r>
              <a:rPr lang="es-MX" sz="3600" smtClean="0"/>
              <a:t> </a:t>
            </a:r>
            <a:r>
              <a:rPr lang="es-MX" sz="3600" err="1" smtClean="0"/>
              <a:t>for</a:t>
            </a:r>
            <a:r>
              <a:rPr lang="es-MX" sz="3600" smtClean="0"/>
              <a:t> </a:t>
            </a:r>
            <a:r>
              <a:rPr lang="es-MX" sz="3600" err="1" smtClean="0"/>
              <a:t>Water</a:t>
            </a:r>
            <a:r>
              <a:rPr lang="es-MX" sz="3600" smtClean="0"/>
              <a:t> </a:t>
            </a:r>
            <a:r>
              <a:rPr lang="es-MX" sz="3600" err="1" smtClean="0"/>
              <a:t>Purification</a:t>
            </a:r>
            <a:endParaRPr lang="es-MX" sz="360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04248" y="4077072"/>
            <a:ext cx="1944216" cy="144016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s-MX" sz="2800" err="1" smtClean="0"/>
              <a:t>By</a:t>
            </a:r>
            <a:r>
              <a:rPr lang="es-MX" sz="2800" smtClean="0"/>
              <a:t>: </a:t>
            </a:r>
            <a:r>
              <a:rPr lang="es-MX" sz="2800" err="1" smtClean="0"/>
              <a:t>Jesus</a:t>
            </a:r>
            <a:r>
              <a:rPr lang="es-MX" sz="2800" smtClean="0"/>
              <a:t> Castor </a:t>
            </a:r>
          </a:p>
          <a:p>
            <a:pPr algn="r"/>
            <a:r>
              <a:rPr lang="es-MX" sz="2800" smtClean="0"/>
              <a:t>and </a:t>
            </a:r>
          </a:p>
          <a:p>
            <a:pPr algn="r"/>
            <a:r>
              <a:rPr lang="es-MX" sz="2800" err="1"/>
              <a:t>N</a:t>
            </a:r>
            <a:r>
              <a:rPr lang="es-MX" sz="2800" err="1" smtClean="0"/>
              <a:t>aiki</a:t>
            </a:r>
            <a:r>
              <a:rPr lang="es-MX" sz="2800" smtClean="0"/>
              <a:t> </a:t>
            </a:r>
            <a:r>
              <a:rPr lang="es-MX" sz="2800" err="1"/>
              <a:t>A</a:t>
            </a:r>
            <a:r>
              <a:rPr lang="es-MX" sz="2800" err="1" smtClean="0"/>
              <a:t>rmendariz</a:t>
            </a:r>
            <a:endParaRPr lang="es-MX" sz="2800"/>
          </a:p>
        </p:txBody>
      </p:sp>
      <p:sp>
        <p:nvSpPr>
          <p:cNvPr id="4" name="3 CuadroTexto"/>
          <p:cNvSpPr txBox="1"/>
          <p:nvPr/>
        </p:nvSpPr>
        <p:spPr>
          <a:xfrm>
            <a:off x="185731" y="4203085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smtClean="0"/>
              <a:t>Mentor:</a:t>
            </a:r>
          </a:p>
          <a:p>
            <a:r>
              <a:rPr lang="es-MX" sz="2800" smtClean="0"/>
              <a:t>Dr. </a:t>
            </a:r>
            <a:r>
              <a:rPr lang="es-MX" sz="2800" err="1" smtClean="0"/>
              <a:t>Gertrud</a:t>
            </a:r>
            <a:r>
              <a:rPr lang="es-MX" sz="2800" smtClean="0"/>
              <a:t> </a:t>
            </a:r>
            <a:r>
              <a:rPr lang="es-MX" sz="2800" err="1" smtClean="0"/>
              <a:t>Konings</a:t>
            </a:r>
            <a:endParaRPr lang="es-MX" sz="2800"/>
          </a:p>
        </p:txBody>
      </p:sp>
      <p:sp>
        <p:nvSpPr>
          <p:cNvPr id="5" name="4 CuadroTexto"/>
          <p:cNvSpPr txBox="1"/>
          <p:nvPr/>
        </p:nvSpPr>
        <p:spPr>
          <a:xfrm>
            <a:off x="1767001" y="5987892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smtClean="0"/>
              <a:t>El Paso </a:t>
            </a:r>
            <a:r>
              <a:rPr lang="es-MX" sz="2400" err="1" smtClean="0"/>
              <a:t>Community</a:t>
            </a:r>
            <a:r>
              <a:rPr lang="es-MX" sz="2400" smtClean="0"/>
              <a:t> </a:t>
            </a:r>
            <a:r>
              <a:rPr lang="es-MX" sz="2400" err="1" smtClean="0"/>
              <a:t>College</a:t>
            </a:r>
            <a:endParaRPr lang="es-MX" sz="24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9013" cy="116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www.nisod.org/publications/newsletter/Volume5/april_graphics/ep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" y="5157192"/>
            <a:ext cx="1960563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13" y="1169750"/>
            <a:ext cx="1187825" cy="132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96966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2nd </a:t>
            </a:r>
            <a:r>
              <a:rPr lang="es-MX" dirty="0" err="1" smtClean="0"/>
              <a:t>Experiment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67199"/>
          </a:xfrm>
        </p:spPr>
        <p:txBody>
          <a:bodyPr>
            <a:normAutofit/>
          </a:bodyPr>
          <a:lstStyle/>
          <a:p>
            <a:r>
              <a:rPr lang="es-MX" sz="2200" dirty="0" smtClean="0"/>
              <a:t>2 ml of </a:t>
            </a:r>
            <a:r>
              <a:rPr lang="es-MX" sz="2200" dirty="0" err="1" smtClean="0"/>
              <a:t>liquified</a:t>
            </a:r>
            <a:r>
              <a:rPr lang="es-MX" sz="2200" dirty="0" smtClean="0"/>
              <a:t> cactus + 2ml of 1.00 mg/L </a:t>
            </a:r>
            <a:r>
              <a:rPr lang="es-MX" sz="2200" dirty="0" err="1" smtClean="0"/>
              <a:t>chromium</a:t>
            </a:r>
            <a:r>
              <a:rPr lang="es-MX" sz="2200" dirty="0" smtClean="0"/>
              <a:t> </a:t>
            </a:r>
            <a:r>
              <a:rPr lang="es-MX" sz="2200" dirty="0" err="1" smtClean="0"/>
              <a:t>solution</a:t>
            </a:r>
            <a:r>
              <a:rPr lang="es-MX" sz="2200" dirty="0" smtClean="0"/>
              <a:t> + 2ml of 100 % alcohol</a:t>
            </a:r>
          </a:p>
          <a:p>
            <a:r>
              <a:rPr lang="es-MX" sz="2200" dirty="0" err="1" smtClean="0"/>
              <a:t>After</a:t>
            </a:r>
            <a:r>
              <a:rPr lang="es-MX" sz="2200" dirty="0" smtClean="0"/>
              <a:t> </a:t>
            </a:r>
            <a:r>
              <a:rPr lang="es-MX" sz="2200" dirty="0" err="1" smtClean="0"/>
              <a:t>one</a:t>
            </a:r>
            <a:r>
              <a:rPr lang="es-MX" sz="2200" dirty="0" smtClean="0"/>
              <a:t> </a:t>
            </a:r>
            <a:r>
              <a:rPr lang="es-MX" sz="2200" dirty="0" err="1" smtClean="0"/>
              <a:t>day</a:t>
            </a:r>
            <a:r>
              <a:rPr lang="es-MX" sz="2200" dirty="0" smtClean="0"/>
              <a:t>, </a:t>
            </a:r>
            <a:r>
              <a:rPr lang="es-MX" sz="2200" dirty="0" err="1" smtClean="0"/>
              <a:t>solution</a:t>
            </a:r>
            <a:r>
              <a:rPr lang="es-MX" sz="2200" dirty="0" smtClean="0"/>
              <a:t> </a:t>
            </a:r>
            <a:r>
              <a:rPr lang="es-MX" sz="2200" dirty="0" err="1" smtClean="0"/>
              <a:t>measured</a:t>
            </a:r>
            <a:r>
              <a:rPr lang="es-MX" sz="2200" dirty="0" smtClean="0"/>
              <a:t> in a HACH  DR 2800 </a:t>
            </a:r>
            <a:r>
              <a:rPr lang="es-MX" sz="2200" dirty="0" err="1" smtClean="0"/>
              <a:t>spectrophotometer</a:t>
            </a:r>
            <a:endParaRPr lang="es-MX" sz="22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7601756"/>
              </p:ext>
            </p:extLst>
          </p:nvPr>
        </p:nvGraphicFramePr>
        <p:xfrm>
          <a:off x="467544" y="3696105"/>
          <a:ext cx="3384376" cy="2757230"/>
        </p:xfrm>
        <a:graphic>
          <a:graphicData uri="http://schemas.openxmlformats.org/drawingml/2006/table">
            <a:tbl>
              <a:tblPr firstRow="1" firstCol="1" bandRow="1"/>
              <a:tblGrid>
                <a:gridCol w="1440160"/>
                <a:gridCol w="1944216"/>
              </a:tblGrid>
              <a:tr h="39389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2nd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Experiment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89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                                                Chromium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VI concentration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8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Control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0.428  mg/L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38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mucilage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0.149  mg/L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1816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Difference 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Percentage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65.19%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96105"/>
            <a:ext cx="4032448" cy="275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50094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3rd </a:t>
            </a:r>
            <a:r>
              <a:rPr lang="es-MX" dirty="0" err="1" smtClean="0"/>
              <a:t>Experiment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55582"/>
            <a:ext cx="8219256" cy="4467199"/>
          </a:xfrm>
        </p:spPr>
        <p:txBody>
          <a:bodyPr/>
          <a:lstStyle/>
          <a:p>
            <a:r>
              <a:rPr lang="es-MX" dirty="0" smtClean="0"/>
              <a:t>Flight </a:t>
            </a:r>
            <a:r>
              <a:rPr lang="es-MX" dirty="0" err="1" smtClean="0"/>
              <a:t>experiment</a:t>
            </a:r>
            <a:r>
              <a:rPr lang="es-MX" dirty="0" smtClean="0"/>
              <a:t> trial: 6.3 ml of 1.00 mg/l </a:t>
            </a:r>
            <a:r>
              <a:rPr lang="es-MX" dirty="0" err="1" smtClean="0"/>
              <a:t>chromium</a:t>
            </a:r>
            <a:r>
              <a:rPr lang="es-MX" dirty="0"/>
              <a:t>,</a:t>
            </a:r>
            <a:r>
              <a:rPr lang="es-MX" dirty="0" smtClean="0"/>
              <a:t> 0.92 ml </a:t>
            </a:r>
            <a:r>
              <a:rPr lang="es-MX" dirty="0" err="1" smtClean="0"/>
              <a:t>mucilage</a:t>
            </a:r>
            <a:r>
              <a:rPr lang="es-MX" dirty="0" smtClean="0"/>
              <a:t>, and 0.92 ml of 100% alcohol</a:t>
            </a:r>
          </a:p>
          <a:p>
            <a:r>
              <a:rPr lang="es-MX" dirty="0" err="1" smtClean="0"/>
              <a:t>Wait</a:t>
            </a:r>
            <a:r>
              <a:rPr lang="es-MX" dirty="0" smtClean="0"/>
              <a:t> </a:t>
            </a:r>
            <a:r>
              <a:rPr lang="es-MX" dirty="0" err="1" smtClean="0"/>
              <a:t>seven</a:t>
            </a:r>
            <a:r>
              <a:rPr lang="es-MX" dirty="0" smtClean="0"/>
              <a:t> </a:t>
            </a:r>
            <a:r>
              <a:rPr lang="es-MX" dirty="0" err="1" smtClean="0"/>
              <a:t>days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add</a:t>
            </a:r>
            <a:r>
              <a:rPr lang="es-MX" dirty="0" smtClean="0"/>
              <a:t> alcohol and </a:t>
            </a:r>
            <a:r>
              <a:rPr lang="es-MX" dirty="0" err="1" smtClean="0"/>
              <a:t>read</a:t>
            </a:r>
            <a:r>
              <a:rPr lang="es-MX" dirty="0" smtClean="0"/>
              <a:t> </a:t>
            </a:r>
            <a:r>
              <a:rPr lang="es-MX" dirty="0" err="1" smtClean="0"/>
              <a:t>solution</a:t>
            </a:r>
            <a:r>
              <a:rPr lang="es-MX" dirty="0" smtClean="0"/>
              <a:t> in HACH DR 2800 </a:t>
            </a:r>
            <a:r>
              <a:rPr lang="es-MX" dirty="0" err="1" smtClean="0"/>
              <a:t>spectrophotometer</a:t>
            </a:r>
            <a:endParaRPr lang="es-MX" dirty="0" smtClean="0"/>
          </a:p>
          <a:p>
            <a:r>
              <a:rPr lang="es-MX" dirty="0" err="1" smtClean="0"/>
              <a:t>Parallel</a:t>
            </a:r>
            <a:r>
              <a:rPr lang="es-MX" dirty="0" smtClean="0"/>
              <a:t> </a:t>
            </a:r>
            <a:r>
              <a:rPr lang="es-MX" dirty="0" err="1" smtClean="0"/>
              <a:t>experiments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several</a:t>
            </a:r>
            <a:r>
              <a:rPr lang="es-MX" dirty="0" smtClean="0"/>
              <a:t> </a:t>
            </a:r>
            <a:r>
              <a:rPr lang="es-MX" dirty="0" err="1" smtClean="0"/>
              <a:t>concentrations</a:t>
            </a:r>
            <a:r>
              <a:rPr lang="es-MX" dirty="0" smtClean="0"/>
              <a:t> of </a:t>
            </a:r>
            <a:r>
              <a:rPr lang="es-MX" dirty="0" err="1" smtClean="0"/>
              <a:t>mucilage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" y="3861048"/>
            <a:ext cx="4411721" cy="20882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95" y="3889182"/>
            <a:ext cx="4571602" cy="288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597079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4th </a:t>
            </a:r>
            <a:r>
              <a:rPr lang="es-MX" dirty="0" err="1" smtClean="0"/>
              <a:t>Experiment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4114799"/>
          </a:xfrm>
        </p:spPr>
        <p:txBody>
          <a:bodyPr>
            <a:normAutofit/>
          </a:bodyPr>
          <a:lstStyle/>
          <a:p>
            <a:r>
              <a:rPr lang="es-MX" sz="2200" dirty="0" smtClean="0"/>
              <a:t>6.3 ml of 1.0 mg/l of Cr-VI </a:t>
            </a:r>
            <a:r>
              <a:rPr lang="es-MX" sz="2200" dirty="0" err="1" smtClean="0"/>
              <a:t>solution</a:t>
            </a:r>
            <a:r>
              <a:rPr lang="es-MX" sz="2200" dirty="0" smtClean="0"/>
              <a:t> + 0.92 ml of </a:t>
            </a:r>
            <a:r>
              <a:rPr lang="es-MX" sz="2200" dirty="0" err="1" smtClean="0"/>
              <a:t>mucilage</a:t>
            </a:r>
            <a:r>
              <a:rPr lang="es-MX" sz="2200" dirty="0" smtClean="0"/>
              <a:t> (</a:t>
            </a:r>
            <a:r>
              <a:rPr lang="es-MX" sz="2200" dirty="0" err="1" smtClean="0"/>
              <a:t>different</a:t>
            </a:r>
            <a:r>
              <a:rPr lang="es-MX" sz="2200" dirty="0" smtClean="0"/>
              <a:t> </a:t>
            </a:r>
            <a:r>
              <a:rPr lang="es-MX" sz="2200" dirty="0" err="1" smtClean="0"/>
              <a:t>concentrations</a:t>
            </a:r>
            <a:r>
              <a:rPr lang="es-MX" sz="2200" dirty="0" smtClean="0"/>
              <a:t>) + 0.92 of 100% </a:t>
            </a:r>
            <a:r>
              <a:rPr lang="es-MX" sz="2200" dirty="0" err="1" smtClean="0"/>
              <a:t>ethanol</a:t>
            </a:r>
            <a:endParaRPr lang="es-MX" sz="2200" dirty="0" smtClean="0"/>
          </a:p>
          <a:p>
            <a:r>
              <a:rPr lang="es-MX" sz="2200" dirty="0" err="1" smtClean="0"/>
              <a:t>Solution</a:t>
            </a:r>
            <a:r>
              <a:rPr lang="es-MX" sz="2200" dirty="0" smtClean="0"/>
              <a:t> </a:t>
            </a:r>
            <a:r>
              <a:rPr lang="es-MX" sz="2200" dirty="0" err="1" smtClean="0"/>
              <a:t>measured</a:t>
            </a:r>
            <a:r>
              <a:rPr lang="es-MX" sz="2200" dirty="0" smtClean="0"/>
              <a:t> </a:t>
            </a:r>
            <a:r>
              <a:rPr lang="es-MX" sz="2200" dirty="0" err="1" smtClean="0"/>
              <a:t>directly</a:t>
            </a:r>
            <a:r>
              <a:rPr lang="es-MX" sz="2200" dirty="0" smtClean="0"/>
              <a:t> </a:t>
            </a:r>
            <a:r>
              <a:rPr lang="es-MX" sz="2200" dirty="0" err="1" smtClean="0"/>
              <a:t>from</a:t>
            </a:r>
            <a:r>
              <a:rPr lang="es-MX" sz="2200" dirty="0" smtClean="0"/>
              <a:t> </a:t>
            </a:r>
            <a:r>
              <a:rPr lang="es-MX" sz="2200" dirty="0" err="1" smtClean="0"/>
              <a:t>the</a:t>
            </a:r>
            <a:r>
              <a:rPr lang="es-MX" sz="2200" dirty="0" smtClean="0"/>
              <a:t> test </a:t>
            </a:r>
            <a:r>
              <a:rPr lang="es-MX" sz="2200" dirty="0" err="1" smtClean="0"/>
              <a:t>tube</a:t>
            </a:r>
            <a:r>
              <a:rPr lang="es-MX" sz="2200" dirty="0" smtClean="0"/>
              <a:t> and </a:t>
            </a:r>
            <a:r>
              <a:rPr lang="es-MX" sz="2200" dirty="0" err="1" smtClean="0"/>
              <a:t>after</a:t>
            </a:r>
            <a:r>
              <a:rPr lang="es-MX" sz="2200" dirty="0" smtClean="0"/>
              <a:t> </a:t>
            </a:r>
            <a:r>
              <a:rPr lang="es-MX" sz="2200" dirty="0" err="1" smtClean="0"/>
              <a:t>filtration</a:t>
            </a:r>
            <a:r>
              <a:rPr lang="es-MX" sz="2200" dirty="0" smtClean="0"/>
              <a:t> </a:t>
            </a:r>
            <a:r>
              <a:rPr lang="es-MX" sz="2200" dirty="0" err="1" smtClean="0"/>
              <a:t>to</a:t>
            </a:r>
            <a:r>
              <a:rPr lang="es-MX" sz="2200" dirty="0" smtClean="0"/>
              <a:t> </a:t>
            </a:r>
            <a:r>
              <a:rPr lang="es-MX" sz="2200" dirty="0" err="1" smtClean="0"/>
              <a:t>remove</a:t>
            </a:r>
            <a:r>
              <a:rPr lang="es-MX" sz="2200" dirty="0" smtClean="0"/>
              <a:t> </a:t>
            </a:r>
            <a:r>
              <a:rPr lang="es-MX" sz="2200" dirty="0" err="1" smtClean="0"/>
              <a:t>mucilage</a:t>
            </a:r>
            <a:endParaRPr lang="es-MX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1508"/>
            <a:ext cx="3312368" cy="14276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41508"/>
            <a:ext cx="5541614" cy="333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44982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4th </a:t>
            </a:r>
            <a:r>
              <a:rPr lang="es-MX" dirty="0" err="1" smtClean="0"/>
              <a:t>Experiment</a:t>
            </a:r>
            <a:r>
              <a:rPr lang="es-MX" dirty="0" smtClean="0"/>
              <a:t> cont.</a:t>
            </a:r>
            <a:endParaRPr lang="es-MX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2089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MX" sz="2200" dirty="0"/>
              <a:t>6.3 ml of 1.0 mg/l of Cr-VI </a:t>
            </a:r>
            <a:r>
              <a:rPr lang="es-MX" sz="2200" dirty="0" err="1"/>
              <a:t>solution</a:t>
            </a:r>
            <a:r>
              <a:rPr lang="es-MX" sz="2200" dirty="0"/>
              <a:t> + 0.92 ml of </a:t>
            </a:r>
            <a:r>
              <a:rPr lang="es-MX" sz="2200" dirty="0" err="1"/>
              <a:t>mucilage</a:t>
            </a:r>
            <a:r>
              <a:rPr lang="es-MX" sz="2200" dirty="0"/>
              <a:t> + 0.92 of 100% </a:t>
            </a:r>
            <a:r>
              <a:rPr lang="es-MX" sz="2200" dirty="0" err="1"/>
              <a:t>ethanol</a:t>
            </a:r>
            <a:endParaRPr lang="es-MX" sz="2200" dirty="0"/>
          </a:p>
          <a:p>
            <a:endParaRPr lang="en-US" sz="22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200" dirty="0" smtClean="0"/>
              <a:t>Solution measured directly from the test tube and after centrifugation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74708"/>
            <a:ext cx="5292080" cy="31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9" y="3674708"/>
            <a:ext cx="3867639" cy="76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06871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err="1"/>
              <a:t>C</a:t>
            </a:r>
            <a:r>
              <a:rPr lang="es-MX" err="1" smtClean="0"/>
              <a:t>onclusions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dirty="0" err="1" smtClean="0"/>
              <a:t>From</a:t>
            </a:r>
            <a:r>
              <a:rPr lang="es-MX" sz="2400" dirty="0" smtClean="0"/>
              <a:t> </a:t>
            </a:r>
            <a:r>
              <a:rPr lang="es-MX" sz="2400" dirty="0" err="1" smtClean="0"/>
              <a:t>the</a:t>
            </a:r>
            <a:r>
              <a:rPr lang="es-MX" sz="2400" dirty="0" smtClean="0"/>
              <a:t> </a:t>
            </a:r>
            <a:r>
              <a:rPr lang="es-MX" sz="2400" dirty="0" err="1" smtClean="0"/>
              <a:t>experiments</a:t>
            </a:r>
            <a:r>
              <a:rPr lang="es-MX" sz="2400" dirty="0" smtClean="0"/>
              <a:t> </a:t>
            </a:r>
            <a:r>
              <a:rPr lang="es-MX" sz="2400" dirty="0" err="1" smtClean="0"/>
              <a:t>performed</a:t>
            </a:r>
            <a:r>
              <a:rPr lang="es-MX" sz="2400" dirty="0" smtClean="0"/>
              <a:t> </a:t>
            </a:r>
            <a:r>
              <a:rPr lang="es-MX" sz="2400" dirty="0" err="1" smtClean="0"/>
              <a:t>the</a:t>
            </a:r>
            <a:r>
              <a:rPr lang="es-MX" sz="2400" dirty="0" smtClean="0"/>
              <a:t> final </a:t>
            </a:r>
            <a:r>
              <a:rPr lang="es-MX" sz="2400" dirty="0" err="1" smtClean="0"/>
              <a:t>design</a:t>
            </a:r>
            <a:r>
              <a:rPr lang="es-MX" sz="2400" dirty="0" smtClean="0"/>
              <a:t> of </a:t>
            </a:r>
            <a:r>
              <a:rPr lang="es-MX" sz="2400" dirty="0" err="1" smtClean="0"/>
              <a:t>the</a:t>
            </a:r>
            <a:r>
              <a:rPr lang="es-MX" sz="2400" dirty="0" smtClean="0"/>
              <a:t> </a:t>
            </a:r>
            <a:r>
              <a:rPr lang="es-MX" sz="2400" dirty="0" err="1" smtClean="0"/>
              <a:t>flight</a:t>
            </a:r>
            <a:r>
              <a:rPr lang="es-MX" sz="2400" dirty="0" smtClean="0"/>
              <a:t> </a:t>
            </a:r>
            <a:r>
              <a:rPr lang="es-MX" sz="2400" dirty="0" err="1" smtClean="0"/>
              <a:t>experiment</a:t>
            </a:r>
            <a:r>
              <a:rPr lang="es-MX" sz="2400" dirty="0"/>
              <a:t> </a:t>
            </a:r>
            <a:r>
              <a:rPr lang="es-MX" sz="2400" dirty="0" err="1" smtClean="0"/>
              <a:t>was</a:t>
            </a:r>
            <a:r>
              <a:rPr lang="es-MX" sz="2400" dirty="0" smtClean="0"/>
              <a:t> </a:t>
            </a:r>
            <a:r>
              <a:rPr lang="es-MX" sz="2400" dirty="0" err="1" smtClean="0"/>
              <a:t>determined</a:t>
            </a:r>
            <a:r>
              <a:rPr lang="es-MX" sz="2400" dirty="0" smtClean="0"/>
              <a:t>: 10 mg/l GE </a:t>
            </a:r>
            <a:r>
              <a:rPr lang="es-MX" sz="2400" dirty="0" err="1" smtClean="0"/>
              <a:t>mucilage</a:t>
            </a:r>
            <a:r>
              <a:rPr lang="es-MX" sz="2400" dirty="0" smtClean="0"/>
              <a:t> </a:t>
            </a:r>
            <a:r>
              <a:rPr lang="es-MX" sz="2400" dirty="0" err="1" smtClean="0"/>
              <a:t>will</a:t>
            </a:r>
            <a:r>
              <a:rPr lang="es-MX" sz="2400" dirty="0" smtClean="0"/>
              <a:t> be </a:t>
            </a:r>
            <a:r>
              <a:rPr lang="es-MX" sz="2400" dirty="0" err="1" smtClean="0"/>
              <a:t>used</a:t>
            </a:r>
            <a:r>
              <a:rPr lang="es-MX" sz="2400" dirty="0" smtClean="0"/>
              <a:t> and </a:t>
            </a:r>
            <a:r>
              <a:rPr lang="es-MX" sz="2400" dirty="0" err="1" smtClean="0"/>
              <a:t>the</a:t>
            </a:r>
            <a:r>
              <a:rPr lang="es-MX" sz="2400" dirty="0" smtClean="0"/>
              <a:t> </a:t>
            </a:r>
            <a:r>
              <a:rPr lang="es-MX" sz="2400" dirty="0" err="1" smtClean="0"/>
              <a:t>mucilage</a:t>
            </a:r>
            <a:r>
              <a:rPr lang="es-MX" sz="2400" dirty="0" smtClean="0"/>
              <a:t> </a:t>
            </a:r>
            <a:r>
              <a:rPr lang="es-MX" sz="2400" dirty="0" err="1" smtClean="0"/>
              <a:t>will</a:t>
            </a:r>
            <a:r>
              <a:rPr lang="es-MX" sz="2400" dirty="0"/>
              <a:t> be </a:t>
            </a:r>
            <a:r>
              <a:rPr lang="es-MX" sz="2400" dirty="0" err="1" smtClean="0"/>
              <a:t>filtered</a:t>
            </a:r>
            <a:r>
              <a:rPr lang="es-MX" sz="2400" dirty="0" smtClean="0"/>
              <a:t> </a:t>
            </a:r>
            <a:r>
              <a:rPr lang="es-MX" sz="2400" dirty="0" err="1"/>
              <a:t>out</a:t>
            </a:r>
            <a:r>
              <a:rPr lang="es-MX" sz="2400" dirty="0"/>
              <a:t> </a:t>
            </a:r>
            <a:r>
              <a:rPr lang="es-MX" sz="2400" dirty="0" smtClean="0"/>
              <a:t>of </a:t>
            </a:r>
            <a:r>
              <a:rPr lang="es-MX" sz="2400" dirty="0" err="1" smtClean="0"/>
              <a:t>the</a:t>
            </a:r>
            <a:r>
              <a:rPr lang="es-MX" sz="2400" dirty="0" smtClean="0"/>
              <a:t> </a:t>
            </a:r>
            <a:r>
              <a:rPr lang="es-MX" sz="2400" dirty="0" err="1" smtClean="0"/>
              <a:t>solution</a:t>
            </a:r>
            <a:r>
              <a:rPr lang="es-MX" sz="2400" dirty="0" smtClean="0"/>
              <a:t> </a:t>
            </a:r>
            <a:r>
              <a:rPr lang="es-MX" sz="2400" dirty="0" err="1" smtClean="0"/>
              <a:t>before</a:t>
            </a:r>
            <a:r>
              <a:rPr lang="es-MX" sz="2400" dirty="0" smtClean="0"/>
              <a:t> </a:t>
            </a:r>
            <a:r>
              <a:rPr lang="es-MX" sz="2400" dirty="0" err="1" smtClean="0"/>
              <a:t>measurement</a:t>
            </a:r>
            <a:endParaRPr lang="es-MX" sz="2400" dirty="0" smtClean="0"/>
          </a:p>
          <a:p>
            <a:endParaRPr lang="es-MX" sz="2400" dirty="0"/>
          </a:p>
          <a:p>
            <a:r>
              <a:rPr lang="es-MX" sz="2400" dirty="0" err="1" smtClean="0"/>
              <a:t>Still</a:t>
            </a:r>
            <a:r>
              <a:rPr lang="es-MX" sz="2400" dirty="0" smtClean="0"/>
              <a:t> </a:t>
            </a:r>
            <a:r>
              <a:rPr lang="es-MX" sz="2400" dirty="0" err="1" smtClean="0"/>
              <a:t>waiting</a:t>
            </a:r>
            <a:r>
              <a:rPr lang="es-MX" sz="2400" dirty="0"/>
              <a:t> </a:t>
            </a:r>
            <a:r>
              <a:rPr lang="es-MX" sz="2400" dirty="0" err="1" smtClean="0"/>
              <a:t>to</a:t>
            </a:r>
            <a:r>
              <a:rPr lang="es-MX" sz="2400" dirty="0" smtClean="0"/>
              <a:t> </a:t>
            </a:r>
            <a:r>
              <a:rPr lang="es-MX" sz="2400" dirty="0" err="1" smtClean="0"/>
              <a:t>get</a:t>
            </a:r>
            <a:r>
              <a:rPr lang="es-MX" sz="2400" dirty="0" smtClean="0"/>
              <a:t> </a:t>
            </a:r>
            <a:r>
              <a:rPr lang="es-MX" sz="2400" dirty="0" err="1" smtClean="0"/>
              <a:t>our</a:t>
            </a:r>
            <a:r>
              <a:rPr lang="es-MX" sz="2400" dirty="0" smtClean="0"/>
              <a:t> </a:t>
            </a:r>
            <a:r>
              <a:rPr lang="es-MX" sz="2400" dirty="0" err="1" smtClean="0"/>
              <a:t>experiment</a:t>
            </a:r>
            <a:r>
              <a:rPr lang="es-MX" sz="2400" dirty="0" smtClean="0"/>
              <a:t> back </a:t>
            </a:r>
            <a:r>
              <a:rPr lang="es-MX" sz="2400" dirty="0" err="1" smtClean="0"/>
              <a:t>from</a:t>
            </a:r>
            <a:r>
              <a:rPr lang="es-MX" sz="2400" dirty="0" smtClean="0"/>
              <a:t> </a:t>
            </a:r>
            <a:r>
              <a:rPr lang="es-MX" sz="2400" dirty="0" err="1" smtClean="0"/>
              <a:t>space</a:t>
            </a:r>
            <a:endParaRPr lang="es-MX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867292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773113" y="1625600"/>
            <a:ext cx="6858000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Californian FB" pitchFamily="18" charset="0"/>
              </a:rPr>
              <a:t>Jesus Castor[1], </a:t>
            </a:r>
            <a:r>
              <a:rPr lang="en-US" sz="2000" dirty="0" err="1">
                <a:latin typeface="Californian FB" pitchFamily="18" charset="0"/>
              </a:rPr>
              <a:t>Naiki</a:t>
            </a:r>
            <a:r>
              <a:rPr lang="en-US" sz="2000" dirty="0">
                <a:latin typeface="Californian FB" pitchFamily="18" charset="0"/>
              </a:rPr>
              <a:t> </a:t>
            </a:r>
            <a:r>
              <a:rPr lang="en-US" sz="2000" dirty="0" err="1">
                <a:latin typeface="Californian FB" pitchFamily="18" charset="0"/>
              </a:rPr>
              <a:t>Armendariz</a:t>
            </a:r>
            <a:r>
              <a:rPr lang="en-US" sz="2000" dirty="0">
                <a:latin typeface="Californian FB" pitchFamily="18" charset="0"/>
              </a:rPr>
              <a:t>[1], Dr. </a:t>
            </a:r>
            <a:r>
              <a:rPr lang="en-US" sz="2000" dirty="0" smtClean="0">
                <a:latin typeface="Californian FB" pitchFamily="18" charset="0"/>
              </a:rPr>
              <a:t>Gertrud </a:t>
            </a:r>
            <a:r>
              <a:rPr lang="en-US" sz="2000" dirty="0" err="1">
                <a:latin typeface="Californian FB" pitchFamily="18" charset="0"/>
              </a:rPr>
              <a:t>Konings</a:t>
            </a:r>
            <a:r>
              <a:rPr lang="en-US" sz="2000" dirty="0">
                <a:latin typeface="Californian FB" pitchFamily="18" charset="0"/>
              </a:rPr>
              <a:t>[1], Dr. Maria </a:t>
            </a:r>
            <a:r>
              <a:rPr lang="en-US" sz="2000" dirty="0" err="1">
                <a:latin typeface="Californian FB" pitchFamily="18" charset="0"/>
              </a:rPr>
              <a:t>Arteaga</a:t>
            </a:r>
            <a:r>
              <a:rPr lang="en-US" sz="2000" dirty="0">
                <a:latin typeface="Californian FB" pitchFamily="18" charset="0"/>
              </a:rPr>
              <a:t>[1], Dr. Norma A. </a:t>
            </a:r>
            <a:r>
              <a:rPr lang="en-US" sz="2000" dirty="0" err="1">
                <a:latin typeface="Californian FB" pitchFamily="18" charset="0"/>
              </a:rPr>
              <a:t>Alcantar</a:t>
            </a:r>
            <a:r>
              <a:rPr lang="en-US" sz="2000" dirty="0">
                <a:latin typeface="Californian FB" pitchFamily="18" charset="0"/>
              </a:rPr>
              <a:t> [2], Dr. Alfonso </a:t>
            </a:r>
            <a:r>
              <a:rPr lang="en-US" sz="2000" dirty="0" err="1">
                <a:latin typeface="Californian FB" pitchFamily="18" charset="0"/>
              </a:rPr>
              <a:t>Bencomo</a:t>
            </a:r>
            <a:r>
              <a:rPr lang="en-US" sz="2000" dirty="0">
                <a:latin typeface="Californian FB" pitchFamily="18" charset="0"/>
              </a:rPr>
              <a:t>[3]</a:t>
            </a:r>
          </a:p>
          <a:p>
            <a:endParaRPr lang="en-US" sz="2000" dirty="0">
              <a:latin typeface="Californian FB" pitchFamily="18" charset="0"/>
            </a:endParaRPr>
          </a:p>
          <a:p>
            <a:endParaRPr lang="en-US" sz="2000" dirty="0">
              <a:latin typeface="Californian FB" pitchFamily="18" charset="0"/>
            </a:endParaRPr>
          </a:p>
          <a:p>
            <a:r>
              <a:rPr lang="en-US" sz="2000" dirty="0">
                <a:latin typeface="Californian FB" pitchFamily="18" charset="0"/>
              </a:rPr>
              <a:t>1.-RISE program, El Paso Community College, El Paso, TX 79925, USA</a:t>
            </a:r>
          </a:p>
          <a:p>
            <a:endParaRPr lang="en-US" sz="2000" dirty="0">
              <a:latin typeface="Californian FB" pitchFamily="18" charset="0"/>
            </a:endParaRPr>
          </a:p>
          <a:p>
            <a:r>
              <a:rPr lang="en-US" sz="2000" dirty="0">
                <a:latin typeface="Californian FB" pitchFamily="18" charset="0"/>
              </a:rPr>
              <a:t>2.-Department of Chemical and Biomedical Engineering, University of South Florida, Tampa, FL 33620, USA</a:t>
            </a:r>
          </a:p>
          <a:p>
            <a:endParaRPr lang="en-US" sz="2000" dirty="0">
              <a:latin typeface="Californian FB" pitchFamily="18" charset="0"/>
            </a:endParaRPr>
          </a:p>
          <a:p>
            <a:r>
              <a:rPr lang="en-US" sz="2000" dirty="0">
                <a:latin typeface="Californian FB" pitchFamily="18" charset="0"/>
              </a:rPr>
              <a:t>3.-Departamento de </a:t>
            </a:r>
            <a:r>
              <a:rPr lang="en-US" sz="2000" dirty="0" err="1">
                <a:latin typeface="Californian FB" pitchFamily="18" charset="0"/>
              </a:rPr>
              <a:t>Investigación</a:t>
            </a:r>
            <a:r>
              <a:rPr lang="en-US" sz="2000" dirty="0">
                <a:latin typeface="Californian FB" pitchFamily="18" charset="0"/>
              </a:rPr>
              <a:t> de </a:t>
            </a:r>
            <a:r>
              <a:rPr lang="en-US" sz="2000" dirty="0" err="1">
                <a:latin typeface="Californian FB" pitchFamily="18" charset="0"/>
              </a:rPr>
              <a:t>Genética</a:t>
            </a:r>
            <a:r>
              <a:rPr lang="en-US" sz="2000" dirty="0">
                <a:latin typeface="Californian FB" pitchFamily="18" charset="0"/>
              </a:rPr>
              <a:t> Humana, Universidad </a:t>
            </a:r>
            <a:r>
              <a:rPr lang="en-US" sz="2000" dirty="0" err="1">
                <a:latin typeface="Californian FB" pitchFamily="18" charset="0"/>
              </a:rPr>
              <a:t>Autónoma</a:t>
            </a:r>
            <a:r>
              <a:rPr lang="en-US" sz="2000" dirty="0">
                <a:latin typeface="Californian FB" pitchFamily="18" charset="0"/>
              </a:rPr>
              <a:t> de Guadalajara, Guadalajara, Jalisco 44100, MX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5108" y="381000"/>
            <a:ext cx="7288983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Student Team Members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Co-principal investigators &amp; collaborators </a:t>
            </a:r>
          </a:p>
        </p:txBody>
      </p:sp>
    </p:spTree>
    <p:extLst>
      <p:ext uri="{BB962C8B-B14F-4D97-AF65-F5344CB8AC3E}">
        <p14:creationId xmlns="" xmlns:p14="http://schemas.microsoft.com/office/powerpoint/2010/main" val="3044164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1981200"/>
            <a:ext cx="6131024" cy="4114799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Texas Space Grant Consortium, Austin, Texas</a:t>
            </a:r>
          </a:p>
          <a:p>
            <a:r>
              <a:rPr lang="en-US" sz="2200" dirty="0"/>
              <a:t>NIH MBRS-RISE (Research Initiative for Scientific Enhancement) </a:t>
            </a:r>
            <a:r>
              <a:rPr lang="en-US" sz="2200" dirty="0" smtClean="0"/>
              <a:t>Grant </a:t>
            </a:r>
            <a:r>
              <a:rPr lang="en-US" sz="2200" dirty="0"/>
              <a:t>#5R256M060424 </a:t>
            </a:r>
            <a:endParaRPr lang="en-US" sz="2200" dirty="0" smtClean="0"/>
          </a:p>
          <a:p>
            <a:r>
              <a:rPr lang="en-US" sz="2200" dirty="0" smtClean="0"/>
              <a:t>El Paso Community College</a:t>
            </a:r>
          </a:p>
          <a:p>
            <a:pPr marL="0" indent="0">
              <a:buNone/>
            </a:pPr>
            <a:r>
              <a:rPr lang="en-US" sz="2200" dirty="0" smtClean="0"/>
              <a:t>A special Thank-You to all our supporters, especially also to Jeff Goldstein and </a:t>
            </a:r>
            <a:r>
              <a:rPr lang="en-US" sz="2200" dirty="0" err="1" smtClean="0"/>
              <a:t>Harri</a:t>
            </a:r>
            <a:r>
              <a:rPr lang="en-US" sz="2200" dirty="0" smtClean="0"/>
              <a:t> </a:t>
            </a:r>
            <a:r>
              <a:rPr lang="en-US" sz="2200" dirty="0" err="1" smtClean="0"/>
              <a:t>Vanhalla</a:t>
            </a:r>
            <a:r>
              <a:rPr lang="en-US" sz="2200" dirty="0" smtClean="0"/>
              <a:t> for making this project possible.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87743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Background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99792" y="1988840"/>
            <a:ext cx="5976664" cy="3960440"/>
          </a:xfrm>
        </p:spPr>
        <p:txBody>
          <a:bodyPr>
            <a:normAutofit/>
          </a:bodyPr>
          <a:lstStyle/>
          <a:p>
            <a:r>
              <a:rPr lang="es-MX" sz="2400" dirty="0" smtClean="0"/>
              <a:t>Cactus </a:t>
            </a:r>
            <a:r>
              <a:rPr lang="es-MX" sz="2400" dirty="0" err="1" smtClean="0"/>
              <a:t>was</a:t>
            </a:r>
            <a:r>
              <a:rPr lang="es-MX" sz="2400" dirty="0" smtClean="0"/>
              <a:t> </a:t>
            </a:r>
            <a:r>
              <a:rPr lang="es-MX" sz="2400" dirty="0" err="1"/>
              <a:t>a</a:t>
            </a:r>
            <a:r>
              <a:rPr lang="es-MX" sz="2400" dirty="0" err="1" smtClean="0"/>
              <a:t>lready</a:t>
            </a:r>
            <a:r>
              <a:rPr lang="es-MX" sz="2400" dirty="0" smtClean="0"/>
              <a:t> </a:t>
            </a:r>
            <a:r>
              <a:rPr lang="es-MX" sz="2400" dirty="0" err="1" smtClean="0"/>
              <a:t>used</a:t>
            </a:r>
            <a:r>
              <a:rPr lang="es-MX" sz="2400" dirty="0" smtClean="0"/>
              <a:t> </a:t>
            </a:r>
            <a:r>
              <a:rPr lang="es-MX" sz="2400" dirty="0" err="1" smtClean="0"/>
              <a:t>by</a:t>
            </a:r>
            <a:r>
              <a:rPr lang="es-MX" sz="2400" dirty="0" smtClean="0"/>
              <a:t> 19th </a:t>
            </a:r>
            <a:r>
              <a:rPr lang="es-MX" sz="2400" dirty="0" err="1" smtClean="0"/>
              <a:t>century</a:t>
            </a:r>
            <a:r>
              <a:rPr lang="es-MX" sz="2400" dirty="0" smtClean="0"/>
              <a:t> </a:t>
            </a:r>
            <a:r>
              <a:rPr lang="es-MX" sz="2400" dirty="0" err="1" smtClean="0"/>
              <a:t>Mexican</a:t>
            </a:r>
            <a:r>
              <a:rPr lang="es-MX" sz="2400" dirty="0" smtClean="0"/>
              <a:t> </a:t>
            </a:r>
            <a:r>
              <a:rPr lang="es-MX" sz="2400" dirty="0" err="1" smtClean="0"/>
              <a:t>communities</a:t>
            </a:r>
            <a:r>
              <a:rPr lang="es-MX" sz="2400" dirty="0" smtClean="0"/>
              <a:t> </a:t>
            </a:r>
            <a:r>
              <a:rPr lang="es-MX" sz="2400" dirty="0" err="1" smtClean="0"/>
              <a:t>to</a:t>
            </a:r>
            <a:r>
              <a:rPr lang="es-MX" sz="2400" dirty="0" smtClean="0"/>
              <a:t> </a:t>
            </a:r>
            <a:r>
              <a:rPr lang="es-MX" sz="2400" dirty="0" err="1" smtClean="0"/>
              <a:t>purify</a:t>
            </a:r>
            <a:r>
              <a:rPr lang="es-MX" sz="2400" dirty="0" smtClean="0"/>
              <a:t> </a:t>
            </a:r>
            <a:r>
              <a:rPr lang="es-MX" sz="2400" dirty="0" err="1" smtClean="0"/>
              <a:t>water</a:t>
            </a:r>
            <a:endParaRPr lang="es-MX" sz="2400" dirty="0" smtClean="0"/>
          </a:p>
          <a:p>
            <a:endParaRPr lang="es-MX" sz="2400" dirty="0" smtClean="0"/>
          </a:p>
          <a:p>
            <a:r>
              <a:rPr lang="es-MX" sz="2400" dirty="0" smtClean="0"/>
              <a:t>Dr. Norma </a:t>
            </a:r>
            <a:r>
              <a:rPr lang="es-MX" sz="2400" dirty="0" err="1" smtClean="0"/>
              <a:t>Alcantar’s</a:t>
            </a:r>
            <a:r>
              <a:rPr lang="es-MX" sz="2400" dirty="0" smtClean="0"/>
              <a:t> </a:t>
            </a:r>
            <a:r>
              <a:rPr lang="es-MX" sz="2400" dirty="0" err="1" smtClean="0"/>
              <a:t>research</a:t>
            </a:r>
            <a:r>
              <a:rPr lang="es-MX" sz="2400" dirty="0" smtClean="0"/>
              <a:t> at </a:t>
            </a:r>
            <a:r>
              <a:rPr lang="es-MX" sz="2400" dirty="0" err="1"/>
              <a:t>the</a:t>
            </a:r>
            <a:r>
              <a:rPr lang="es-MX" sz="2400" dirty="0"/>
              <a:t> </a:t>
            </a:r>
            <a:r>
              <a:rPr lang="es-MX" sz="2400" dirty="0" err="1"/>
              <a:t>University</a:t>
            </a:r>
            <a:r>
              <a:rPr lang="es-MX" sz="2400" dirty="0"/>
              <a:t> of South Florida </a:t>
            </a:r>
            <a:r>
              <a:rPr lang="es-MX" sz="2400" dirty="0" err="1"/>
              <a:t>proved</a:t>
            </a:r>
            <a:r>
              <a:rPr lang="es-MX" sz="2400" dirty="0"/>
              <a:t> </a:t>
            </a:r>
            <a:r>
              <a:rPr lang="es-MX" sz="2400" dirty="0" err="1" smtClean="0"/>
              <a:t>that</a:t>
            </a:r>
            <a:r>
              <a:rPr lang="es-MX" sz="2400" dirty="0" smtClean="0"/>
              <a:t> </a:t>
            </a:r>
            <a:r>
              <a:rPr lang="es-MX" sz="2400" dirty="0" err="1" smtClean="0"/>
              <a:t>mucilage</a:t>
            </a:r>
            <a:r>
              <a:rPr lang="es-MX" sz="2400" dirty="0" smtClean="0"/>
              <a:t> can </a:t>
            </a:r>
            <a:r>
              <a:rPr lang="es-MX" sz="2400" dirty="0" err="1" smtClean="0"/>
              <a:t>remove</a:t>
            </a:r>
            <a:r>
              <a:rPr lang="es-MX" sz="2400" dirty="0" smtClean="0"/>
              <a:t> </a:t>
            </a:r>
            <a:r>
              <a:rPr lang="es-MX" sz="2400" dirty="0" err="1" smtClean="0"/>
              <a:t>arsenic</a:t>
            </a:r>
            <a:r>
              <a:rPr lang="es-MX" sz="2400" dirty="0" smtClean="0"/>
              <a:t> and </a:t>
            </a:r>
            <a:r>
              <a:rPr lang="es-MX" sz="2400" dirty="0" err="1" smtClean="0"/>
              <a:t>iron</a:t>
            </a:r>
            <a:r>
              <a:rPr lang="es-MX" sz="2400" dirty="0" smtClean="0"/>
              <a:t> </a:t>
            </a:r>
            <a:r>
              <a:rPr lang="es-MX" sz="2400" dirty="0" err="1" smtClean="0"/>
              <a:t>from</a:t>
            </a:r>
            <a:r>
              <a:rPr lang="es-MX" sz="2400" dirty="0" smtClean="0"/>
              <a:t> </a:t>
            </a:r>
            <a:r>
              <a:rPr lang="es-MX" sz="2400" dirty="0" err="1" smtClean="0"/>
              <a:t>water</a:t>
            </a:r>
            <a:endParaRPr lang="es-MX" sz="2400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2242546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Experiment’s Rationale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99792" y="1524000"/>
            <a:ext cx="5987008" cy="4876800"/>
          </a:xfrm>
        </p:spPr>
        <p:txBody>
          <a:bodyPr>
            <a:noAutofit/>
          </a:bodyPr>
          <a:lstStyle/>
          <a:p>
            <a:r>
              <a:rPr lang="es-MX" sz="2200" dirty="0" err="1"/>
              <a:t>Chromium</a:t>
            </a:r>
            <a:r>
              <a:rPr lang="es-MX" sz="2200" dirty="0"/>
              <a:t> </a:t>
            </a:r>
            <a:r>
              <a:rPr lang="es-MX" sz="2200" dirty="0" err="1"/>
              <a:t>was</a:t>
            </a:r>
            <a:r>
              <a:rPr lang="es-MX" sz="2200" dirty="0"/>
              <a:t> </a:t>
            </a:r>
            <a:r>
              <a:rPr lang="es-MX" sz="2200" dirty="0" err="1"/>
              <a:t>chosen</a:t>
            </a:r>
            <a:r>
              <a:rPr lang="es-MX" sz="2200" dirty="0"/>
              <a:t> </a:t>
            </a:r>
            <a:r>
              <a:rPr lang="es-MX" sz="2200" dirty="0" err="1"/>
              <a:t>because</a:t>
            </a:r>
            <a:r>
              <a:rPr lang="es-MX" sz="2200" dirty="0"/>
              <a:t> of </a:t>
            </a:r>
            <a:r>
              <a:rPr lang="es-MX" sz="2200" dirty="0" err="1"/>
              <a:t>its</a:t>
            </a:r>
            <a:r>
              <a:rPr lang="es-MX" sz="2200" dirty="0"/>
              <a:t> </a:t>
            </a:r>
            <a:r>
              <a:rPr lang="es-MX" sz="2200" dirty="0" err="1"/>
              <a:t>presence</a:t>
            </a:r>
            <a:r>
              <a:rPr lang="es-MX" sz="2200" dirty="0"/>
              <a:t> </a:t>
            </a:r>
            <a:r>
              <a:rPr lang="es-MX" sz="2200" dirty="0" err="1" smtClean="0"/>
              <a:t>on</a:t>
            </a:r>
            <a:r>
              <a:rPr lang="es-MX" sz="2200" dirty="0" smtClean="0"/>
              <a:t> </a:t>
            </a:r>
            <a:r>
              <a:rPr lang="es-MX" sz="2200" dirty="0" err="1"/>
              <a:t>moon’s</a:t>
            </a:r>
            <a:r>
              <a:rPr lang="es-MX" sz="2200" dirty="0"/>
              <a:t> </a:t>
            </a:r>
            <a:r>
              <a:rPr lang="es-MX" sz="2200" dirty="0" err="1"/>
              <a:t>surface</a:t>
            </a:r>
            <a:r>
              <a:rPr lang="es-MX" sz="2200" dirty="0"/>
              <a:t> </a:t>
            </a:r>
            <a:r>
              <a:rPr lang="es-MX" sz="2200" dirty="0" smtClean="0"/>
              <a:t> </a:t>
            </a:r>
            <a:r>
              <a:rPr lang="es-MX" sz="2200" dirty="0" err="1" smtClean="0"/>
              <a:t>besides</a:t>
            </a:r>
            <a:r>
              <a:rPr lang="es-MX" sz="2200" dirty="0" smtClean="0"/>
              <a:t> </a:t>
            </a:r>
            <a:r>
              <a:rPr lang="es-MX" sz="2200" dirty="0" err="1" smtClean="0"/>
              <a:t>iron</a:t>
            </a:r>
            <a:r>
              <a:rPr lang="es-MX" sz="2200" dirty="0" smtClean="0"/>
              <a:t> </a:t>
            </a:r>
          </a:p>
          <a:p>
            <a:r>
              <a:rPr lang="en-US" sz="2200" dirty="0" smtClean="0"/>
              <a:t>Therefore steel production on the moon is being considered</a:t>
            </a:r>
          </a:p>
          <a:p>
            <a:r>
              <a:rPr lang="en-US" sz="2200" dirty="0" smtClean="0"/>
              <a:t>Chromium-VI would be produced as a waste and could contaminate moon water</a:t>
            </a:r>
          </a:p>
          <a:p>
            <a:r>
              <a:rPr lang="en-US" sz="2200" dirty="0" smtClean="0"/>
              <a:t>The mucilage of the Prickly Pear,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Opuntia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ficus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indica</a:t>
            </a:r>
            <a:r>
              <a:rPr lang="en-US" sz="2200" i="1" dirty="0" smtClean="0"/>
              <a:t>,</a:t>
            </a:r>
            <a:r>
              <a:rPr lang="en-US" sz="2200" dirty="0" smtClean="0"/>
              <a:t> an edible cactus, can be a solution to chromium removal from contaminated water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384448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27784" y="1981200"/>
            <a:ext cx="6059016" cy="4114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Test the effect of microgravity on the mucilage’s ability of removing heavy metals, in particular chromium-VI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9040"/>
            <a:ext cx="346245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74463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Composition</a:t>
            </a:r>
            <a:r>
              <a:rPr lang="es-MX" dirty="0" smtClean="0"/>
              <a:t> </a:t>
            </a:r>
            <a:r>
              <a:rPr lang="es-MX" dirty="0"/>
              <a:t>of Cactus </a:t>
            </a:r>
            <a:r>
              <a:rPr lang="es-MX" dirty="0" err="1" smtClean="0"/>
              <a:t>Mucilage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27784" y="1981200"/>
            <a:ext cx="6059016" cy="4114799"/>
          </a:xfrm>
        </p:spPr>
        <p:txBody>
          <a:bodyPr>
            <a:normAutofit/>
          </a:bodyPr>
          <a:lstStyle/>
          <a:p>
            <a:r>
              <a:rPr lang="es-MX" sz="2400" dirty="0" smtClean="0"/>
              <a:t>Cactus </a:t>
            </a:r>
            <a:r>
              <a:rPr lang="es-MX" sz="2400" dirty="0" err="1" smtClean="0"/>
              <a:t>mucilage</a:t>
            </a:r>
            <a:r>
              <a:rPr lang="es-MX" sz="2400" dirty="0" smtClean="0"/>
              <a:t> </a:t>
            </a:r>
            <a:r>
              <a:rPr lang="es-MX" sz="2400" dirty="0" err="1" smtClean="0"/>
              <a:t>is</a:t>
            </a:r>
            <a:r>
              <a:rPr lang="es-MX" sz="2400" dirty="0" smtClean="0"/>
              <a:t> </a:t>
            </a:r>
            <a:r>
              <a:rPr lang="es-MX" sz="2400" dirty="0" err="1" smtClean="0"/>
              <a:t>the</a:t>
            </a:r>
            <a:r>
              <a:rPr lang="es-MX" sz="2400" dirty="0" smtClean="0"/>
              <a:t> </a:t>
            </a:r>
            <a:r>
              <a:rPr lang="es-MX" sz="2400" dirty="0" err="1" smtClean="0"/>
              <a:t>clear</a:t>
            </a:r>
            <a:r>
              <a:rPr lang="es-MX" sz="2400" dirty="0" smtClean="0"/>
              <a:t> </a:t>
            </a:r>
            <a:r>
              <a:rPr lang="es-MX" sz="2400" dirty="0" err="1" smtClean="0"/>
              <a:t>slimy</a:t>
            </a:r>
            <a:r>
              <a:rPr lang="es-MX" sz="2400" dirty="0" smtClean="0"/>
              <a:t> fluid </a:t>
            </a:r>
            <a:r>
              <a:rPr lang="es-MX" sz="2400" dirty="0" err="1" smtClean="0"/>
              <a:t>secreted</a:t>
            </a:r>
            <a:r>
              <a:rPr lang="es-MX" sz="2400" dirty="0" smtClean="0"/>
              <a:t> </a:t>
            </a:r>
            <a:r>
              <a:rPr lang="es-MX" sz="2400" dirty="0" err="1" smtClean="0"/>
              <a:t>when</a:t>
            </a:r>
            <a:r>
              <a:rPr lang="es-MX" sz="2400" dirty="0" smtClean="0"/>
              <a:t> a </a:t>
            </a:r>
            <a:r>
              <a:rPr lang="es-MX" sz="2400" dirty="0" err="1" smtClean="0"/>
              <a:t>stem</a:t>
            </a:r>
            <a:r>
              <a:rPr lang="es-MX" sz="2400" dirty="0" smtClean="0"/>
              <a:t> </a:t>
            </a:r>
            <a:r>
              <a:rPr lang="es-MX" sz="2400" dirty="0" err="1" smtClean="0"/>
              <a:t>segment</a:t>
            </a:r>
            <a:r>
              <a:rPr lang="es-MX" sz="2400" dirty="0" smtClean="0"/>
              <a:t> (</a:t>
            </a:r>
            <a:r>
              <a:rPr lang="es-MX" sz="2400" dirty="0" err="1" smtClean="0"/>
              <a:t>cladode</a:t>
            </a:r>
            <a:r>
              <a:rPr lang="es-MX" sz="2400" dirty="0" smtClean="0"/>
              <a:t>) </a:t>
            </a:r>
            <a:r>
              <a:rPr lang="es-MX" sz="2400" dirty="0" err="1" smtClean="0"/>
              <a:t>is</a:t>
            </a:r>
            <a:r>
              <a:rPr lang="es-MX" sz="2400" dirty="0" smtClean="0"/>
              <a:t> </a:t>
            </a:r>
            <a:r>
              <a:rPr lang="es-MX" sz="2400" dirty="0" err="1" smtClean="0"/>
              <a:t>damaged</a:t>
            </a:r>
            <a:endParaRPr lang="es-MX" sz="2400" dirty="0" smtClean="0"/>
          </a:p>
          <a:p>
            <a:r>
              <a:rPr lang="es-MX" sz="2400" dirty="0" err="1" smtClean="0"/>
              <a:t>The</a:t>
            </a:r>
            <a:r>
              <a:rPr lang="es-MX" sz="2400" dirty="0" smtClean="0"/>
              <a:t> </a:t>
            </a:r>
            <a:r>
              <a:rPr lang="es-MX" sz="2400" dirty="0" err="1" smtClean="0"/>
              <a:t>main</a:t>
            </a:r>
            <a:r>
              <a:rPr lang="es-MX" sz="2400" dirty="0" smtClean="0"/>
              <a:t> </a:t>
            </a:r>
            <a:r>
              <a:rPr lang="es-MX" sz="2400" dirty="0" err="1" smtClean="0"/>
              <a:t>component</a:t>
            </a:r>
            <a:r>
              <a:rPr lang="es-MX" sz="2400" dirty="0" smtClean="0"/>
              <a:t> of </a:t>
            </a:r>
            <a:r>
              <a:rPr lang="es-MX" sz="2400" dirty="0" err="1" smtClean="0"/>
              <a:t>the</a:t>
            </a:r>
            <a:r>
              <a:rPr lang="es-MX" sz="2400" dirty="0" smtClean="0"/>
              <a:t> </a:t>
            </a:r>
            <a:r>
              <a:rPr lang="es-MX" sz="2400" dirty="0" err="1" smtClean="0"/>
              <a:t>Gelling</a:t>
            </a:r>
            <a:r>
              <a:rPr lang="es-MX" sz="2400" dirty="0" smtClean="0"/>
              <a:t> </a:t>
            </a:r>
            <a:r>
              <a:rPr lang="es-MX" sz="2400" dirty="0" err="1" smtClean="0"/>
              <a:t>Extract</a:t>
            </a:r>
            <a:r>
              <a:rPr lang="es-MX" sz="2400" dirty="0" smtClean="0"/>
              <a:t> (GE) </a:t>
            </a:r>
            <a:r>
              <a:rPr lang="es-MX" sz="2400" dirty="0" err="1" smtClean="0"/>
              <a:t>mucilage</a:t>
            </a:r>
            <a:r>
              <a:rPr lang="es-MX" sz="2400" dirty="0" smtClean="0"/>
              <a:t> </a:t>
            </a:r>
            <a:r>
              <a:rPr lang="es-MX" sz="2400" dirty="0" err="1" smtClean="0"/>
              <a:t>is</a:t>
            </a:r>
            <a:r>
              <a:rPr lang="es-MX" sz="2400" dirty="0" smtClean="0"/>
              <a:t> a </a:t>
            </a:r>
            <a:r>
              <a:rPr lang="es-MX" sz="2400" dirty="0" err="1" smtClean="0"/>
              <a:t>pectin</a:t>
            </a:r>
            <a:endParaRPr lang="es-MX" sz="2400" dirty="0" smtClean="0"/>
          </a:p>
          <a:p>
            <a:r>
              <a:rPr lang="es-MX" sz="2400" dirty="0" err="1" smtClean="0"/>
              <a:t>Pectins</a:t>
            </a:r>
            <a:r>
              <a:rPr lang="es-MX" sz="2400" dirty="0" smtClean="0"/>
              <a:t> are </a:t>
            </a:r>
            <a:r>
              <a:rPr lang="es-MX" sz="2400" dirty="0" err="1" smtClean="0"/>
              <a:t>found</a:t>
            </a:r>
            <a:r>
              <a:rPr lang="es-MX" sz="2400" dirty="0" smtClean="0"/>
              <a:t> </a:t>
            </a:r>
            <a:r>
              <a:rPr lang="es-MX" sz="2400" dirty="0" err="1" smtClean="0"/>
              <a:t>between</a:t>
            </a:r>
            <a:r>
              <a:rPr lang="es-MX" sz="2400" dirty="0" smtClean="0"/>
              <a:t> </a:t>
            </a:r>
            <a:r>
              <a:rPr lang="es-MX" sz="2400" dirty="0" err="1" smtClean="0"/>
              <a:t>the</a:t>
            </a:r>
            <a:r>
              <a:rPr lang="es-MX" sz="2400" dirty="0" smtClean="0"/>
              <a:t> </a:t>
            </a:r>
            <a:r>
              <a:rPr lang="es-MX" sz="2400" dirty="0" err="1" smtClean="0"/>
              <a:t>cells</a:t>
            </a:r>
            <a:r>
              <a:rPr lang="es-MX" sz="2400" dirty="0" smtClean="0"/>
              <a:t> and in </a:t>
            </a:r>
            <a:r>
              <a:rPr lang="es-MX" sz="2400" dirty="0" err="1" smtClean="0"/>
              <a:t>the</a:t>
            </a:r>
            <a:r>
              <a:rPr lang="es-MX" sz="2400" dirty="0" smtClean="0"/>
              <a:t> </a:t>
            </a:r>
            <a:r>
              <a:rPr lang="es-MX" sz="2400" dirty="0" err="1" smtClean="0"/>
              <a:t>cell</a:t>
            </a:r>
            <a:r>
              <a:rPr lang="es-MX" sz="2400" dirty="0" smtClean="0"/>
              <a:t> </a:t>
            </a:r>
            <a:r>
              <a:rPr lang="es-MX" sz="2400" dirty="0" err="1" smtClean="0"/>
              <a:t>walls</a:t>
            </a:r>
            <a:r>
              <a:rPr lang="es-MX" sz="2400" dirty="0" smtClean="0"/>
              <a:t> of </a:t>
            </a:r>
            <a:r>
              <a:rPr lang="es-MX" sz="2400" dirty="0" err="1" smtClean="0"/>
              <a:t>most</a:t>
            </a:r>
            <a:r>
              <a:rPr lang="es-MX" sz="2400" dirty="0" smtClean="0"/>
              <a:t> </a:t>
            </a:r>
            <a:r>
              <a:rPr lang="es-MX" sz="2400" dirty="0" err="1" smtClean="0"/>
              <a:t>plants</a:t>
            </a:r>
            <a:endParaRPr lang="es-MX" sz="2400" dirty="0" smtClean="0"/>
          </a:p>
          <a:p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413091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Purification</a:t>
            </a:r>
            <a:r>
              <a:rPr lang="es-MX" dirty="0" smtClean="0"/>
              <a:t> </a:t>
            </a:r>
            <a:r>
              <a:rPr lang="es-MX" dirty="0" err="1" smtClean="0"/>
              <a:t>Property</a:t>
            </a:r>
            <a:r>
              <a:rPr lang="es-MX" dirty="0"/>
              <a:t> of </a:t>
            </a:r>
            <a:r>
              <a:rPr lang="es-MX" dirty="0" err="1" smtClean="0"/>
              <a:t>Mucilage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27784" y="1981200"/>
            <a:ext cx="6059016" cy="4400128"/>
          </a:xfrm>
        </p:spPr>
        <p:txBody>
          <a:bodyPr>
            <a:normAutofit/>
          </a:bodyPr>
          <a:lstStyle/>
          <a:p>
            <a:r>
              <a:rPr lang="es-MX" sz="2200" dirty="0" err="1" smtClean="0"/>
              <a:t>When</a:t>
            </a:r>
            <a:r>
              <a:rPr lang="es-MX" sz="2200" dirty="0" smtClean="0"/>
              <a:t> </a:t>
            </a:r>
            <a:r>
              <a:rPr lang="es-MX" sz="2200" dirty="0" err="1" smtClean="0"/>
              <a:t>extraced</a:t>
            </a:r>
            <a:r>
              <a:rPr lang="es-MX" sz="2200" dirty="0" smtClean="0"/>
              <a:t>, GE </a:t>
            </a:r>
            <a:r>
              <a:rPr lang="es-MX" sz="2200" dirty="0" err="1" smtClean="0"/>
              <a:t>pectin</a:t>
            </a:r>
            <a:r>
              <a:rPr lang="es-MX" sz="2200" dirty="0" smtClean="0"/>
              <a:t> </a:t>
            </a:r>
            <a:r>
              <a:rPr lang="es-MX" sz="2200" dirty="0" err="1" smtClean="0"/>
              <a:t>is</a:t>
            </a:r>
            <a:r>
              <a:rPr lang="es-MX" sz="2200" dirty="0" smtClean="0"/>
              <a:t> </a:t>
            </a:r>
            <a:r>
              <a:rPr lang="es-MX" sz="2200" dirty="0" err="1" smtClean="0"/>
              <a:t>covered</a:t>
            </a:r>
            <a:r>
              <a:rPr lang="es-MX" sz="2200" dirty="0" smtClean="0"/>
              <a:t> </a:t>
            </a:r>
            <a:r>
              <a:rPr lang="es-MX" sz="2200" dirty="0" err="1" smtClean="0"/>
              <a:t>by</a:t>
            </a:r>
            <a:r>
              <a:rPr lang="es-MX" sz="2200" dirty="0" smtClean="0"/>
              <a:t> a </a:t>
            </a:r>
            <a:r>
              <a:rPr lang="es-MX" sz="2200" dirty="0" err="1" smtClean="0"/>
              <a:t>layer</a:t>
            </a:r>
            <a:r>
              <a:rPr lang="es-MX" sz="2200" dirty="0" smtClean="0"/>
              <a:t> of  </a:t>
            </a:r>
            <a:r>
              <a:rPr lang="en-US" sz="2200" dirty="0"/>
              <a:t>Ca</a:t>
            </a:r>
            <a:r>
              <a:rPr lang="en-US" sz="2200" baseline="30000" dirty="0"/>
              <a:t>2</a:t>
            </a:r>
            <a:r>
              <a:rPr lang="en-US" sz="2200" baseline="30000" dirty="0" smtClean="0"/>
              <a:t>+ </a:t>
            </a:r>
            <a:r>
              <a:rPr lang="en-US" sz="2200" dirty="0" smtClean="0"/>
              <a:t> ions.</a:t>
            </a:r>
          </a:p>
          <a:p>
            <a:r>
              <a:rPr lang="es-MX" sz="2200" dirty="0" err="1" smtClean="0"/>
              <a:t>When</a:t>
            </a:r>
            <a:r>
              <a:rPr lang="es-MX" sz="2200" dirty="0" smtClean="0"/>
              <a:t> </a:t>
            </a:r>
            <a:r>
              <a:rPr lang="es-MX" sz="2200" dirty="0" err="1" smtClean="0"/>
              <a:t>chromium</a:t>
            </a:r>
            <a:r>
              <a:rPr lang="es-MX" sz="2200" dirty="0" smtClean="0"/>
              <a:t>-VI </a:t>
            </a:r>
            <a:r>
              <a:rPr lang="es-MX" sz="2200" dirty="0" err="1" smtClean="0"/>
              <a:t>reacts</a:t>
            </a:r>
            <a:r>
              <a:rPr lang="es-MX" sz="2200" dirty="0" smtClean="0"/>
              <a:t> </a:t>
            </a:r>
            <a:r>
              <a:rPr lang="es-MX" sz="2200" dirty="0" err="1" smtClean="0"/>
              <a:t>with</a:t>
            </a:r>
            <a:r>
              <a:rPr lang="es-MX" sz="2200" dirty="0" smtClean="0"/>
              <a:t> </a:t>
            </a:r>
            <a:r>
              <a:rPr lang="es-MX" sz="2200" dirty="0" err="1" smtClean="0"/>
              <a:t>the</a:t>
            </a:r>
            <a:r>
              <a:rPr lang="es-MX" sz="2200" dirty="0" smtClean="0"/>
              <a:t> </a:t>
            </a:r>
            <a:r>
              <a:rPr lang="es-MX" sz="2200" dirty="0" err="1" smtClean="0"/>
              <a:t>pectin</a:t>
            </a:r>
            <a:r>
              <a:rPr lang="es-MX" sz="2200" dirty="0" smtClean="0"/>
              <a:t>, </a:t>
            </a:r>
            <a:r>
              <a:rPr lang="en-US" sz="2200" dirty="0"/>
              <a:t>Cr</a:t>
            </a:r>
            <a:r>
              <a:rPr lang="en-US" sz="2200" baseline="30000" dirty="0"/>
              <a:t>6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 displaces </a:t>
            </a:r>
            <a:r>
              <a:rPr lang="en-US" sz="2200" dirty="0"/>
              <a:t>Ca</a:t>
            </a:r>
            <a:r>
              <a:rPr lang="en-US" sz="2200" baseline="30000" dirty="0"/>
              <a:t>2</a:t>
            </a:r>
            <a:r>
              <a:rPr lang="en-US" sz="2200" baseline="30000" dirty="0" smtClean="0"/>
              <a:t>+ </a:t>
            </a:r>
            <a:r>
              <a:rPr lang="en-US" sz="2200" baseline="30000" dirty="0"/>
              <a:t> </a:t>
            </a:r>
            <a:r>
              <a:rPr lang="en-US" sz="2200" dirty="0" smtClean="0"/>
              <a:t> ions, giving the pectin an outside layer of </a:t>
            </a:r>
            <a:r>
              <a:rPr lang="en-US" sz="2200" dirty="0"/>
              <a:t>Cr</a:t>
            </a:r>
            <a:r>
              <a:rPr lang="en-US" sz="2200" baseline="30000" dirty="0"/>
              <a:t>6</a:t>
            </a:r>
            <a:r>
              <a:rPr lang="en-US" sz="2200" baseline="30000" dirty="0" smtClean="0"/>
              <a:t>+</a:t>
            </a:r>
            <a:r>
              <a:rPr lang="en-US" sz="2200" dirty="0"/>
              <a:t> </a:t>
            </a:r>
            <a:r>
              <a:rPr lang="en-US" sz="2200" dirty="0" smtClean="0"/>
              <a:t>ions.</a:t>
            </a:r>
          </a:p>
          <a:p>
            <a:r>
              <a:rPr lang="en-US" sz="2200" dirty="0" smtClean="0"/>
              <a:t>When chromium-VI binds to pectin, a greater and heavier flock is formed, which sediments to the bottom under </a:t>
            </a:r>
            <a:r>
              <a:rPr lang="en-US" sz="2200" dirty="0" smtClean="0"/>
              <a:t>Earth’s </a:t>
            </a:r>
            <a:r>
              <a:rPr lang="en-US" sz="2200" smtClean="0"/>
              <a:t>gravity conditions, </a:t>
            </a:r>
            <a:r>
              <a:rPr lang="en-US" sz="2200" dirty="0" smtClean="0"/>
              <a:t>leaving the water in the middle free of chromium-VI.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427267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Hypothesis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sz="2600" dirty="0" smtClean="0"/>
          </a:p>
          <a:p>
            <a:endParaRPr lang="es-MX" sz="2600" dirty="0"/>
          </a:p>
          <a:p>
            <a:r>
              <a:rPr lang="en-US" sz="2600" dirty="0" smtClean="0"/>
              <a:t>Microgravity</a:t>
            </a:r>
            <a:r>
              <a:rPr lang="es-MX" sz="2600" dirty="0" smtClean="0"/>
              <a:t> </a:t>
            </a:r>
            <a:r>
              <a:rPr lang="es-MX" sz="2600" dirty="0" err="1" smtClean="0"/>
              <a:t>should</a:t>
            </a:r>
            <a:r>
              <a:rPr lang="es-MX" sz="2600" dirty="0" smtClean="0"/>
              <a:t> </a:t>
            </a:r>
            <a:r>
              <a:rPr lang="es-MX" sz="2600" dirty="0" err="1" smtClean="0"/>
              <a:t>not</a:t>
            </a:r>
            <a:r>
              <a:rPr lang="es-MX" sz="2600" dirty="0" smtClean="0"/>
              <a:t> </a:t>
            </a:r>
            <a:r>
              <a:rPr lang="es-MX" sz="2600" dirty="0" err="1" smtClean="0"/>
              <a:t>affect</a:t>
            </a:r>
            <a:r>
              <a:rPr lang="es-MX" sz="2600" dirty="0"/>
              <a:t> </a:t>
            </a:r>
            <a:r>
              <a:rPr lang="es-MX" sz="2600" dirty="0" err="1" smtClean="0"/>
              <a:t>the</a:t>
            </a:r>
            <a:r>
              <a:rPr lang="es-MX" sz="2600" dirty="0" smtClean="0"/>
              <a:t> </a:t>
            </a:r>
            <a:r>
              <a:rPr lang="es-MX" sz="2600" dirty="0" err="1" smtClean="0"/>
              <a:t>chromium</a:t>
            </a:r>
            <a:r>
              <a:rPr lang="es-MX" sz="2600" dirty="0" smtClean="0"/>
              <a:t> </a:t>
            </a:r>
            <a:r>
              <a:rPr lang="es-MX" sz="2600" dirty="0" err="1" smtClean="0"/>
              <a:t>binding</a:t>
            </a:r>
            <a:r>
              <a:rPr lang="es-MX" sz="2600" dirty="0" smtClean="0"/>
              <a:t>, </a:t>
            </a:r>
            <a:r>
              <a:rPr lang="es-MX" sz="2600" dirty="0" err="1" smtClean="0"/>
              <a:t>since</a:t>
            </a:r>
            <a:r>
              <a:rPr lang="es-MX" sz="2600" dirty="0" smtClean="0"/>
              <a:t> </a:t>
            </a:r>
            <a:r>
              <a:rPr lang="es-MX" sz="2600" dirty="0" err="1" smtClean="0"/>
              <a:t>the</a:t>
            </a:r>
            <a:r>
              <a:rPr lang="es-MX" sz="2600" dirty="0" smtClean="0"/>
              <a:t> </a:t>
            </a:r>
            <a:r>
              <a:rPr lang="es-MX" sz="2600" dirty="0" err="1" smtClean="0"/>
              <a:t>binding</a:t>
            </a:r>
            <a:r>
              <a:rPr lang="es-MX" sz="2600" dirty="0" smtClean="0"/>
              <a:t> </a:t>
            </a:r>
            <a:r>
              <a:rPr lang="es-MX" sz="2600" dirty="0" err="1" smtClean="0"/>
              <a:t>is</a:t>
            </a:r>
            <a:r>
              <a:rPr lang="es-MX" sz="2600" dirty="0" smtClean="0"/>
              <a:t> </a:t>
            </a:r>
            <a:r>
              <a:rPr lang="es-MX" sz="2600" dirty="0" err="1" smtClean="0"/>
              <a:t>an</a:t>
            </a:r>
            <a:r>
              <a:rPr lang="es-MX" sz="2600" dirty="0" smtClean="0"/>
              <a:t> </a:t>
            </a:r>
            <a:r>
              <a:rPr lang="es-MX" sz="2600" dirty="0" err="1" smtClean="0"/>
              <a:t>ionic</a:t>
            </a:r>
            <a:r>
              <a:rPr lang="es-MX" sz="2600" dirty="0" smtClean="0"/>
              <a:t> </a:t>
            </a:r>
            <a:r>
              <a:rPr lang="es-MX" sz="2600" dirty="0" err="1" smtClean="0"/>
              <a:t>reaction</a:t>
            </a:r>
            <a:r>
              <a:rPr lang="es-MX" sz="2600" dirty="0"/>
              <a:t>.</a:t>
            </a:r>
            <a:r>
              <a:rPr lang="es-MX" sz="2600" dirty="0" smtClean="0"/>
              <a:t> </a:t>
            </a:r>
            <a:r>
              <a:rPr lang="es-MX" sz="2600" dirty="0" err="1" smtClean="0"/>
              <a:t>Thus</a:t>
            </a:r>
            <a:r>
              <a:rPr lang="es-MX" sz="2600" dirty="0" smtClean="0"/>
              <a:t> </a:t>
            </a:r>
            <a:r>
              <a:rPr lang="es-MX" sz="2600" dirty="0" err="1" smtClean="0"/>
              <a:t>the</a:t>
            </a:r>
            <a:r>
              <a:rPr lang="es-MX" sz="2600" dirty="0" smtClean="0"/>
              <a:t> </a:t>
            </a:r>
            <a:r>
              <a:rPr lang="es-MX" sz="2600" dirty="0" err="1" smtClean="0"/>
              <a:t>purification</a:t>
            </a:r>
            <a:r>
              <a:rPr lang="es-MX" sz="2600" dirty="0" smtClean="0"/>
              <a:t> </a:t>
            </a:r>
            <a:r>
              <a:rPr lang="es-MX" sz="2600" dirty="0" err="1" smtClean="0"/>
              <a:t>process</a:t>
            </a:r>
            <a:r>
              <a:rPr lang="es-MX" sz="2600" dirty="0" smtClean="0"/>
              <a:t> </a:t>
            </a:r>
            <a:r>
              <a:rPr lang="es-MX" sz="2600" dirty="0" err="1" smtClean="0"/>
              <a:t>is</a:t>
            </a:r>
            <a:r>
              <a:rPr lang="es-MX" sz="2600" dirty="0" smtClean="0"/>
              <a:t> </a:t>
            </a:r>
            <a:r>
              <a:rPr lang="es-MX" sz="2600" dirty="0" err="1" smtClean="0"/>
              <a:t>expected</a:t>
            </a:r>
            <a:r>
              <a:rPr lang="es-MX" sz="2600" dirty="0" smtClean="0"/>
              <a:t> </a:t>
            </a:r>
            <a:r>
              <a:rPr lang="es-MX" sz="2600" dirty="0" err="1" smtClean="0"/>
              <a:t>to</a:t>
            </a:r>
            <a:r>
              <a:rPr lang="es-MX" sz="2600" dirty="0" smtClean="0"/>
              <a:t> </a:t>
            </a:r>
            <a:r>
              <a:rPr lang="es-MX" sz="2600" dirty="0" err="1" smtClean="0"/>
              <a:t>work</a:t>
            </a:r>
            <a:endParaRPr lang="es-MX" sz="2600" dirty="0" smtClean="0"/>
          </a:p>
          <a:p>
            <a:endParaRPr lang="es-MX" sz="2600" dirty="0"/>
          </a:p>
        </p:txBody>
      </p:sp>
    </p:spTree>
    <p:extLst>
      <p:ext uri="{BB962C8B-B14F-4D97-AF65-F5344CB8AC3E}">
        <p14:creationId xmlns="" xmlns:p14="http://schemas.microsoft.com/office/powerpoint/2010/main" val="4282099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Experiment</a:t>
            </a:r>
            <a:r>
              <a:rPr lang="es-MX" dirty="0" smtClean="0"/>
              <a:t> </a:t>
            </a:r>
            <a:r>
              <a:rPr lang="es-MX" dirty="0" err="1" smtClean="0"/>
              <a:t>Design</a:t>
            </a:r>
            <a:endParaRPr lang="es-MX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42310842"/>
              </p:ext>
            </p:extLst>
          </p:nvPr>
        </p:nvGraphicFramePr>
        <p:xfrm>
          <a:off x="2195736" y="2438400"/>
          <a:ext cx="6048672" cy="1230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48672"/>
              </a:tblGrid>
              <a:tr h="1230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Chromium-6 trioxide (CrO</a:t>
                      </a:r>
                      <a:r>
                        <a:rPr lang="en-US" sz="1600" baseline="-250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) (</a:t>
                      </a:r>
                      <a:r>
                        <a:rPr lang="en-US" sz="1600" dirty="0" smtClean="0">
                          <a:effectLst/>
                        </a:rPr>
                        <a:t>1.00 mg/L</a:t>
                      </a:r>
                      <a:r>
                        <a:rPr lang="en-US" sz="1600" dirty="0">
                          <a:effectLst/>
                        </a:rPr>
                        <a:t>) dissolved in distilled water (H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O): Experiment volume filled to capacity, approx. 6.28 </a:t>
                      </a:r>
                      <a:r>
                        <a:rPr lang="en-US" sz="1600" dirty="0" smtClean="0">
                          <a:effectLst/>
                        </a:rPr>
                        <a:t>ml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19872" y="162880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FME Main Volume</a:t>
            </a:r>
            <a:endParaRPr lang="en-US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65956360"/>
              </p:ext>
            </p:extLst>
          </p:nvPr>
        </p:nvGraphicFramePr>
        <p:xfrm>
          <a:off x="2195736" y="4365104"/>
          <a:ext cx="6048672" cy="898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48672"/>
              </a:tblGrid>
              <a:tr h="8798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effectLst/>
                        </a:rPr>
                        <a:t>O. </a:t>
                      </a:r>
                      <a:r>
                        <a:rPr lang="en-US" sz="1600" i="1" dirty="0" err="1">
                          <a:effectLst/>
                        </a:rPr>
                        <a:t>ficus-indica</a:t>
                      </a:r>
                      <a:r>
                        <a:rPr lang="en-US" sz="1600" i="1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mucilage extract (10mg/L mucilage in distilled water): filled to capacity, approx. 0.92 ml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19872" y="386104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Short Ampoule A</a:t>
            </a:r>
            <a:endParaRPr lang="en-US" sz="2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16182507"/>
              </p:ext>
            </p:extLst>
          </p:nvPr>
        </p:nvGraphicFramePr>
        <p:xfrm>
          <a:off x="2339752" y="6021288"/>
          <a:ext cx="5904656" cy="5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4656"/>
              </a:tblGrid>
              <a:tr h="3720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100% Ethanol (stabilizing agent): filled to capacity, approx. 0.92 ml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4" marR="66174" marT="0" marB="0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438200" y="5445224"/>
            <a:ext cx="430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Short Ampoule B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7141169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1st </a:t>
            </a:r>
            <a:r>
              <a:rPr lang="es-MX" err="1" smtClean="0"/>
              <a:t>Experiment</a:t>
            </a:r>
            <a:r>
              <a:rPr lang="es-MX" smtClean="0"/>
              <a:t> 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37931"/>
          </a:xfrm>
        </p:spPr>
        <p:txBody>
          <a:bodyPr/>
          <a:lstStyle/>
          <a:p>
            <a:pPr marL="342900" lvl="1" indent="-342900">
              <a:buSzTx/>
              <a:buFont typeface="Wingdings" pitchFamily="2" charset="2"/>
              <a:buChar char=""/>
            </a:pPr>
            <a:r>
              <a:rPr lang="es-MX" sz="2000" dirty="0" smtClean="0"/>
              <a:t>Cube </a:t>
            </a:r>
            <a:r>
              <a:rPr lang="es-MX" sz="2000" dirty="0"/>
              <a:t>of cactus placed in </a:t>
            </a:r>
            <a:r>
              <a:rPr lang="es-MX" sz="2000" dirty="0" smtClean="0"/>
              <a:t>1.00 </a:t>
            </a:r>
            <a:r>
              <a:rPr lang="es-MX" sz="2000" dirty="0"/>
              <a:t>mg/L </a:t>
            </a:r>
            <a:r>
              <a:rPr lang="es-MX" sz="2000" dirty="0" err="1"/>
              <a:t>chromium</a:t>
            </a:r>
            <a:r>
              <a:rPr lang="es-MX" sz="2000" dirty="0"/>
              <a:t> </a:t>
            </a:r>
            <a:r>
              <a:rPr lang="es-MX" sz="2000" dirty="0" err="1" smtClean="0"/>
              <a:t>solution</a:t>
            </a:r>
            <a:r>
              <a:rPr lang="es-MX" sz="2000" dirty="0" smtClean="0"/>
              <a:t> </a:t>
            </a:r>
            <a:r>
              <a:rPr lang="es-MX" sz="2000" dirty="0" err="1" smtClean="0"/>
              <a:t>for</a:t>
            </a:r>
            <a:r>
              <a:rPr lang="es-MX" sz="2000" dirty="0" smtClean="0"/>
              <a:t> </a:t>
            </a:r>
            <a:r>
              <a:rPr lang="es-MX" sz="2000" dirty="0" err="1" smtClean="0"/>
              <a:t>two</a:t>
            </a:r>
            <a:r>
              <a:rPr lang="es-MX" sz="2000" dirty="0" smtClean="0"/>
              <a:t> </a:t>
            </a:r>
            <a:r>
              <a:rPr lang="es-MX" sz="2000" dirty="0" err="1" smtClean="0"/>
              <a:t>weeks</a:t>
            </a:r>
            <a:r>
              <a:rPr lang="es-MX" sz="2000" dirty="0" smtClean="0"/>
              <a:t>, </a:t>
            </a:r>
            <a:r>
              <a:rPr lang="es-MX" sz="2000" dirty="0" err="1" smtClean="0"/>
              <a:t>then</a:t>
            </a:r>
            <a:r>
              <a:rPr lang="es-MX" sz="2000" dirty="0" smtClean="0"/>
              <a:t> </a:t>
            </a:r>
            <a:r>
              <a:rPr lang="es-MX" sz="2000" dirty="0" err="1" smtClean="0"/>
              <a:t>rinsed</a:t>
            </a:r>
            <a:r>
              <a:rPr lang="es-MX" sz="2000" dirty="0" smtClean="0"/>
              <a:t> </a:t>
            </a:r>
            <a:r>
              <a:rPr lang="es-MX" sz="2000" dirty="0" err="1" smtClean="0"/>
              <a:t>several</a:t>
            </a:r>
            <a:r>
              <a:rPr lang="es-MX" sz="2000" dirty="0" smtClean="0"/>
              <a:t> times in alcohol</a:t>
            </a:r>
          </a:p>
          <a:p>
            <a:r>
              <a:rPr lang="es-MX" dirty="0" smtClean="0"/>
              <a:t>Cactus </a:t>
            </a:r>
            <a:r>
              <a:rPr lang="es-MX" dirty="0" err="1" smtClean="0"/>
              <a:t>piece</a:t>
            </a:r>
            <a:r>
              <a:rPr lang="es-MX" dirty="0" smtClean="0"/>
              <a:t> </a:t>
            </a:r>
            <a:r>
              <a:rPr lang="es-MX" dirty="0" err="1" smtClean="0"/>
              <a:t>observed</a:t>
            </a:r>
            <a:r>
              <a:rPr lang="es-MX" dirty="0" smtClean="0"/>
              <a:t> </a:t>
            </a:r>
            <a:r>
              <a:rPr lang="es-MX" dirty="0" err="1" smtClean="0"/>
              <a:t>under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HITACHI TM-1000 </a:t>
            </a:r>
            <a:r>
              <a:rPr lang="es-MX" dirty="0" err="1" smtClean="0"/>
              <a:t>Scanning</a:t>
            </a:r>
            <a:r>
              <a:rPr lang="es-MX" dirty="0" smtClean="0"/>
              <a:t> </a:t>
            </a:r>
            <a:r>
              <a:rPr lang="es-MX" dirty="0" err="1" smtClean="0"/>
              <a:t>Electron</a:t>
            </a:r>
            <a:r>
              <a:rPr lang="es-MX" dirty="0" smtClean="0"/>
              <a:t> </a:t>
            </a:r>
            <a:r>
              <a:rPr lang="es-MX" dirty="0" err="1" smtClean="0"/>
              <a:t>Microscope</a:t>
            </a:r>
            <a:r>
              <a:rPr lang="es-MX" dirty="0" smtClean="0"/>
              <a:t> (SEM) and </a:t>
            </a:r>
            <a:r>
              <a:rPr lang="es-MX" dirty="0" err="1" smtClean="0"/>
              <a:t>measured</a:t>
            </a:r>
            <a:r>
              <a:rPr lang="es-MX" dirty="0" smtClean="0"/>
              <a:t> in X-</a:t>
            </a:r>
            <a:r>
              <a:rPr lang="es-MX" dirty="0" err="1" smtClean="0"/>
              <a:t>ray</a:t>
            </a:r>
            <a:r>
              <a:rPr lang="es-MX" dirty="0" smtClean="0"/>
              <a:t> </a:t>
            </a:r>
            <a:r>
              <a:rPr lang="es-MX" dirty="0" err="1" smtClean="0"/>
              <a:t>acquisition</a:t>
            </a: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4" y="3411704"/>
            <a:ext cx="4577716" cy="318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11746"/>
            <a:ext cx="4500969" cy="289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65040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nels">
  <a:themeElements>
    <a:clrScheme name="Panels">
      <a:dk1>
        <a:srgbClr val="340B07"/>
      </a:dk1>
      <a:lt1>
        <a:srgbClr val="FFFFFF"/>
      </a:lt1>
      <a:dk2>
        <a:srgbClr val="182912"/>
      </a:dk2>
      <a:lt2>
        <a:srgbClr val="FBF0F2"/>
      </a:lt2>
      <a:accent1>
        <a:srgbClr val="694F36"/>
      </a:accent1>
      <a:accent2>
        <a:srgbClr val="98604A"/>
      </a:accent2>
      <a:accent3>
        <a:srgbClr val="8E3B4D"/>
      </a:accent3>
      <a:accent4>
        <a:srgbClr val="837954"/>
      </a:accent4>
      <a:accent5>
        <a:srgbClr val="4E3B28"/>
      </a:accent5>
      <a:accent6>
        <a:srgbClr val="AC7A0C"/>
      </a:accent6>
      <a:hlink>
        <a:srgbClr val="A03849"/>
      </a:hlink>
      <a:folHlink>
        <a:srgbClr val="AA845D"/>
      </a:folHlink>
    </a:clrScheme>
    <a:fontScheme name="Panels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anels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100000"/>
                <a:satMod val="150000"/>
              </a:schemeClr>
            </a:gs>
            <a:gs pos="35000">
              <a:schemeClr val="phClr">
                <a:tint val="90000"/>
                <a:alpha val="85000"/>
                <a:satMod val="150000"/>
              </a:schemeClr>
            </a:gs>
            <a:gs pos="100000">
              <a:schemeClr val="phClr">
                <a:tint val="80000"/>
                <a:alpha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6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tint val="90000"/>
                <a:shade val="100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alpha val="80000"/>
              <a:satMod val="105000"/>
            </a:schemeClr>
          </a:solidFill>
          <a:prstDash val="solid"/>
        </a:ln>
        <a:ln w="12700" cap="flat" cmpd="sng" algn="ctr">
          <a:solidFill>
            <a:schemeClr val="phClr">
              <a:alpha val="70000"/>
            </a:schemeClr>
          </a:solidFill>
          <a:prstDash val="solid"/>
        </a:ln>
        <a:ln w="19050" cap="flat" cmpd="sng" algn="ctr">
          <a:solidFill>
            <a:schemeClr val="phClr">
              <a:alpha val="6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sx="101000" sy="101000" rotWithShape="0">
              <a:srgbClr val="FFFFFF">
                <a:alpha val="25000"/>
              </a:srgbClr>
            </a:outerShdw>
          </a:effectLst>
        </a:effectStyle>
        <a:effectStyle>
          <a:effectLst>
            <a:outerShdw blurRad="101600" sx="101000" sy="101000" rotWithShape="0">
              <a:srgbClr val="FFFFFF">
                <a:alpha val="25000"/>
              </a:srgbClr>
            </a:outerShdw>
            <a:reflection blurRad="12700" stA="35000" endPos="4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4200000"/>
            </a:lightRig>
          </a:scene3d>
          <a:sp3d prstMaterial="softEdge"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150000"/>
              </a:schemeClr>
              <a:schemeClr val="phClr">
                <a:tint val="97000"/>
                <a:shade val="85000"/>
                <a:satMod val="150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100000">
              <a:schemeClr val="phClr">
                <a:shade val="4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TC010274806[[fn=Tema Paneles]]</Template>
  <TotalTime>1567</TotalTime>
  <Words>753</Words>
  <Application>Microsoft Office PowerPoint</Application>
  <PresentationFormat>On-screen Show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Panels</vt:lpstr>
      <vt:lpstr>The Effect of Microgravity on the Use of Cactus Mucilage for Water Purification</vt:lpstr>
      <vt:lpstr>Background</vt:lpstr>
      <vt:lpstr>Experiment’s Rationale</vt:lpstr>
      <vt:lpstr>Objective</vt:lpstr>
      <vt:lpstr>Composition of Cactus Mucilage</vt:lpstr>
      <vt:lpstr>Purification Property of Mucilage</vt:lpstr>
      <vt:lpstr>Hypothesis</vt:lpstr>
      <vt:lpstr>Experiment Design</vt:lpstr>
      <vt:lpstr>1st Experiment </vt:lpstr>
      <vt:lpstr>2nd Experiment</vt:lpstr>
      <vt:lpstr>3rd Experiment</vt:lpstr>
      <vt:lpstr>4th Experiment</vt:lpstr>
      <vt:lpstr>4th Experiment cont.</vt:lpstr>
      <vt:lpstr>Conclusions</vt:lpstr>
      <vt:lpstr>Slide 15</vt:lpstr>
      <vt:lpstr>Financial Support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Microgravity on the</dc:title>
  <dc:creator>Castor</dc:creator>
  <cp:lastModifiedBy>Gertrud Konings</cp:lastModifiedBy>
  <cp:revision>75</cp:revision>
  <dcterms:created xsi:type="dcterms:W3CDTF">2012-04-23T21:36:36Z</dcterms:created>
  <dcterms:modified xsi:type="dcterms:W3CDTF">2012-06-22T22:29:00Z</dcterms:modified>
</cp:coreProperties>
</file>