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handoutMasterIdLst>
    <p:handoutMasterId r:id="rId24"/>
  </p:handoutMasterIdLst>
  <p:sldIdLst>
    <p:sldId id="257" r:id="rId3"/>
    <p:sldId id="261" r:id="rId4"/>
    <p:sldId id="287" r:id="rId5"/>
    <p:sldId id="275" r:id="rId6"/>
    <p:sldId id="301" r:id="rId7"/>
    <p:sldId id="279" r:id="rId8"/>
    <p:sldId id="289" r:id="rId9"/>
    <p:sldId id="291" r:id="rId10"/>
    <p:sldId id="290" r:id="rId11"/>
    <p:sldId id="292" r:id="rId12"/>
    <p:sldId id="296" r:id="rId13"/>
    <p:sldId id="297" r:id="rId14"/>
    <p:sldId id="298" r:id="rId15"/>
    <p:sldId id="299" r:id="rId16"/>
    <p:sldId id="300" r:id="rId17"/>
    <p:sldId id="294" r:id="rId18"/>
    <p:sldId id="295" r:id="rId19"/>
    <p:sldId id="263" r:id="rId20"/>
    <p:sldId id="302" r:id="rId21"/>
    <p:sldId id="285"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23" autoAdjust="0"/>
  </p:normalViewPr>
  <p:slideViewPr>
    <p:cSldViewPr>
      <p:cViewPr varScale="1">
        <p:scale>
          <a:sx n="49" d="100"/>
          <a:sy n="49" d="100"/>
        </p:scale>
        <p:origin x="-108" y="-354"/>
      </p:cViewPr>
      <p:guideLst>
        <p:guide orient="horz" pos="2160"/>
        <p:guide pos="2880"/>
      </p:guideLst>
    </p:cSldViewPr>
  </p:slideViewPr>
  <p:outlineViewPr>
    <p:cViewPr>
      <p:scale>
        <a:sx n="33" d="100"/>
        <a:sy n="33" d="100"/>
      </p:scale>
      <p:origin x="48" y="22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912165E0-0E46-42DB-86F8-83031A99D45A}" type="datetimeFigureOut">
              <a:rPr lang="en-US" smtClean="0"/>
              <a:t>6/29/2012</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CC696B3F-0408-445B-B8FA-484B6300EE32}" type="slidenum">
              <a:rPr lang="en-US" smtClean="0"/>
              <a:t>‹#›</a:t>
            </a:fld>
            <a:endParaRPr lang="en-US" dirty="0"/>
          </a:p>
        </p:txBody>
      </p:sp>
    </p:spTree>
    <p:extLst>
      <p:ext uri="{BB962C8B-B14F-4D97-AF65-F5344CB8AC3E}">
        <p14:creationId xmlns:p14="http://schemas.microsoft.com/office/powerpoint/2010/main" val="429163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CB7B0FB6-39E2-493A-8E86-85DFE375C55E}" type="datetimeFigureOut">
              <a:rPr lang="en-US" smtClean="0"/>
              <a:t>6/29/2012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C1188743-16B8-4351-B362-C64F51D1D349}" type="slidenum">
              <a:rPr lang="en-US" smtClean="0"/>
              <a:t>‹#›</a:t>
            </a:fld>
            <a:endParaRPr lang="en-US"/>
          </a:p>
        </p:txBody>
      </p:sp>
    </p:spTree>
    <p:extLst>
      <p:ext uri="{BB962C8B-B14F-4D97-AF65-F5344CB8AC3E}">
        <p14:creationId xmlns:p14="http://schemas.microsoft.com/office/powerpoint/2010/main" val="219272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88743-16B8-4351-B362-C64F51D1D349}" type="slidenum">
              <a:rPr lang="en-US" smtClean="0"/>
              <a:t>19</a:t>
            </a:fld>
            <a:endParaRPr lang="en-US"/>
          </a:p>
        </p:txBody>
      </p:sp>
    </p:spTree>
    <p:extLst>
      <p:ext uri="{BB962C8B-B14F-4D97-AF65-F5344CB8AC3E}">
        <p14:creationId xmlns:p14="http://schemas.microsoft.com/office/powerpoint/2010/main" val="1266612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dirty="0"/>
          </a:p>
        </p:txBody>
      </p:sp>
      <p:sp>
        <p:nvSpPr>
          <p:cNvPr id="8" name="Rectangle 1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4"/>
          <p:cNvSpPr>
            <a:spLocks noGrp="1" noChangeArrowheads="1"/>
          </p:cNvSpPr>
          <p:nvPr>
            <p:ph type="sldNum" sz="quarter" idx="12"/>
          </p:nvPr>
        </p:nvSpPr>
        <p:spPr>
          <a:ln/>
        </p:spPr>
        <p:txBody>
          <a:bodyPr/>
          <a:lstStyle>
            <a:lvl1pPr>
              <a:defRPr/>
            </a:lvl1pPr>
          </a:lstStyle>
          <a:p>
            <a:pPr>
              <a:defRPr/>
            </a:pPr>
            <a:fld id="{5233947B-B27A-44BB-BEBE-0763064439E7}" type="slidenum">
              <a:rPr lang="en-US"/>
              <a:pPr>
                <a:defRPr/>
              </a:pPr>
              <a:t>‹#›</a:t>
            </a:fld>
            <a:endParaRPr lang="en-US" dirty="0"/>
          </a:p>
        </p:txBody>
      </p:sp>
    </p:spTree>
    <p:extLst>
      <p:ext uri="{BB962C8B-B14F-4D97-AF65-F5344CB8AC3E}">
        <p14:creationId xmlns:p14="http://schemas.microsoft.com/office/powerpoint/2010/main" val="47521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a:lvl1pPr>
          </a:lstStyle>
          <a:p>
            <a:pPr>
              <a:defRPr/>
            </a:pPr>
            <a:fld id="{620EBF58-1AC5-497D-8102-10DB4F61E195}" type="slidenum">
              <a:rPr lang="en-US"/>
              <a:pPr>
                <a:defRPr/>
              </a:pPr>
              <a:t>‹#›</a:t>
            </a:fld>
            <a:endParaRPr lang="en-US" dirty="0"/>
          </a:p>
        </p:txBody>
      </p:sp>
    </p:spTree>
    <p:extLst>
      <p:ext uri="{BB962C8B-B14F-4D97-AF65-F5344CB8AC3E}">
        <p14:creationId xmlns:p14="http://schemas.microsoft.com/office/powerpoint/2010/main" val="4035355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F3769390-EF0E-440D-84E9-04156755ADB4}" type="slidenum">
              <a:rPr lang="en-US"/>
              <a:pPr>
                <a:defRPr/>
              </a:pPr>
              <a:t>‹#›</a:t>
            </a:fld>
            <a:endParaRPr lang="en-US" dirty="0"/>
          </a:p>
        </p:txBody>
      </p:sp>
    </p:spTree>
    <p:extLst>
      <p:ext uri="{BB962C8B-B14F-4D97-AF65-F5344CB8AC3E}">
        <p14:creationId xmlns:p14="http://schemas.microsoft.com/office/powerpoint/2010/main" val="69863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319CA-CF22-480D-8FC4-E46E85861EE2}" type="datetimeFigureOut">
              <a:rPr lang="en-US" smtClean="0"/>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37B6F-2A38-45D0-8723-89682583EFE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3">
                    <a:lumMod val="20000"/>
                    <a:lumOff val="80000"/>
                  </a:schemeClr>
                </a:solidFill>
                <a:effectLst>
                  <a:outerShdw blurRad="50800" dist="38100" dir="2700000" algn="tl" rotWithShape="0">
                    <a:prstClr val="black">
                      <a:alpha val="40000"/>
                    </a:prstClr>
                  </a:outerShdw>
                </a:effectLst>
              </a:defRPr>
            </a:lvl1pPr>
          </a:lstStyle>
          <a:p>
            <a:fld id="{76F319CA-CF22-480D-8FC4-E46E85861EE2}" type="datetimeFigureOut">
              <a:rPr lang="en-US" smtClean="0"/>
              <a:pPr/>
              <a:t>6/29/2012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3">
                    <a:lumMod val="20000"/>
                    <a:lumOff val="80000"/>
                  </a:schemeClr>
                </a:solidFill>
                <a:effectLst>
                  <a:outerShdw blurRad="50800" dist="38100" dir="2700000" algn="tl" rotWithShape="0">
                    <a:prstClr val="black">
                      <a:alpha val="40000"/>
                    </a:prstClr>
                  </a:outerShdw>
                </a:effectLs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3">
                    <a:lumMod val="20000"/>
                    <a:lumOff val="80000"/>
                  </a:schemeClr>
                </a:solidFill>
                <a:effectLst>
                  <a:outerShdw blurRad="50800" dist="38100" dir="2700000" algn="tl" rotWithShape="0">
                    <a:prstClr val="black">
                      <a:alpha val="40000"/>
                    </a:prstClr>
                  </a:outerShdw>
                </a:effectLst>
              </a:defRPr>
            </a:lvl1pPr>
          </a:lstStyle>
          <a:p>
            <a:fld id="{A0C37B6F-2A38-45D0-8723-89682583EFE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lumMod val="95000"/>
              <a:lumOff val="5000"/>
            </a:schemeClr>
          </a:solidFill>
          <a:effectLst>
            <a:glow rad="228600">
              <a:schemeClr val="accent5">
                <a:satMod val="175000"/>
                <a:alpha val="40000"/>
              </a:schemeClr>
            </a:glo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90000"/>
            </a:schemeClr>
          </a:solidFill>
          <a:effectLst>
            <a:outerShdw blurRad="50800" dist="38100" dir="2700000" algn="tl" rotWithShape="0">
              <a:prstClr val="black">
                <a:alpha val="40000"/>
              </a:prst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lumMod val="90000"/>
            </a:schemeClr>
          </a:solidFill>
          <a:effectLst>
            <a:outerShdw blurRad="50800" dist="38100" dir="2700000" algn="tl" rotWithShape="0">
              <a:prstClr val="black">
                <a:alpha val="40000"/>
              </a:prst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90000"/>
            </a:schemeClr>
          </a:solidFill>
          <a:effectLst>
            <a:outerShdw blurRad="50800" dist="38100" dir="2700000" algn="tl" rotWithShape="0">
              <a:prstClr val="black">
                <a:alpha val="40000"/>
              </a:prst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90000"/>
            </a:schemeClr>
          </a:solidFill>
          <a:effectLst>
            <a:outerShdw blurRad="50800" dist="38100" dir="2700000" algn="tl" rotWithShape="0">
              <a:prstClr val="black">
                <a:alpha val="40000"/>
              </a:prst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90000"/>
            </a:schemeClr>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ep.ncesse.org/communities/wp-content/uploads/2011/06/Fitchburg-Mission-Patch.jp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371600"/>
            <a:ext cx="7772400" cy="1143000"/>
          </a:xfrm>
        </p:spPr>
        <p:txBody>
          <a:bodyPr>
            <a:normAutofit fontScale="90000"/>
          </a:bodyPr>
          <a:lstStyle/>
          <a:p>
            <a:r>
              <a:rPr lang="en-US" dirty="0" smtClean="0">
                <a:solidFill>
                  <a:schemeClr val="bg2">
                    <a:lumMod val="90000"/>
                  </a:schemeClr>
                </a:solidFill>
              </a:rPr>
              <a:t>SSEP STS-135</a:t>
            </a:r>
            <a:br>
              <a:rPr lang="en-US" dirty="0" smtClean="0">
                <a:solidFill>
                  <a:schemeClr val="bg2">
                    <a:lumMod val="90000"/>
                  </a:schemeClr>
                </a:solidFill>
              </a:rPr>
            </a:br>
            <a:r>
              <a:rPr lang="en-US" sz="6000" dirty="0"/>
              <a:t>The Growth Rate of </a:t>
            </a:r>
            <a:r>
              <a:rPr lang="en-US" sz="6000" i="1" dirty="0"/>
              <a:t>Lactobacillus </a:t>
            </a:r>
            <a:r>
              <a:rPr lang="en-US" sz="6000" i="1" dirty="0" smtClean="0"/>
              <a:t>acidophilus</a:t>
            </a:r>
            <a:r>
              <a:rPr lang="en-US" sz="6000" dirty="0" smtClean="0"/>
              <a:t> </a:t>
            </a:r>
            <a:r>
              <a:rPr lang="en-US" sz="6000" dirty="0"/>
              <a:t>in Microgravity</a:t>
            </a:r>
            <a:br>
              <a:rPr lang="en-US" sz="6000" dirty="0"/>
            </a:br>
            <a:endParaRPr lang="en-US" dirty="0" smtClean="0">
              <a:solidFill>
                <a:schemeClr val="bg2">
                  <a:lumMod val="90000"/>
                </a:schemeClr>
              </a:solidFill>
            </a:endParaRPr>
          </a:p>
        </p:txBody>
      </p:sp>
      <p:sp>
        <p:nvSpPr>
          <p:cNvPr id="25603" name="Rectangle 3"/>
          <p:cNvSpPr>
            <a:spLocks noGrp="1" noChangeArrowheads="1"/>
          </p:cNvSpPr>
          <p:nvPr>
            <p:ph type="subTitle" idx="1"/>
          </p:nvPr>
        </p:nvSpPr>
        <p:spPr/>
        <p:txBody>
          <a:bodyPr/>
          <a:lstStyle/>
          <a:p>
            <a:pPr eaLnBrk="1" hangingPunct="1">
              <a:defRPr/>
            </a:pPr>
            <a:r>
              <a:rPr lang="en-US" sz="1800" b="1" dirty="0" smtClean="0">
                <a:ea typeface="+mn-ea"/>
                <a:cs typeface="+mn-cs"/>
              </a:rPr>
              <a:t>Kayla Nolette</a:t>
            </a:r>
          </a:p>
          <a:p>
            <a:pPr eaLnBrk="1" hangingPunct="1">
              <a:defRPr/>
            </a:pPr>
            <a:r>
              <a:rPr lang="en-US" sz="1800" b="1" dirty="0" smtClean="0">
                <a:ea typeface="+mn-ea"/>
                <a:cs typeface="+mn-cs"/>
              </a:rPr>
              <a:t>Leighton Noel</a:t>
            </a:r>
          </a:p>
          <a:p>
            <a:pPr eaLnBrk="1" hangingPunct="1">
              <a:defRPr/>
            </a:pPr>
            <a:r>
              <a:rPr lang="en-US" sz="1800" b="1" dirty="0" smtClean="0">
                <a:ea typeface="+mn-ea"/>
                <a:cs typeface="+mn-cs"/>
              </a:rPr>
              <a:t>Miguel Velez</a:t>
            </a:r>
          </a:p>
          <a:p>
            <a:pPr eaLnBrk="1" hangingPunct="1">
              <a:defRPr/>
            </a:pPr>
            <a:r>
              <a:rPr lang="en-US" sz="1800" b="1" dirty="0" smtClean="0">
                <a:ea typeface="+mn-ea"/>
                <a:cs typeface="+mn-cs"/>
              </a:rPr>
              <a:t>Victoria Holbert</a:t>
            </a:r>
          </a:p>
          <a:p>
            <a:pPr eaLnBrk="1" hangingPunct="1">
              <a:defRPr/>
            </a:pPr>
            <a:r>
              <a:rPr lang="en-US" sz="1800" b="1" dirty="0" smtClean="0">
                <a:ea typeface="+mn-ea"/>
                <a:cs typeface="+mn-cs"/>
              </a:rPr>
              <a:t>Olivia Ouellet</a:t>
            </a:r>
          </a:p>
        </p:txBody>
      </p:sp>
    </p:spTree>
    <p:extLst>
      <p:ext uri="{BB962C8B-B14F-4D97-AF65-F5344CB8AC3E}">
        <p14:creationId xmlns:p14="http://schemas.microsoft.com/office/powerpoint/2010/main" val="285987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90000"/>
                  </a:schemeClr>
                </a:solidFill>
              </a:rPr>
              <a:t>Results – Optical density test</a:t>
            </a:r>
            <a:endParaRPr lang="en-US" dirty="0"/>
          </a:p>
        </p:txBody>
      </p:sp>
      <p:sp>
        <p:nvSpPr>
          <p:cNvPr id="3" name="Content Placeholder 2"/>
          <p:cNvSpPr>
            <a:spLocks noGrp="1"/>
          </p:cNvSpPr>
          <p:nvPr>
            <p:ph idx="1"/>
          </p:nvPr>
        </p:nvSpPr>
        <p:spPr/>
        <p:txBody>
          <a:bodyPr/>
          <a:lstStyle/>
          <a:p>
            <a:r>
              <a:rPr lang="en-US" dirty="0" smtClean="0"/>
              <a:t>Using a </a:t>
            </a:r>
            <a:r>
              <a:rPr lang="en-US" dirty="0">
                <a:effectLst/>
              </a:rPr>
              <a:t>Tunable Diode Laser Absorption Spectroscopy</a:t>
            </a:r>
            <a:endParaRPr lang="en-US" dirty="0" smtClean="0"/>
          </a:p>
          <a:p>
            <a:r>
              <a:rPr lang="en-US" dirty="0" smtClean="0"/>
              <a:t>Optical density test – indicated more cells in microgravity sample</a:t>
            </a:r>
            <a:endParaRPr lang="en-US" dirty="0"/>
          </a:p>
        </p:txBody>
      </p:sp>
    </p:spTree>
    <p:extLst>
      <p:ext uri="{BB962C8B-B14F-4D97-AF65-F5344CB8AC3E}">
        <p14:creationId xmlns:p14="http://schemas.microsoft.com/office/powerpoint/2010/main" val="75946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90000"/>
                  </a:schemeClr>
                </a:solidFill>
              </a:rPr>
              <a:t>Lactate assay procedure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a:effectLst/>
              </a:rPr>
              <a:t>Protocol Summary</a:t>
            </a:r>
            <a:endParaRPr lang="en-US" dirty="0">
              <a:effectLst/>
            </a:endParaRPr>
          </a:p>
          <a:p>
            <a:pPr marL="0" indent="0" algn="ctr">
              <a:buNone/>
            </a:pPr>
            <a:r>
              <a:rPr lang="en-US" dirty="0">
                <a:effectLst/>
              </a:rPr>
              <a:t>Sample Preparation</a:t>
            </a:r>
          </a:p>
          <a:p>
            <a:pPr marL="0" indent="0">
              <a:buNone/>
            </a:pPr>
            <a:r>
              <a:rPr lang="en-US" dirty="0" smtClean="0">
                <a:effectLst/>
              </a:rPr>
              <a:t>		                ↓</a:t>
            </a:r>
            <a:endParaRPr lang="en-US" dirty="0">
              <a:effectLst/>
            </a:endParaRPr>
          </a:p>
          <a:p>
            <a:pPr marL="0" indent="0" algn="ctr">
              <a:buNone/>
            </a:pPr>
            <a:r>
              <a:rPr lang="en-US" dirty="0" smtClean="0">
                <a:effectLst/>
              </a:rPr>
              <a:t>Standard </a:t>
            </a:r>
            <a:r>
              <a:rPr lang="en-US" dirty="0">
                <a:effectLst/>
              </a:rPr>
              <a:t>Curve Preparation</a:t>
            </a:r>
          </a:p>
          <a:p>
            <a:pPr marL="0" indent="0">
              <a:buNone/>
            </a:pPr>
            <a:r>
              <a:rPr lang="en-US" dirty="0" smtClean="0">
                <a:effectLst/>
              </a:rPr>
              <a:t>		                 ↓</a:t>
            </a:r>
            <a:endParaRPr lang="en-US" dirty="0">
              <a:effectLst/>
            </a:endParaRPr>
          </a:p>
          <a:p>
            <a:pPr marL="0" indent="0" algn="ctr">
              <a:buNone/>
            </a:pPr>
            <a:r>
              <a:rPr lang="en-US" dirty="0" smtClean="0">
                <a:effectLst/>
              </a:rPr>
              <a:t>  Add </a:t>
            </a:r>
            <a:r>
              <a:rPr lang="en-US" dirty="0">
                <a:effectLst/>
              </a:rPr>
              <a:t>Reaction </a:t>
            </a:r>
            <a:r>
              <a:rPr lang="en-US" dirty="0" smtClean="0">
                <a:effectLst/>
              </a:rPr>
              <a:t>Mix</a:t>
            </a:r>
          </a:p>
          <a:p>
            <a:pPr marL="0" indent="0" algn="ctr">
              <a:buNone/>
            </a:pPr>
            <a:r>
              <a:rPr lang="en-US" dirty="0" smtClean="0">
                <a:effectLst/>
              </a:rPr>
              <a:t>↓</a:t>
            </a:r>
            <a:r>
              <a:rPr lang="en-US" dirty="0">
                <a:effectLst/>
              </a:rPr>
              <a:t/>
            </a:r>
            <a:br>
              <a:rPr lang="en-US" dirty="0">
                <a:effectLst/>
              </a:rPr>
            </a:br>
            <a:r>
              <a:rPr lang="en-US" dirty="0" smtClean="0">
                <a:effectLst/>
              </a:rPr>
              <a:t>   Measure </a:t>
            </a:r>
            <a:r>
              <a:rPr lang="en-US" dirty="0">
                <a:effectLst/>
              </a:rPr>
              <a:t>Optical Density</a:t>
            </a:r>
          </a:p>
          <a:p>
            <a:endParaRPr lang="en-US" dirty="0"/>
          </a:p>
        </p:txBody>
      </p:sp>
    </p:spTree>
    <p:extLst>
      <p:ext uri="{BB962C8B-B14F-4D97-AF65-F5344CB8AC3E}">
        <p14:creationId xmlns:p14="http://schemas.microsoft.com/office/powerpoint/2010/main" val="118929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90000"/>
                  </a:schemeClr>
                </a:solidFill>
              </a:rPr>
              <a:t>Lactate </a:t>
            </a:r>
            <a:r>
              <a:rPr lang="en-US" dirty="0" smtClean="0">
                <a:solidFill>
                  <a:schemeClr val="bg2">
                    <a:lumMod val="90000"/>
                  </a:schemeClr>
                </a:solidFill>
              </a:rPr>
              <a:t>assay results</a:t>
            </a:r>
            <a:endParaRPr lang="en-US" dirty="0"/>
          </a:p>
        </p:txBody>
      </p:sp>
      <p:sp>
        <p:nvSpPr>
          <p:cNvPr id="3" name="Content Placeholder 2"/>
          <p:cNvSpPr>
            <a:spLocks noGrp="1"/>
          </p:cNvSpPr>
          <p:nvPr>
            <p:ph idx="1"/>
          </p:nvPr>
        </p:nvSpPr>
        <p:spPr/>
        <p:txBody>
          <a:bodyPr/>
          <a:lstStyle/>
          <a:p>
            <a:r>
              <a:rPr lang="en-US" dirty="0">
                <a:effectLst/>
              </a:rPr>
              <a:t>Figure 1:  Lactate Standard curve</a:t>
            </a:r>
          </a:p>
          <a:p>
            <a:endParaRPr lang="en-US" dirty="0"/>
          </a:p>
        </p:txBody>
      </p:sp>
      <p:pic>
        <p:nvPicPr>
          <p:cNvPr id="4" name="Picture 3"/>
          <p:cNvPicPr/>
          <p:nvPr/>
        </p:nvPicPr>
        <p:blipFill>
          <a:blip r:embed="rId2"/>
          <a:stretch>
            <a:fillRect/>
          </a:stretch>
        </p:blipFill>
        <p:spPr>
          <a:xfrm>
            <a:off x="1905000" y="2362200"/>
            <a:ext cx="5187632" cy="3968433"/>
          </a:xfrm>
          <a:prstGeom prst="rect">
            <a:avLst/>
          </a:prstGeom>
        </p:spPr>
      </p:pic>
    </p:spTree>
    <p:extLst>
      <p:ext uri="{BB962C8B-B14F-4D97-AF65-F5344CB8AC3E}">
        <p14:creationId xmlns:p14="http://schemas.microsoft.com/office/powerpoint/2010/main" val="19597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90000"/>
                  </a:schemeClr>
                </a:solidFill>
              </a:rPr>
              <a:t>Lactate assay results</a:t>
            </a:r>
            <a:endParaRPr lang="en-US" dirty="0"/>
          </a:p>
        </p:txBody>
      </p:sp>
      <p:sp>
        <p:nvSpPr>
          <p:cNvPr id="3" name="Content Placeholder 2"/>
          <p:cNvSpPr>
            <a:spLocks noGrp="1"/>
          </p:cNvSpPr>
          <p:nvPr>
            <p:ph idx="1"/>
          </p:nvPr>
        </p:nvSpPr>
        <p:spPr>
          <a:xfrm>
            <a:off x="457200" y="1371600"/>
            <a:ext cx="8229600" cy="4754563"/>
          </a:xfrm>
        </p:spPr>
        <p:txBody>
          <a:bodyPr/>
          <a:lstStyle/>
          <a:p>
            <a:r>
              <a:rPr lang="en-US" sz="2800" dirty="0">
                <a:effectLst/>
              </a:rPr>
              <a:t>Ground truth and microgravity optical density </a:t>
            </a:r>
            <a:r>
              <a:rPr lang="en-US" sz="2800" dirty="0" smtClean="0">
                <a:effectLst/>
              </a:rPr>
              <a:t>results show significant increase in microgravity</a:t>
            </a:r>
          </a:p>
          <a:p>
            <a:endParaRPr lang="en-US" dirty="0" smtClean="0">
              <a:effectLst/>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97744901"/>
              </p:ext>
            </p:extLst>
          </p:nvPr>
        </p:nvGraphicFramePr>
        <p:xfrm>
          <a:off x="457200" y="2590801"/>
          <a:ext cx="8229600" cy="3429001"/>
        </p:xfrm>
        <a:graphic>
          <a:graphicData uri="http://schemas.openxmlformats.org/drawingml/2006/table">
            <a:tbl>
              <a:tblPr firstRow="1" firstCol="1" bandRow="1">
                <a:tableStyleId>{5C22544A-7EE6-4342-B048-85BDC9FD1C3A}</a:tableStyleId>
              </a:tblPr>
              <a:tblGrid>
                <a:gridCol w="1645920"/>
                <a:gridCol w="1645920"/>
                <a:gridCol w="1645920"/>
                <a:gridCol w="1645920"/>
                <a:gridCol w="1645920"/>
              </a:tblGrid>
              <a:tr h="881743">
                <a:tc>
                  <a:txBody>
                    <a:bodyPr/>
                    <a:lstStyle/>
                    <a:p>
                      <a:pPr marL="0" marR="0" algn="l">
                        <a:lnSpc>
                          <a:spcPct val="115000"/>
                        </a:lnSpc>
                        <a:spcBef>
                          <a:spcPts val="0"/>
                        </a:spcBef>
                        <a:spcAft>
                          <a:spcPts val="0"/>
                        </a:spcAft>
                      </a:pPr>
                      <a:r>
                        <a:rPr lang="en-US" sz="1100" dirty="0">
                          <a:effectLst/>
                        </a:rPr>
                        <a:t>ground</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424543">
                <a:tc>
                  <a:txBody>
                    <a:bodyPr/>
                    <a:lstStyle/>
                    <a:p>
                      <a:pPr marL="0" marR="0" algn="r">
                        <a:lnSpc>
                          <a:spcPct val="115000"/>
                        </a:lnSpc>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avg</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lactate (nM)</a:t>
                      </a:r>
                      <a:endParaRPr lang="en-US" sz="1100" dirty="0">
                        <a:effectLst/>
                        <a:latin typeface="Calibri"/>
                        <a:ea typeface="Calibri"/>
                        <a:cs typeface="Times New Roman"/>
                      </a:endParaRPr>
                    </a:p>
                  </a:txBody>
                  <a:tcPr marL="68580" marR="68580" marT="0" marB="0" anchor="b"/>
                </a:tc>
              </a:tr>
              <a:tr h="424543">
                <a:tc>
                  <a:txBody>
                    <a:bodyPr/>
                    <a:lstStyle/>
                    <a:p>
                      <a:pPr marL="0" marR="0" algn="r">
                        <a:lnSpc>
                          <a:spcPct val="115000"/>
                        </a:lnSpc>
                        <a:spcBef>
                          <a:spcPts val="0"/>
                        </a:spcBef>
                        <a:spcAft>
                          <a:spcPts val="0"/>
                        </a:spcAft>
                      </a:pPr>
                      <a:r>
                        <a:rPr lang="en-US" sz="1100" dirty="0">
                          <a:effectLst/>
                        </a:rPr>
                        <a:t>0.248</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0.277</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0.261</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0.262</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2.700483</a:t>
                      </a:r>
                      <a:endParaRPr lang="en-US" sz="1100" dirty="0">
                        <a:effectLst/>
                        <a:latin typeface="Calibri"/>
                        <a:ea typeface="Calibri"/>
                        <a:cs typeface="Times New Roman"/>
                      </a:endParaRPr>
                    </a:p>
                  </a:txBody>
                  <a:tcPr marL="68580" marR="68580" marT="0" marB="0" anchor="b"/>
                </a:tc>
              </a:tr>
              <a:tr h="424543">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424543">
                <a:tc>
                  <a:txBody>
                    <a:bodyPr/>
                    <a:lstStyle/>
                    <a:p>
                      <a:pPr marL="0" marR="0" algn="l">
                        <a:lnSpc>
                          <a:spcPct val="115000"/>
                        </a:lnSpc>
                        <a:spcBef>
                          <a:spcPts val="0"/>
                        </a:spcBef>
                        <a:spcAft>
                          <a:spcPts val="0"/>
                        </a:spcAft>
                      </a:pPr>
                      <a:r>
                        <a:rPr lang="en-US" sz="1100" dirty="0">
                          <a:effectLst/>
                        </a:rPr>
                        <a:t>space</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424543">
                <a:tc>
                  <a:txBody>
                    <a:bodyPr/>
                    <a:lstStyle/>
                    <a:p>
                      <a:pPr marL="0" marR="0" algn="r">
                        <a:lnSpc>
                          <a:spcPct val="115000"/>
                        </a:lnSpc>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avg</a:t>
                      </a:r>
                      <a:endParaRPr lang="en-US" sz="1100" dirty="0">
                        <a:effectLst/>
                        <a:latin typeface="Calibri"/>
                        <a:ea typeface="Calibri"/>
                        <a:cs typeface="Times New Roman"/>
                      </a:endParaRPr>
                    </a:p>
                  </a:txBody>
                  <a:tcPr marL="68580" marR="68580" marT="0" marB="0" anchor="b"/>
                </a:tc>
                <a:tc>
                  <a:txBody>
                    <a:bodyPr/>
                    <a:lstStyle/>
                    <a:p>
                      <a:pPr marL="0" marR="0" algn="l">
                        <a:lnSpc>
                          <a:spcPct val="115000"/>
                        </a:lnSpc>
                        <a:spcBef>
                          <a:spcPts val="0"/>
                        </a:spcBef>
                        <a:spcAft>
                          <a:spcPts val="0"/>
                        </a:spcAft>
                      </a:pPr>
                      <a:r>
                        <a:rPr lang="en-US" sz="1100" dirty="0">
                          <a:effectLst/>
                        </a:rPr>
                        <a:t>lactate (nM)</a:t>
                      </a:r>
                      <a:endParaRPr lang="en-US" sz="1100" dirty="0">
                        <a:effectLst/>
                        <a:latin typeface="Calibri"/>
                        <a:ea typeface="Calibri"/>
                        <a:cs typeface="Times New Roman"/>
                      </a:endParaRPr>
                    </a:p>
                  </a:txBody>
                  <a:tcPr marL="68580" marR="68580" marT="0" marB="0" anchor="b"/>
                </a:tc>
              </a:tr>
              <a:tr h="424543">
                <a:tc>
                  <a:txBody>
                    <a:bodyPr/>
                    <a:lstStyle/>
                    <a:p>
                      <a:pPr marL="0" marR="0" algn="r">
                        <a:lnSpc>
                          <a:spcPct val="115000"/>
                        </a:lnSpc>
                        <a:spcBef>
                          <a:spcPts val="0"/>
                        </a:spcBef>
                        <a:spcAft>
                          <a:spcPts val="0"/>
                        </a:spcAft>
                      </a:pPr>
                      <a:r>
                        <a:rPr lang="en-US" sz="1100" dirty="0">
                          <a:effectLst/>
                        </a:rPr>
                        <a:t>0.296</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0.271</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0.296</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0.287667</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3.320451</a:t>
                      </a:r>
                      <a:endParaRPr lang="en-US"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73920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lumMod val="90000"/>
                  </a:schemeClr>
                </a:solidFill>
              </a:rPr>
              <a:t>Results </a:t>
            </a:r>
            <a:r>
              <a:rPr lang="en-US" dirty="0" smtClean="0">
                <a:solidFill>
                  <a:schemeClr val="bg2">
                    <a:lumMod val="90000"/>
                  </a:schemeClr>
                </a:solidFill>
              </a:rPr>
              <a:t>– microscope</a:t>
            </a:r>
            <a:br>
              <a:rPr lang="en-US" dirty="0" smtClean="0">
                <a:solidFill>
                  <a:schemeClr val="bg2">
                    <a:lumMod val="90000"/>
                  </a:schemeClr>
                </a:solidFill>
              </a:rPr>
            </a:br>
            <a:r>
              <a:rPr lang="en-US" dirty="0" smtClean="0">
                <a:solidFill>
                  <a:schemeClr val="bg2">
                    <a:lumMod val="90000"/>
                  </a:schemeClr>
                </a:solidFill>
              </a:rPr>
              <a:t>microgravity</a:t>
            </a:r>
            <a:endParaRPr lang="en-US" dirty="0"/>
          </a:p>
        </p:txBody>
      </p:sp>
      <p:pic>
        <p:nvPicPr>
          <p:cNvPr id="4" name="Content Placeholder 3" descr="C:\Users\dediego_paula\Desktop\MontyTech Ground 072711 STS 135 bacteri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600200"/>
            <a:ext cx="5760508" cy="3886200"/>
          </a:xfrm>
          <a:prstGeom prst="rect">
            <a:avLst/>
          </a:prstGeom>
          <a:noFill/>
          <a:ln>
            <a:noFill/>
          </a:ln>
        </p:spPr>
      </p:pic>
    </p:spTree>
    <p:extLst>
      <p:ext uri="{BB962C8B-B14F-4D97-AF65-F5344CB8AC3E}">
        <p14:creationId xmlns:p14="http://schemas.microsoft.com/office/powerpoint/2010/main" val="10790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lumMod val="90000"/>
                  </a:schemeClr>
                </a:solidFill>
              </a:rPr>
              <a:t>Results – </a:t>
            </a:r>
            <a:r>
              <a:rPr lang="en-US" dirty="0" smtClean="0">
                <a:solidFill>
                  <a:schemeClr val="bg2">
                    <a:lumMod val="90000"/>
                  </a:schemeClr>
                </a:solidFill>
              </a:rPr>
              <a:t>microscope</a:t>
            </a:r>
            <a:br>
              <a:rPr lang="en-US" dirty="0" smtClean="0">
                <a:solidFill>
                  <a:schemeClr val="bg2">
                    <a:lumMod val="90000"/>
                  </a:schemeClr>
                </a:solidFill>
              </a:rPr>
            </a:br>
            <a:r>
              <a:rPr lang="en-US" dirty="0" smtClean="0">
                <a:solidFill>
                  <a:schemeClr val="bg2">
                    <a:lumMod val="90000"/>
                  </a:schemeClr>
                </a:solidFill>
              </a:rPr>
              <a:t>ground truth</a:t>
            </a:r>
            <a:endParaRPr lang="en-US" dirty="0"/>
          </a:p>
        </p:txBody>
      </p:sp>
      <p:pic>
        <p:nvPicPr>
          <p:cNvPr id="4" name="Content Placeholder 3" descr="C:\Users\dediego_paula\Desktop\MontyTech Microgravity 072711 STS 135 bacteri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00201"/>
            <a:ext cx="5531908" cy="3581400"/>
          </a:xfrm>
          <a:prstGeom prst="rect">
            <a:avLst/>
          </a:prstGeom>
          <a:noFill/>
          <a:ln>
            <a:noFill/>
          </a:ln>
        </p:spPr>
      </p:pic>
    </p:spTree>
    <p:extLst>
      <p:ext uri="{BB962C8B-B14F-4D97-AF65-F5344CB8AC3E}">
        <p14:creationId xmlns:p14="http://schemas.microsoft.com/office/powerpoint/2010/main" val="210180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90000"/>
                  </a:schemeClr>
                </a:solidFill>
              </a:rPr>
              <a:t>Conclusion</a:t>
            </a:r>
            <a:endParaRPr lang="en-US" dirty="0"/>
          </a:p>
        </p:txBody>
      </p:sp>
      <p:sp>
        <p:nvSpPr>
          <p:cNvPr id="3" name="Content Placeholder 2"/>
          <p:cNvSpPr>
            <a:spLocks noGrp="1"/>
          </p:cNvSpPr>
          <p:nvPr>
            <p:ph idx="1"/>
          </p:nvPr>
        </p:nvSpPr>
        <p:spPr/>
        <p:txBody>
          <a:bodyPr/>
          <a:lstStyle/>
          <a:p>
            <a:r>
              <a:rPr lang="en-US" dirty="0" smtClean="0"/>
              <a:t>Hypothesis was supported</a:t>
            </a:r>
          </a:p>
          <a:p>
            <a:r>
              <a:rPr lang="en-US" dirty="0">
                <a:effectLst/>
              </a:rPr>
              <a:t>T</a:t>
            </a:r>
            <a:r>
              <a:rPr lang="en-US" dirty="0" smtClean="0">
                <a:effectLst/>
              </a:rPr>
              <a:t>here </a:t>
            </a:r>
            <a:r>
              <a:rPr lang="en-US" dirty="0">
                <a:effectLst/>
              </a:rPr>
              <a:t>is a significant impact of microgravity on the growth rate of </a:t>
            </a:r>
            <a:r>
              <a:rPr lang="en-US" i="1" dirty="0">
                <a:effectLst/>
              </a:rPr>
              <a:t>Lactobacillus acidophilus</a:t>
            </a:r>
            <a:r>
              <a:rPr lang="en-US" dirty="0">
                <a:effectLst/>
              </a:rPr>
              <a:t>.  </a:t>
            </a:r>
            <a:endParaRPr lang="en-US" dirty="0" smtClean="0">
              <a:effectLst/>
            </a:endParaRPr>
          </a:p>
          <a:p>
            <a:r>
              <a:rPr lang="en-US" dirty="0" smtClean="0">
                <a:effectLst/>
              </a:rPr>
              <a:t>Implications - astronauts </a:t>
            </a:r>
            <a:r>
              <a:rPr lang="en-US" dirty="0">
                <a:effectLst/>
              </a:rPr>
              <a:t>may be at risk to develop dental caries more rapidly if living in microgravity conditions.</a:t>
            </a:r>
          </a:p>
          <a:p>
            <a:endParaRPr lang="en-US" dirty="0"/>
          </a:p>
        </p:txBody>
      </p:sp>
    </p:spTree>
    <p:extLst>
      <p:ext uri="{BB962C8B-B14F-4D97-AF65-F5344CB8AC3E}">
        <p14:creationId xmlns:p14="http://schemas.microsoft.com/office/powerpoint/2010/main" val="423422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90000"/>
                  </a:schemeClr>
                </a:solidFill>
              </a:rPr>
              <a:t>Future study</a:t>
            </a:r>
            <a:endParaRPr lang="en-US" dirty="0"/>
          </a:p>
        </p:txBody>
      </p:sp>
      <p:sp>
        <p:nvSpPr>
          <p:cNvPr id="3" name="Content Placeholder 2"/>
          <p:cNvSpPr>
            <a:spLocks noGrp="1"/>
          </p:cNvSpPr>
          <p:nvPr>
            <p:ph idx="1"/>
          </p:nvPr>
        </p:nvSpPr>
        <p:spPr/>
        <p:txBody>
          <a:bodyPr/>
          <a:lstStyle/>
          <a:p>
            <a:r>
              <a:rPr lang="en-US" dirty="0">
                <a:effectLst/>
              </a:rPr>
              <a:t>R</a:t>
            </a:r>
            <a:r>
              <a:rPr lang="en-US" dirty="0" smtClean="0">
                <a:effectLst/>
              </a:rPr>
              <a:t>epeat </a:t>
            </a:r>
            <a:r>
              <a:rPr lang="en-US" dirty="0">
                <a:effectLst/>
              </a:rPr>
              <a:t>this test with a larger sample as well as an inhibitor to stop growth at a specified time.  </a:t>
            </a:r>
          </a:p>
          <a:p>
            <a:endParaRPr lang="en-US" dirty="0"/>
          </a:p>
        </p:txBody>
      </p:sp>
    </p:spTree>
    <p:extLst>
      <p:ext uri="{BB962C8B-B14F-4D97-AF65-F5344CB8AC3E}">
        <p14:creationId xmlns:p14="http://schemas.microsoft.com/office/powerpoint/2010/main" val="1544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solidFill>
                  <a:schemeClr val="bg2">
                    <a:lumMod val="90000"/>
                  </a:schemeClr>
                </a:solidFill>
              </a:rPr>
              <a:t>THANK YOU Sponsors </a:t>
            </a:r>
            <a:r>
              <a:rPr lang="en-US" dirty="0" smtClean="0">
                <a:solidFill>
                  <a:schemeClr val="bg2">
                    <a:lumMod val="90000"/>
                  </a:schemeClr>
                </a:solidFill>
                <a:sym typeface="Wingdings" pitchFamily="2" charset="2"/>
              </a:rPr>
              <a:t></a:t>
            </a:r>
            <a:endParaRPr lang="en-US" dirty="0" smtClean="0">
              <a:solidFill>
                <a:schemeClr val="bg2">
                  <a:lumMod val="90000"/>
                </a:schemeClr>
              </a:solidFill>
            </a:endParaRPr>
          </a:p>
        </p:txBody>
      </p:sp>
      <p:sp>
        <p:nvSpPr>
          <p:cNvPr id="28675" name="Rectangle 3"/>
          <p:cNvSpPr>
            <a:spLocks noGrp="1" noChangeArrowheads="1"/>
          </p:cNvSpPr>
          <p:nvPr>
            <p:ph idx="1"/>
          </p:nvPr>
        </p:nvSpPr>
        <p:spPr/>
        <p:txBody>
          <a:bodyPr/>
          <a:lstStyle/>
          <a:p>
            <a:pPr marL="609600" indent="-609600" eaLnBrk="1" hangingPunct="1">
              <a:defRPr/>
            </a:pPr>
            <a:r>
              <a:rPr lang="en-US" b="1" dirty="0" smtClean="0">
                <a:ea typeface="+mn-ea"/>
                <a:cs typeface="+mn-cs"/>
              </a:rPr>
              <a:t>Community Foundation of North Central Massachusetts</a:t>
            </a:r>
          </a:p>
          <a:p>
            <a:pPr marL="609600" indent="-609600" eaLnBrk="1" hangingPunct="1">
              <a:defRPr/>
            </a:pPr>
            <a:r>
              <a:rPr lang="en-US" b="1" dirty="0" smtClean="0">
                <a:ea typeface="+mn-ea"/>
                <a:cs typeface="+mn-cs"/>
              </a:rPr>
              <a:t>Massachusetts Space Grant Consortium  MIT</a:t>
            </a:r>
          </a:p>
          <a:p>
            <a:pPr marL="609600" indent="-609600" eaLnBrk="1" hangingPunct="1">
              <a:defRPr/>
            </a:pPr>
            <a:r>
              <a:rPr lang="en-US" b="1" dirty="0" smtClean="0">
                <a:ea typeface="+mn-ea"/>
                <a:cs typeface="+mn-cs"/>
              </a:rPr>
              <a:t>Workforce Investment Board </a:t>
            </a:r>
          </a:p>
          <a:p>
            <a:pPr marL="609600" indent="-609600" eaLnBrk="1" hangingPunct="1">
              <a:defRPr/>
            </a:pPr>
            <a:r>
              <a:rPr lang="en-US" b="1" dirty="0" smtClean="0">
                <a:ea typeface="+mn-ea"/>
                <a:cs typeface="+mn-cs"/>
              </a:rPr>
              <a:t>Carolina Biological</a:t>
            </a:r>
          </a:p>
        </p:txBody>
      </p:sp>
    </p:spTree>
    <p:extLst>
      <p:ext uri="{BB962C8B-B14F-4D97-AF65-F5344CB8AC3E}">
        <p14:creationId xmlns:p14="http://schemas.microsoft.com/office/powerpoint/2010/main" val="96401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8675">
                                            <p:txEl>
                                              <p:pRg st="0" end="0"/>
                                            </p:txEl>
                                          </p:spTgt>
                                        </p:tgtEl>
                                        <p:attrNameLst>
                                          <p:attrName>ppt_x</p:attrName>
                                          <p:attrName>ppt_y</p:attrName>
                                        </p:attrNameLst>
                                      </p:cBhvr>
                                    </p:animMotion>
                                    <p:animRot by="1500000">
                                      <p:cBhvr>
                                        <p:cTn id="7" dur="125" fill="hold">
                                          <p:stCondLst>
                                            <p:cond delay="0"/>
                                          </p:stCondLst>
                                        </p:cTn>
                                        <p:tgtEl>
                                          <p:spTgt spid="28675">
                                            <p:txEl>
                                              <p:pRg st="0" end="0"/>
                                            </p:txEl>
                                          </p:spTgt>
                                        </p:tgtEl>
                                        <p:attrNameLst>
                                          <p:attrName>r</p:attrName>
                                        </p:attrNameLst>
                                      </p:cBhvr>
                                    </p:animRot>
                                    <p:animRot by="-1500000">
                                      <p:cBhvr>
                                        <p:cTn id="8" dur="125" fill="hold">
                                          <p:stCondLst>
                                            <p:cond delay="125"/>
                                          </p:stCondLst>
                                        </p:cTn>
                                        <p:tgtEl>
                                          <p:spTgt spid="28675">
                                            <p:txEl>
                                              <p:pRg st="0" end="0"/>
                                            </p:txEl>
                                          </p:spTgt>
                                        </p:tgtEl>
                                        <p:attrNameLst>
                                          <p:attrName>r</p:attrName>
                                        </p:attrNameLst>
                                      </p:cBhvr>
                                    </p:animRot>
                                    <p:animRot by="-1500000">
                                      <p:cBhvr>
                                        <p:cTn id="9" dur="125" fill="hold">
                                          <p:stCondLst>
                                            <p:cond delay="250"/>
                                          </p:stCondLst>
                                        </p:cTn>
                                        <p:tgtEl>
                                          <p:spTgt spid="28675">
                                            <p:txEl>
                                              <p:pRg st="0" end="0"/>
                                            </p:txEl>
                                          </p:spTgt>
                                        </p:tgtEl>
                                        <p:attrNameLst>
                                          <p:attrName>r</p:attrName>
                                        </p:attrNameLst>
                                      </p:cBhvr>
                                    </p:animRot>
                                    <p:animRot by="1500000">
                                      <p:cBhvr>
                                        <p:cTn id="10" dur="125" fill="hold">
                                          <p:stCondLst>
                                            <p:cond delay="375"/>
                                          </p:stCondLst>
                                        </p:cTn>
                                        <p:tgtEl>
                                          <p:spTgt spid="2867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8675">
                                            <p:txEl>
                                              <p:pRg st="1" end="1"/>
                                            </p:txEl>
                                          </p:spTgt>
                                        </p:tgtEl>
                                        <p:attrNameLst>
                                          <p:attrName>ppt_x</p:attrName>
                                          <p:attrName>ppt_y</p:attrName>
                                        </p:attrNameLst>
                                      </p:cBhvr>
                                    </p:animMotion>
                                    <p:animRot by="1500000">
                                      <p:cBhvr>
                                        <p:cTn id="15" dur="125" fill="hold">
                                          <p:stCondLst>
                                            <p:cond delay="0"/>
                                          </p:stCondLst>
                                        </p:cTn>
                                        <p:tgtEl>
                                          <p:spTgt spid="28675">
                                            <p:txEl>
                                              <p:pRg st="1" end="1"/>
                                            </p:txEl>
                                          </p:spTgt>
                                        </p:tgtEl>
                                        <p:attrNameLst>
                                          <p:attrName>r</p:attrName>
                                        </p:attrNameLst>
                                      </p:cBhvr>
                                    </p:animRot>
                                    <p:animRot by="-1500000">
                                      <p:cBhvr>
                                        <p:cTn id="16" dur="125" fill="hold">
                                          <p:stCondLst>
                                            <p:cond delay="125"/>
                                          </p:stCondLst>
                                        </p:cTn>
                                        <p:tgtEl>
                                          <p:spTgt spid="28675">
                                            <p:txEl>
                                              <p:pRg st="1" end="1"/>
                                            </p:txEl>
                                          </p:spTgt>
                                        </p:tgtEl>
                                        <p:attrNameLst>
                                          <p:attrName>r</p:attrName>
                                        </p:attrNameLst>
                                      </p:cBhvr>
                                    </p:animRot>
                                    <p:animRot by="-1500000">
                                      <p:cBhvr>
                                        <p:cTn id="17" dur="125" fill="hold">
                                          <p:stCondLst>
                                            <p:cond delay="250"/>
                                          </p:stCondLst>
                                        </p:cTn>
                                        <p:tgtEl>
                                          <p:spTgt spid="28675">
                                            <p:txEl>
                                              <p:pRg st="1" end="1"/>
                                            </p:txEl>
                                          </p:spTgt>
                                        </p:tgtEl>
                                        <p:attrNameLst>
                                          <p:attrName>r</p:attrName>
                                        </p:attrNameLst>
                                      </p:cBhvr>
                                    </p:animRot>
                                    <p:animRot by="1500000">
                                      <p:cBhvr>
                                        <p:cTn id="18" dur="125" fill="hold">
                                          <p:stCondLst>
                                            <p:cond delay="375"/>
                                          </p:stCondLst>
                                        </p:cTn>
                                        <p:tgtEl>
                                          <p:spTgt spid="28675">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8675">
                                            <p:txEl>
                                              <p:pRg st="2" end="2"/>
                                            </p:txEl>
                                          </p:spTgt>
                                        </p:tgtEl>
                                        <p:attrNameLst>
                                          <p:attrName>ppt_x</p:attrName>
                                          <p:attrName>ppt_y</p:attrName>
                                        </p:attrNameLst>
                                      </p:cBhvr>
                                    </p:animMotion>
                                    <p:animRot by="1500000">
                                      <p:cBhvr>
                                        <p:cTn id="23" dur="125" fill="hold">
                                          <p:stCondLst>
                                            <p:cond delay="0"/>
                                          </p:stCondLst>
                                        </p:cTn>
                                        <p:tgtEl>
                                          <p:spTgt spid="28675">
                                            <p:txEl>
                                              <p:pRg st="2" end="2"/>
                                            </p:txEl>
                                          </p:spTgt>
                                        </p:tgtEl>
                                        <p:attrNameLst>
                                          <p:attrName>r</p:attrName>
                                        </p:attrNameLst>
                                      </p:cBhvr>
                                    </p:animRot>
                                    <p:animRot by="-1500000">
                                      <p:cBhvr>
                                        <p:cTn id="24" dur="125" fill="hold">
                                          <p:stCondLst>
                                            <p:cond delay="125"/>
                                          </p:stCondLst>
                                        </p:cTn>
                                        <p:tgtEl>
                                          <p:spTgt spid="28675">
                                            <p:txEl>
                                              <p:pRg st="2" end="2"/>
                                            </p:txEl>
                                          </p:spTgt>
                                        </p:tgtEl>
                                        <p:attrNameLst>
                                          <p:attrName>r</p:attrName>
                                        </p:attrNameLst>
                                      </p:cBhvr>
                                    </p:animRot>
                                    <p:animRot by="-1500000">
                                      <p:cBhvr>
                                        <p:cTn id="25" dur="125" fill="hold">
                                          <p:stCondLst>
                                            <p:cond delay="250"/>
                                          </p:stCondLst>
                                        </p:cTn>
                                        <p:tgtEl>
                                          <p:spTgt spid="28675">
                                            <p:txEl>
                                              <p:pRg st="2" end="2"/>
                                            </p:txEl>
                                          </p:spTgt>
                                        </p:tgtEl>
                                        <p:attrNameLst>
                                          <p:attrName>r</p:attrName>
                                        </p:attrNameLst>
                                      </p:cBhvr>
                                    </p:animRot>
                                    <p:animRot by="1500000">
                                      <p:cBhvr>
                                        <p:cTn id="26" dur="125" fill="hold">
                                          <p:stCondLst>
                                            <p:cond delay="375"/>
                                          </p:stCondLst>
                                        </p:cTn>
                                        <p:tgtEl>
                                          <p:spTgt spid="28675">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8675">
                                            <p:txEl>
                                              <p:pRg st="3" end="3"/>
                                            </p:txEl>
                                          </p:spTgt>
                                        </p:tgtEl>
                                        <p:attrNameLst>
                                          <p:attrName>ppt_x</p:attrName>
                                          <p:attrName>ppt_y</p:attrName>
                                        </p:attrNameLst>
                                      </p:cBhvr>
                                    </p:animMotion>
                                    <p:animRot by="1500000">
                                      <p:cBhvr>
                                        <p:cTn id="31" dur="125" fill="hold">
                                          <p:stCondLst>
                                            <p:cond delay="0"/>
                                          </p:stCondLst>
                                        </p:cTn>
                                        <p:tgtEl>
                                          <p:spTgt spid="28675">
                                            <p:txEl>
                                              <p:pRg st="3" end="3"/>
                                            </p:txEl>
                                          </p:spTgt>
                                        </p:tgtEl>
                                        <p:attrNameLst>
                                          <p:attrName>r</p:attrName>
                                        </p:attrNameLst>
                                      </p:cBhvr>
                                    </p:animRot>
                                    <p:animRot by="-1500000">
                                      <p:cBhvr>
                                        <p:cTn id="32" dur="125" fill="hold">
                                          <p:stCondLst>
                                            <p:cond delay="125"/>
                                          </p:stCondLst>
                                        </p:cTn>
                                        <p:tgtEl>
                                          <p:spTgt spid="28675">
                                            <p:txEl>
                                              <p:pRg st="3" end="3"/>
                                            </p:txEl>
                                          </p:spTgt>
                                        </p:tgtEl>
                                        <p:attrNameLst>
                                          <p:attrName>r</p:attrName>
                                        </p:attrNameLst>
                                      </p:cBhvr>
                                    </p:animRot>
                                    <p:animRot by="-1500000">
                                      <p:cBhvr>
                                        <p:cTn id="33" dur="125" fill="hold">
                                          <p:stCondLst>
                                            <p:cond delay="250"/>
                                          </p:stCondLst>
                                        </p:cTn>
                                        <p:tgtEl>
                                          <p:spTgt spid="28675">
                                            <p:txEl>
                                              <p:pRg st="3" end="3"/>
                                            </p:txEl>
                                          </p:spTgt>
                                        </p:tgtEl>
                                        <p:attrNameLst>
                                          <p:attrName>r</p:attrName>
                                        </p:attrNameLst>
                                      </p:cBhvr>
                                    </p:animRot>
                                    <p:animRot by="1500000">
                                      <p:cBhvr>
                                        <p:cTn id="34" dur="125" fill="hold">
                                          <p:stCondLst>
                                            <p:cond delay="375"/>
                                          </p:stCondLst>
                                        </p:cTn>
                                        <p:tgtEl>
                                          <p:spTgt spid="2867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dirty="0" smtClean="0"/>
              <a:t>We did it!!!!  Any questions?</a:t>
            </a:r>
            <a:endParaRPr lang="en-US" dirty="0"/>
          </a:p>
        </p:txBody>
      </p:sp>
      <p:sp>
        <p:nvSpPr>
          <p:cNvPr id="3" name="Table Placeholder 2"/>
          <p:cNvSpPr>
            <a:spLocks noGrp="1"/>
          </p:cNvSpPr>
          <p:nvPr>
            <p:ph type="tbl" idx="1"/>
          </p:nvPr>
        </p:nvSpPr>
        <p:spPr/>
      </p:sp>
      <p:pic>
        <p:nvPicPr>
          <p:cNvPr id="2050" name="Picture 2" descr="D:\SSEP STS 135 presentation rolling\we did 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0"/>
            <a:ext cx="92964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2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p:txBody>
          <a:bodyPr/>
          <a:lstStyle/>
          <a:p>
            <a:pPr eaLnBrk="1" hangingPunct="1"/>
            <a:r>
              <a:rPr lang="en-US" dirty="0" smtClean="0">
                <a:solidFill>
                  <a:schemeClr val="bg2">
                    <a:lumMod val="90000"/>
                  </a:schemeClr>
                </a:solidFill>
              </a:rPr>
              <a:t>MT Project History</a:t>
            </a:r>
          </a:p>
        </p:txBody>
      </p:sp>
      <p:sp>
        <p:nvSpPr>
          <p:cNvPr id="27651" name="Rectangle 3"/>
          <p:cNvSpPr>
            <a:spLocks noGrp="1" noChangeArrowheads="1"/>
          </p:cNvSpPr>
          <p:nvPr>
            <p:ph sz="quarter" idx="1"/>
          </p:nvPr>
        </p:nvSpPr>
        <p:spPr/>
        <p:txBody>
          <a:bodyPr>
            <a:normAutofit/>
          </a:bodyPr>
          <a:lstStyle/>
          <a:p>
            <a:pPr eaLnBrk="1" hangingPunct="1">
              <a:defRPr/>
            </a:pPr>
            <a:r>
              <a:rPr lang="en-US" sz="1800" dirty="0" smtClean="0"/>
              <a:t>Science competition open to 1400 students at Monty Tech</a:t>
            </a:r>
          </a:p>
          <a:p>
            <a:pPr eaLnBrk="1" hangingPunct="1">
              <a:defRPr/>
            </a:pPr>
            <a:endParaRPr lang="en-US" sz="1800" dirty="0" smtClean="0"/>
          </a:p>
          <a:p>
            <a:pPr>
              <a:defRPr/>
            </a:pPr>
            <a:r>
              <a:rPr lang="en-US" sz="1800" dirty="0"/>
              <a:t>27 different proposals from Monty Tech </a:t>
            </a:r>
            <a:r>
              <a:rPr lang="en-US" sz="1800" dirty="0" smtClean="0"/>
              <a:t>students went to review panel 1</a:t>
            </a:r>
            <a:endParaRPr lang="en-US" sz="1800" dirty="0"/>
          </a:p>
          <a:p>
            <a:pPr eaLnBrk="1" hangingPunct="1">
              <a:defRPr/>
            </a:pPr>
            <a:endParaRPr lang="en-US" sz="1800" dirty="0" smtClean="0"/>
          </a:p>
        </p:txBody>
      </p:sp>
      <p:sp>
        <p:nvSpPr>
          <p:cNvPr id="27653" name="Rectangle 5"/>
          <p:cNvSpPr>
            <a:spLocks noGrp="1" noChangeArrowheads="1"/>
          </p:cNvSpPr>
          <p:nvPr>
            <p:ph sz="quarter" idx="3"/>
          </p:nvPr>
        </p:nvSpPr>
        <p:spPr>
          <a:xfrm>
            <a:off x="4572000" y="1905000"/>
            <a:ext cx="4038600" cy="4343400"/>
          </a:xfrm>
        </p:spPr>
        <p:txBody>
          <a:bodyPr>
            <a:normAutofit lnSpcReduction="10000"/>
          </a:bodyPr>
          <a:lstStyle/>
          <a:p>
            <a:pPr eaLnBrk="1" hangingPunct="1">
              <a:buFontTx/>
              <a:buChar char="-"/>
              <a:defRPr/>
            </a:pPr>
            <a:r>
              <a:rPr lang="en-US" sz="1800" dirty="0" smtClean="0"/>
              <a:t>The Growth Rate of </a:t>
            </a:r>
            <a:r>
              <a:rPr lang="en-US" sz="1800" i="1" dirty="0" smtClean="0"/>
              <a:t>Lactobacillus Acidophilus</a:t>
            </a:r>
            <a:r>
              <a:rPr lang="en-US" sz="1800" dirty="0" smtClean="0"/>
              <a:t> in Microgravity</a:t>
            </a:r>
          </a:p>
          <a:p>
            <a:pPr eaLnBrk="1" hangingPunct="1">
              <a:buFontTx/>
              <a:buChar char="-"/>
              <a:defRPr/>
            </a:pPr>
            <a:endParaRPr lang="en-US" sz="1800" dirty="0" smtClean="0"/>
          </a:p>
          <a:p>
            <a:pPr eaLnBrk="1" hangingPunct="1">
              <a:buFontTx/>
              <a:buChar char="-"/>
              <a:defRPr/>
            </a:pPr>
            <a:endParaRPr lang="en-US" sz="1800" dirty="0"/>
          </a:p>
          <a:p>
            <a:pPr eaLnBrk="1" hangingPunct="1">
              <a:buFontTx/>
              <a:buChar char="-"/>
              <a:defRPr/>
            </a:pPr>
            <a:endParaRPr lang="en-US" sz="1800" dirty="0" smtClean="0"/>
          </a:p>
          <a:p>
            <a:pPr eaLnBrk="1" hangingPunct="1">
              <a:buFontTx/>
              <a:buChar char="-"/>
              <a:defRPr/>
            </a:pPr>
            <a:r>
              <a:rPr lang="en-US" sz="1800" dirty="0" smtClean="0"/>
              <a:t>HeLa Cell Growth in Microgravity – by Dominika</a:t>
            </a:r>
            <a:r>
              <a:rPr lang="en-US" sz="1800" dirty="0"/>
              <a:t> </a:t>
            </a:r>
            <a:r>
              <a:rPr lang="en-US" sz="1800" dirty="0" smtClean="0"/>
              <a:t>Baczek, Kaylee Nobrega, and Griffin Smith</a:t>
            </a:r>
          </a:p>
          <a:p>
            <a:pPr eaLnBrk="1" hangingPunct="1">
              <a:buFontTx/>
              <a:buChar char="-"/>
              <a:defRPr/>
            </a:pPr>
            <a:endParaRPr lang="en-US" sz="1800" dirty="0" smtClean="0"/>
          </a:p>
          <a:p>
            <a:pPr eaLnBrk="1" hangingPunct="1">
              <a:buFontTx/>
              <a:buChar char="-"/>
              <a:defRPr/>
            </a:pPr>
            <a:endParaRPr lang="en-US" sz="1800" dirty="0"/>
          </a:p>
          <a:p>
            <a:pPr eaLnBrk="1" hangingPunct="1">
              <a:buFontTx/>
              <a:buChar char="-"/>
              <a:defRPr/>
            </a:pPr>
            <a:r>
              <a:rPr lang="en-US" sz="1800" dirty="0" smtClean="0"/>
              <a:t>Acceleration of Porphyridium Reproduction in Microgravity- Benjamin Buckland, Hunter Manley, Robin Murray, and Robert Labier</a:t>
            </a:r>
          </a:p>
        </p:txBody>
      </p:sp>
    </p:spTree>
    <p:extLst>
      <p:ext uri="{BB962C8B-B14F-4D97-AF65-F5344CB8AC3E}">
        <p14:creationId xmlns:p14="http://schemas.microsoft.com/office/powerpoint/2010/main" val="41493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209800"/>
            <a:ext cx="7772400" cy="1143000"/>
          </a:xfrm>
        </p:spPr>
        <p:txBody>
          <a:bodyPr>
            <a:normAutofit fontScale="90000"/>
          </a:bodyPr>
          <a:lstStyle/>
          <a:p>
            <a:r>
              <a:rPr lang="en-US" altLang="en-US" sz="6000" dirty="0" smtClean="0">
                <a:solidFill>
                  <a:srgbClr val="FFFF00"/>
                </a:solidFill>
              </a:rPr>
              <a:t>“</a:t>
            </a:r>
            <a:r>
              <a:rPr lang="en-US" sz="6000" dirty="0" smtClean="0">
                <a:solidFill>
                  <a:srgbClr val="FFFF00"/>
                </a:solidFill>
              </a:rPr>
              <a:t> Shoot for the moon. Even if you miss, you</a:t>
            </a:r>
            <a:r>
              <a:rPr lang="en-US" altLang="en-US" sz="6000" dirty="0" smtClean="0">
                <a:solidFill>
                  <a:srgbClr val="FFFF00"/>
                </a:solidFill>
              </a:rPr>
              <a:t>’</a:t>
            </a:r>
            <a:r>
              <a:rPr lang="en-US" sz="6000" dirty="0" smtClean="0">
                <a:solidFill>
                  <a:srgbClr val="FFFF00"/>
                </a:solidFill>
              </a:rPr>
              <a:t>ll land among the stars!</a:t>
            </a:r>
            <a:r>
              <a:rPr lang="en-US" altLang="en-US" sz="6000" dirty="0" smtClean="0">
                <a:solidFill>
                  <a:srgbClr val="FFFF00"/>
                </a:solidFill>
              </a:rPr>
              <a:t>”</a:t>
            </a:r>
            <a:r>
              <a:rPr lang="en-US" sz="6000" dirty="0" smtClean="0">
                <a:solidFill>
                  <a:srgbClr val="FFFF00"/>
                </a:solidFill>
              </a:rPr>
              <a:t/>
            </a:r>
            <a:br>
              <a:rPr lang="en-US" sz="6000" dirty="0" smtClean="0">
                <a:solidFill>
                  <a:srgbClr val="FFFF00"/>
                </a:solidFill>
              </a:rPr>
            </a:br>
            <a:r>
              <a:rPr lang="en-US" sz="6000" dirty="0" smtClean="0">
                <a:solidFill>
                  <a:srgbClr val="FFFF00"/>
                </a:solidFill>
              </a:rPr>
              <a:t> – Les Brown</a:t>
            </a:r>
          </a:p>
        </p:txBody>
      </p:sp>
    </p:spTree>
    <p:extLst>
      <p:ext uri="{BB962C8B-B14F-4D97-AF65-F5344CB8AC3E}">
        <p14:creationId xmlns:p14="http://schemas.microsoft.com/office/powerpoint/2010/main" val="623266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Patch</a:t>
            </a:r>
            <a:endParaRPr lang="en-US" dirty="0"/>
          </a:p>
        </p:txBody>
      </p:sp>
      <p:sp>
        <p:nvSpPr>
          <p:cNvPr id="4" name="Text Placeholder 3"/>
          <p:cNvSpPr>
            <a:spLocks noGrp="1"/>
          </p:cNvSpPr>
          <p:nvPr>
            <p:ph type="body" sz="half" idx="2"/>
          </p:nvPr>
        </p:nvSpPr>
        <p:spPr/>
        <p:txBody>
          <a:bodyPr>
            <a:normAutofit fontScale="55000" lnSpcReduction="20000"/>
          </a:bodyPr>
          <a:lstStyle/>
          <a:p>
            <a:r>
              <a:rPr lang="en-US" i="1" dirty="0">
                <a:effectLst/>
              </a:rPr>
              <a:t>This mission patch was designed for Monty Tech to show how proud we are in being chosen for this opportunity, and to work with the Student Spaceflight Experiment Program. The gear represents all the students at Monty Tech that will be watching the space shuttle Atlantis as it takes off for the last time. It surrounds the Earth because with a Monty Tech education you can be successful anywhere on Earth or maybe even in space.</a:t>
            </a:r>
            <a:endParaRPr lang="en-US" dirty="0"/>
          </a:p>
        </p:txBody>
      </p:sp>
      <p:pic>
        <p:nvPicPr>
          <p:cNvPr id="1026" name="Picture 2" descr="Click to Zoom">
            <a:hlinkClick r:id="rId2" tooltip="Fitchburg Mission Patch"/>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solidFill>
                  <a:schemeClr val="bg2">
                    <a:lumMod val="90000"/>
                  </a:schemeClr>
                </a:solidFill>
              </a:rPr>
              <a:t>Lactobacillus acidophilus</a:t>
            </a:r>
          </a:p>
        </p:txBody>
      </p:sp>
      <p:sp>
        <p:nvSpPr>
          <p:cNvPr id="33795" name="Rectangle 3"/>
          <p:cNvSpPr>
            <a:spLocks noGrp="1" noChangeArrowheads="1"/>
          </p:cNvSpPr>
          <p:nvPr>
            <p:ph type="body" idx="1"/>
          </p:nvPr>
        </p:nvSpPr>
        <p:spPr/>
        <p:txBody>
          <a:bodyPr/>
          <a:lstStyle/>
          <a:p>
            <a:pPr marL="609600" indent="-609600" eaLnBrk="1" hangingPunct="1">
              <a:lnSpc>
                <a:spcPct val="90000"/>
              </a:lnSpc>
              <a:buFontTx/>
              <a:buNone/>
              <a:defRPr/>
            </a:pPr>
            <a:r>
              <a:rPr lang="en-US" sz="2400" dirty="0" smtClean="0"/>
              <a:t>Proposed Question: </a:t>
            </a:r>
          </a:p>
          <a:p>
            <a:pPr marL="609600" indent="-609600" eaLnBrk="1" hangingPunct="1">
              <a:lnSpc>
                <a:spcPct val="90000"/>
              </a:lnSpc>
              <a:buFontTx/>
              <a:buAutoNum type="arabicPeriod"/>
              <a:defRPr/>
            </a:pPr>
            <a:endParaRPr lang="en-US" sz="2400" dirty="0" smtClean="0"/>
          </a:p>
          <a:p>
            <a:pPr marL="0" indent="0" eaLnBrk="1" hangingPunct="1">
              <a:lnSpc>
                <a:spcPct val="90000"/>
              </a:lnSpc>
              <a:buNone/>
              <a:defRPr/>
            </a:pPr>
            <a:r>
              <a:rPr lang="en-US" sz="2400" dirty="0" smtClean="0"/>
              <a:t>Will the bacteria grow more rapidly on Earth or in microgravity?</a:t>
            </a:r>
          </a:p>
          <a:p>
            <a:pPr marL="0" indent="0" eaLnBrk="1" hangingPunct="1">
              <a:lnSpc>
                <a:spcPct val="90000"/>
              </a:lnSpc>
              <a:buNone/>
              <a:defRPr/>
            </a:pPr>
            <a:endParaRPr lang="en-US" sz="2400" dirty="0"/>
          </a:p>
          <a:p>
            <a:pPr marL="0" indent="0" eaLnBrk="1" hangingPunct="1">
              <a:lnSpc>
                <a:spcPct val="90000"/>
              </a:lnSpc>
              <a:buNone/>
              <a:defRPr/>
            </a:pPr>
            <a:endParaRPr lang="en-US" sz="2000" dirty="0" smtClean="0">
              <a:ea typeface="+mn-ea"/>
              <a:cs typeface="+mn-cs"/>
            </a:endParaRPr>
          </a:p>
          <a:p>
            <a:pPr marL="0" indent="0" eaLnBrk="1" hangingPunct="1">
              <a:lnSpc>
                <a:spcPct val="90000"/>
              </a:lnSpc>
              <a:buNone/>
              <a:defRPr/>
            </a:pPr>
            <a:endParaRPr lang="en-US" sz="2000" dirty="0" smtClean="0">
              <a:ea typeface="+mn-ea"/>
              <a:cs typeface="+mn-cs"/>
            </a:endParaRPr>
          </a:p>
          <a:p>
            <a:pPr marL="609600" indent="-609600" eaLnBrk="1" hangingPunct="1">
              <a:lnSpc>
                <a:spcPct val="90000"/>
              </a:lnSpc>
              <a:buFontTx/>
              <a:buAutoNum type="arabicPeriod"/>
              <a:defRPr/>
            </a:pPr>
            <a:endParaRPr lang="en-US" sz="2000" dirty="0" smtClean="0">
              <a:ea typeface="+mn-ea"/>
              <a:cs typeface="+mn-cs"/>
            </a:endParaRPr>
          </a:p>
          <a:p>
            <a:pPr marL="609600" indent="-609600" eaLnBrk="1" hangingPunct="1">
              <a:lnSpc>
                <a:spcPct val="90000"/>
              </a:lnSpc>
              <a:buFontTx/>
              <a:buNone/>
              <a:defRPr/>
            </a:pPr>
            <a:endParaRPr lang="en-US" sz="2000" dirty="0" smtClean="0">
              <a:ea typeface="+mn-ea"/>
              <a:cs typeface="+mn-cs"/>
            </a:endParaRPr>
          </a:p>
        </p:txBody>
      </p:sp>
    </p:spTree>
    <p:extLst>
      <p:ext uri="{BB962C8B-B14F-4D97-AF65-F5344CB8AC3E}">
        <p14:creationId xmlns:p14="http://schemas.microsoft.com/office/powerpoint/2010/main" val="67688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37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795">
                                            <p:txEl>
                                              <p:pRg st="2" end="2"/>
                                            </p:txEl>
                                          </p:spTgt>
                                        </p:tgtEl>
                                        <p:attrNameLst>
                                          <p:attrName>style.visibility</p:attrName>
                                        </p:attrNameLst>
                                      </p:cBhvr>
                                      <p:to>
                                        <p:strVal val="visible"/>
                                      </p:to>
                                    </p:set>
                                    <p:anim calcmode="lin" valueType="num">
                                      <p:cBhvr>
                                        <p:cTn id="14"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379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90000"/>
                  </a:schemeClr>
                </a:solidFill>
              </a:rPr>
              <a:t>Importance of the question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63040"/>
            <a:ext cx="7315200" cy="497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3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solidFill>
                  <a:schemeClr val="bg2">
                    <a:lumMod val="90000"/>
                  </a:schemeClr>
                </a:solidFill>
              </a:rPr>
              <a:t>Hypothesis</a:t>
            </a:r>
          </a:p>
        </p:txBody>
      </p:sp>
      <p:sp>
        <p:nvSpPr>
          <p:cNvPr id="2" name="Rectangle 1"/>
          <p:cNvSpPr/>
          <p:nvPr/>
        </p:nvSpPr>
        <p:spPr>
          <a:xfrm>
            <a:off x="1295400" y="2057400"/>
            <a:ext cx="6553200" cy="1200329"/>
          </a:xfrm>
          <a:prstGeom prst="rect">
            <a:avLst/>
          </a:prstGeom>
        </p:spPr>
        <p:txBody>
          <a:bodyPr wrap="square">
            <a:spAutoFit/>
          </a:bodyPr>
          <a:lstStyle/>
          <a:p>
            <a:r>
              <a:rPr lang="en-US" sz="2400" dirty="0" smtClean="0">
                <a:solidFill>
                  <a:schemeClr val="bg2">
                    <a:lumMod val="90000"/>
                  </a:schemeClr>
                </a:solidFill>
              </a:rPr>
              <a:t>The hypothesis was that L. acidophilus would be significantly effected by microgravity conditions and would grow more rapidly. </a:t>
            </a:r>
            <a:endParaRPr lang="en-US" sz="2400" dirty="0"/>
          </a:p>
        </p:txBody>
      </p:sp>
    </p:spTree>
    <p:extLst>
      <p:ext uri="{BB962C8B-B14F-4D97-AF65-F5344CB8AC3E}">
        <p14:creationId xmlns:p14="http://schemas.microsoft.com/office/powerpoint/2010/main" val="411142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90000"/>
                  </a:schemeClr>
                </a:solidFill>
              </a:rPr>
              <a:t>Variables</a:t>
            </a:r>
            <a:endParaRPr lang="en-US" dirty="0"/>
          </a:p>
        </p:txBody>
      </p:sp>
      <p:sp>
        <p:nvSpPr>
          <p:cNvPr id="3" name="Content Placeholder 2"/>
          <p:cNvSpPr>
            <a:spLocks noGrp="1"/>
          </p:cNvSpPr>
          <p:nvPr>
            <p:ph sz="half" idx="1"/>
          </p:nvPr>
        </p:nvSpPr>
        <p:spPr>
          <a:xfrm>
            <a:off x="457200" y="1600200"/>
            <a:ext cx="7696200" cy="4525963"/>
          </a:xfrm>
        </p:spPr>
        <p:txBody>
          <a:bodyPr>
            <a:normAutofit fontScale="92500" lnSpcReduction="20000"/>
          </a:bodyPr>
          <a:lstStyle/>
          <a:p>
            <a:r>
              <a:rPr lang="en-US" b="1" dirty="0">
                <a:effectLst/>
              </a:rPr>
              <a:t>Independent – </a:t>
            </a:r>
            <a:r>
              <a:rPr lang="en-US" dirty="0">
                <a:effectLst/>
              </a:rPr>
              <a:t>The independent variable tested was the reproduction rate of </a:t>
            </a:r>
            <a:r>
              <a:rPr lang="en-US" i="1" dirty="0">
                <a:effectLst/>
              </a:rPr>
              <a:t>Lactobacillus acidophilus</a:t>
            </a:r>
            <a:r>
              <a:rPr lang="en-US" dirty="0">
                <a:effectLst/>
              </a:rPr>
              <a:t> in normal gravitational </a:t>
            </a:r>
            <a:r>
              <a:rPr lang="en-US" dirty="0" smtClean="0">
                <a:effectLst/>
              </a:rPr>
              <a:t>conditions</a:t>
            </a:r>
          </a:p>
          <a:p>
            <a:endParaRPr lang="en-US" dirty="0">
              <a:effectLst/>
            </a:endParaRPr>
          </a:p>
          <a:p>
            <a:r>
              <a:rPr lang="en-US" b="1" dirty="0">
                <a:effectLst/>
              </a:rPr>
              <a:t>Dependent – </a:t>
            </a:r>
            <a:r>
              <a:rPr lang="en-US" dirty="0">
                <a:effectLst/>
              </a:rPr>
              <a:t>The dependent variable tested was the reproduction rate of </a:t>
            </a:r>
            <a:r>
              <a:rPr lang="en-US" i="1" dirty="0">
                <a:effectLst/>
              </a:rPr>
              <a:t>Lactobacillus acidophilus</a:t>
            </a:r>
            <a:r>
              <a:rPr lang="en-US" dirty="0">
                <a:effectLst/>
              </a:rPr>
              <a:t> in microgravity </a:t>
            </a:r>
            <a:r>
              <a:rPr lang="en-US" dirty="0" smtClean="0">
                <a:effectLst/>
              </a:rPr>
              <a:t>conditions</a:t>
            </a:r>
          </a:p>
          <a:p>
            <a:endParaRPr lang="en-US" dirty="0">
              <a:effectLst/>
            </a:endParaRPr>
          </a:p>
          <a:p>
            <a:r>
              <a:rPr lang="en-US" b="1" dirty="0">
                <a:effectLst/>
              </a:rPr>
              <a:t>Constant – </a:t>
            </a:r>
            <a:r>
              <a:rPr lang="en-US" dirty="0">
                <a:effectLst/>
              </a:rPr>
              <a:t>Constant variables were volume, spore sample from same vial, nutrient, time, volumes and concentrations</a:t>
            </a:r>
          </a:p>
          <a:p>
            <a:endParaRPr lang="en-US" dirty="0"/>
          </a:p>
        </p:txBody>
      </p:sp>
      <p:sp>
        <p:nvSpPr>
          <p:cNvPr id="4" name="Content Placeholder 3"/>
          <p:cNvSpPr>
            <a:spLocks noGrp="1"/>
          </p:cNvSpPr>
          <p:nvPr>
            <p:ph sz="half" idx="2"/>
          </p:nvPr>
        </p:nvSpPr>
        <p:spPr>
          <a:xfrm>
            <a:off x="7924800" y="5715000"/>
            <a:ext cx="762000" cy="411163"/>
          </a:xfrm>
        </p:spPr>
        <p:txBody>
          <a:bodyPr>
            <a:normAutofit fontScale="92500" lnSpcReduction="20000"/>
          </a:bodyPr>
          <a:lstStyle/>
          <a:p>
            <a:pPr marL="0" indent="0">
              <a:buNone/>
            </a:pPr>
            <a:endParaRPr lang="en-US" dirty="0"/>
          </a:p>
        </p:txBody>
      </p:sp>
    </p:spTree>
    <p:extLst>
      <p:ext uri="{BB962C8B-B14F-4D97-AF65-F5344CB8AC3E}">
        <p14:creationId xmlns:p14="http://schemas.microsoft.com/office/powerpoint/2010/main" val="32553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90000"/>
                  </a:schemeClr>
                </a:solidFill>
              </a:rPr>
              <a:t>Procedure (continued)</a:t>
            </a:r>
            <a:endParaRPr lang="en-US" dirty="0"/>
          </a:p>
        </p:txBody>
      </p:sp>
      <p:sp>
        <p:nvSpPr>
          <p:cNvPr id="3" name="Content Placeholder 2"/>
          <p:cNvSpPr>
            <a:spLocks noGrp="1"/>
          </p:cNvSpPr>
          <p:nvPr>
            <p:ph sz="half" idx="1"/>
          </p:nvPr>
        </p:nvSpPr>
        <p:spPr/>
        <p:txBody>
          <a:bodyPr/>
          <a:lstStyle/>
          <a:p>
            <a:r>
              <a:rPr lang="en-US" dirty="0" smtClean="0"/>
              <a:t>Packing of materials</a:t>
            </a:r>
          </a:p>
          <a:p>
            <a:pPr marL="0" indent="0">
              <a:buNone/>
            </a:pPr>
            <a:endParaRPr lang="en-US" dirty="0"/>
          </a:p>
          <a:p>
            <a:pPr marL="0" indent="0">
              <a:buNone/>
            </a:pPr>
            <a:r>
              <a:rPr lang="en-US" dirty="0" smtClean="0"/>
              <a:t>Spores were packed in cotton using dental probe and filled to capacity</a:t>
            </a:r>
          </a:p>
          <a:p>
            <a:pPr marL="0" indent="0">
              <a:buNone/>
            </a:pPr>
            <a:endParaRPr lang="en-US" dirty="0" smtClean="0"/>
          </a:p>
          <a:p>
            <a:pPr marL="0" indent="0">
              <a:buNone/>
            </a:pPr>
            <a:r>
              <a:rPr lang="en-US" sz="1800" dirty="0" smtClean="0"/>
              <a:t>(estimated 6x10e9 spore per ml)</a:t>
            </a:r>
            <a:endParaRPr lang="en-US" sz="1800" dirty="0"/>
          </a:p>
        </p:txBody>
      </p:sp>
      <p:sp>
        <p:nvSpPr>
          <p:cNvPr id="4" name="Content Placeholder 3"/>
          <p:cNvSpPr>
            <a:spLocks noGrp="1"/>
          </p:cNvSpPr>
          <p:nvPr>
            <p:ph sz="half" idx="2"/>
          </p:nvPr>
        </p:nvSpPr>
        <p:spPr/>
        <p:txBody>
          <a:bodyPr/>
          <a:lstStyle/>
          <a:p>
            <a:endParaRPr lang="en-US" dirty="0" smtClean="0"/>
          </a:p>
          <a:p>
            <a:endParaRPr lang="en-US" dirty="0"/>
          </a:p>
          <a:p>
            <a:r>
              <a:rPr lang="en-US" dirty="0">
                <a:effectLst/>
              </a:rPr>
              <a:t>10%m/v milk/tomato juice and 5% m/v yeast suspension </a:t>
            </a:r>
            <a:r>
              <a:rPr lang="en-US" dirty="0" smtClean="0">
                <a:effectLst/>
              </a:rPr>
              <a:t>filled to capacity approximately 125 microliters</a:t>
            </a:r>
            <a:endParaRPr lang="en-US" dirty="0"/>
          </a:p>
        </p:txBody>
      </p:sp>
    </p:spTree>
    <p:extLst>
      <p:ext uri="{BB962C8B-B14F-4D97-AF65-F5344CB8AC3E}">
        <p14:creationId xmlns:p14="http://schemas.microsoft.com/office/powerpoint/2010/main" val="24870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90000"/>
                  </a:schemeClr>
                </a:solidFill>
              </a:rPr>
              <a:t>Procedure - materials</a:t>
            </a:r>
            <a:endParaRPr lang="en-US" dirty="0"/>
          </a:p>
        </p:txBody>
      </p:sp>
      <p:sp>
        <p:nvSpPr>
          <p:cNvPr id="3" name="Content Placeholder 2"/>
          <p:cNvSpPr>
            <a:spLocks noGrp="1"/>
          </p:cNvSpPr>
          <p:nvPr>
            <p:ph sz="half" idx="1"/>
          </p:nvPr>
        </p:nvSpPr>
        <p:spPr>
          <a:xfrm>
            <a:off x="457200" y="1600200"/>
            <a:ext cx="7924800" cy="4525963"/>
          </a:xfrm>
        </p:spPr>
        <p:txBody>
          <a:bodyPr>
            <a:normAutofit fontScale="85000" lnSpcReduction="20000"/>
          </a:bodyPr>
          <a:lstStyle/>
          <a:p>
            <a:pPr marL="0" indent="0">
              <a:buNone/>
            </a:pPr>
            <a:r>
              <a:rPr lang="en-US" i="1" dirty="0" smtClean="0">
                <a:effectLst/>
              </a:rPr>
              <a:t>Lactobacillus </a:t>
            </a:r>
            <a:r>
              <a:rPr lang="en-US" i="1" dirty="0">
                <a:effectLst/>
              </a:rPr>
              <a:t>acidophilus</a:t>
            </a:r>
            <a:r>
              <a:rPr lang="en-US" dirty="0">
                <a:effectLst/>
              </a:rPr>
              <a:t> </a:t>
            </a:r>
            <a:r>
              <a:rPr lang="en-US" dirty="0" smtClean="0">
                <a:effectLst/>
              </a:rPr>
              <a:t>bacteria </a:t>
            </a:r>
            <a:r>
              <a:rPr lang="en-US" dirty="0">
                <a:effectLst/>
              </a:rPr>
              <a:t>Carolina Biological</a:t>
            </a:r>
            <a:br>
              <a:rPr lang="en-US" dirty="0">
                <a:effectLst/>
              </a:rPr>
            </a:br>
            <a:endParaRPr lang="en-US" dirty="0" smtClean="0">
              <a:effectLst/>
            </a:endParaRPr>
          </a:p>
          <a:p>
            <a:pPr marL="0" indent="0">
              <a:buNone/>
            </a:pPr>
            <a:r>
              <a:rPr lang="en-US" dirty="0" smtClean="0">
                <a:effectLst/>
              </a:rPr>
              <a:t>10%m/v </a:t>
            </a:r>
            <a:r>
              <a:rPr lang="en-US" dirty="0">
                <a:effectLst/>
              </a:rPr>
              <a:t>milk/tomato juice and 5% m/v yeast suspension prepared by Carolina Biological</a:t>
            </a:r>
            <a:br>
              <a:rPr lang="en-US" dirty="0">
                <a:effectLst/>
              </a:rPr>
            </a:br>
            <a:endParaRPr lang="en-US" dirty="0" smtClean="0">
              <a:effectLst/>
            </a:endParaRPr>
          </a:p>
          <a:p>
            <a:pPr marL="0" indent="0">
              <a:buNone/>
            </a:pPr>
            <a:r>
              <a:rPr lang="en-US" dirty="0" smtClean="0">
                <a:effectLst/>
              </a:rPr>
              <a:t>MDA </a:t>
            </a:r>
            <a:r>
              <a:rPr lang="en-US" dirty="0">
                <a:effectLst/>
              </a:rPr>
              <a:t>Type 1 Experiment Slot</a:t>
            </a:r>
            <a:br>
              <a:rPr lang="en-US" dirty="0">
                <a:effectLst/>
              </a:rPr>
            </a:br>
            <a:endParaRPr lang="en-US" dirty="0" smtClean="0">
              <a:effectLst/>
            </a:endParaRPr>
          </a:p>
          <a:p>
            <a:pPr marL="0" indent="0">
              <a:buNone/>
            </a:pPr>
            <a:r>
              <a:rPr lang="en-US" dirty="0" smtClean="0">
                <a:effectLst/>
              </a:rPr>
              <a:t>Dental </a:t>
            </a:r>
            <a:r>
              <a:rPr lang="en-US" dirty="0">
                <a:effectLst/>
              </a:rPr>
              <a:t>Probe</a:t>
            </a:r>
            <a:br>
              <a:rPr lang="en-US" dirty="0">
                <a:effectLst/>
              </a:rPr>
            </a:br>
            <a:endParaRPr lang="en-US" dirty="0" smtClean="0">
              <a:effectLst/>
            </a:endParaRPr>
          </a:p>
          <a:p>
            <a:pPr marL="0" indent="0">
              <a:buNone/>
            </a:pPr>
            <a:r>
              <a:rPr lang="en-US" dirty="0" smtClean="0">
                <a:effectLst/>
              </a:rPr>
              <a:t>Micropipette</a:t>
            </a:r>
            <a:r>
              <a:rPr lang="en-US" dirty="0">
                <a:effectLst/>
              </a:rPr>
              <a:t/>
            </a:r>
            <a:br>
              <a:rPr lang="en-US" dirty="0">
                <a:effectLst/>
              </a:rPr>
            </a:br>
            <a:endParaRPr lang="en-US" dirty="0" smtClean="0">
              <a:effectLst/>
            </a:endParaRPr>
          </a:p>
          <a:p>
            <a:pPr marL="0" indent="0">
              <a:buNone/>
            </a:pPr>
            <a:r>
              <a:rPr lang="en-US" dirty="0" smtClean="0">
                <a:effectLst/>
              </a:rPr>
              <a:t>Cotton</a:t>
            </a:r>
            <a:r>
              <a:rPr lang="en-US" dirty="0">
                <a:effectLst/>
              </a:rPr>
              <a:t/>
            </a:r>
            <a:br>
              <a:rPr lang="en-US" dirty="0">
                <a:effectLst/>
              </a:rPr>
            </a:br>
            <a:endParaRPr lang="en-US" b="1" dirty="0"/>
          </a:p>
        </p:txBody>
      </p:sp>
      <p:sp>
        <p:nvSpPr>
          <p:cNvPr id="4" name="Content Placeholder 3"/>
          <p:cNvSpPr>
            <a:spLocks noGrp="1"/>
          </p:cNvSpPr>
          <p:nvPr>
            <p:ph sz="half" idx="2"/>
          </p:nvPr>
        </p:nvSpPr>
        <p:spPr>
          <a:xfrm>
            <a:off x="7239000" y="4114800"/>
            <a:ext cx="4038600" cy="4525963"/>
          </a:xfrm>
        </p:spPr>
        <p:txBody>
          <a:bodyPr>
            <a:normAutofit fontScale="85000" lnSpcReduction="20000"/>
          </a:bodyPr>
          <a:lstStyle/>
          <a:p>
            <a:endParaRPr lang="en-US" dirty="0"/>
          </a:p>
        </p:txBody>
      </p:sp>
    </p:spTree>
    <p:extLst>
      <p:ext uri="{BB962C8B-B14F-4D97-AF65-F5344CB8AC3E}">
        <p14:creationId xmlns:p14="http://schemas.microsoft.com/office/powerpoint/2010/main" val="28847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P030000415">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F293071-15AF-4907-9627-5DB8EC944A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TP030000415</Template>
  <TotalTime>767</TotalTime>
  <Words>497</Words>
  <Application>Microsoft Office PowerPoint</Application>
  <PresentationFormat>On-screen Show (4:3)</PresentationFormat>
  <Paragraphs>118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TP030000415</vt:lpstr>
      <vt:lpstr>SSEP STS-135 The Growth Rate of Lactobacillus acidophilus in Microgravity </vt:lpstr>
      <vt:lpstr>MT Project History</vt:lpstr>
      <vt:lpstr>Mission Patch</vt:lpstr>
      <vt:lpstr>Lactobacillus acidophilus</vt:lpstr>
      <vt:lpstr>Importance of the question</vt:lpstr>
      <vt:lpstr>Hypothesis</vt:lpstr>
      <vt:lpstr>Variables</vt:lpstr>
      <vt:lpstr>Procedure (continued)</vt:lpstr>
      <vt:lpstr>Procedure - materials</vt:lpstr>
      <vt:lpstr>Results – Optical density test</vt:lpstr>
      <vt:lpstr>Lactate assay procedure</vt:lpstr>
      <vt:lpstr>Lactate assay results</vt:lpstr>
      <vt:lpstr>Lactate assay results</vt:lpstr>
      <vt:lpstr>Results – microscope microgravity</vt:lpstr>
      <vt:lpstr>Results – microscope ground truth</vt:lpstr>
      <vt:lpstr>Conclusion</vt:lpstr>
      <vt:lpstr>Future study</vt:lpstr>
      <vt:lpstr>THANK YOU Sponsors </vt:lpstr>
      <vt:lpstr>We did it!!!!  Any questions?</vt:lpstr>
      <vt:lpstr>“ Shoot for the moon. Even if you miss, you’ll land among the stars!”  – Les Brown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SSEP STS 135</dc:title>
  <dc:creator>Paula DeDiego</dc:creator>
  <cp:lastModifiedBy>Paula DeDiego</cp:lastModifiedBy>
  <cp:revision>32</cp:revision>
  <cp:lastPrinted>2011-10-24T16:43:23Z</cp:lastPrinted>
  <dcterms:created xsi:type="dcterms:W3CDTF">2011-10-21T17:19:19Z</dcterms:created>
  <dcterms:modified xsi:type="dcterms:W3CDTF">2012-06-29T11:20:18Z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TC300004159990</vt:lpwstr>
  </property>
</Properties>
</file>