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rawings/drawing1.xml" ContentType="application/vnd.openxmlformats-officedocument.drawingml.chartshap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psen\Documents\Isaac%20Schoolwork\Tardigrade%20Experiment%20Results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psen\Documents\Isaac%20Schoolwork\Tardigrade%20Experiment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>
        <c:manualLayout>
          <c:layoutTarget val="inner"/>
          <c:xMode val="edge"/>
          <c:yMode val="edge"/>
          <c:x val="0.0917534266550015"/>
          <c:y val="0.0329956728381925"/>
          <c:w val="0.73881583552056"/>
          <c:h val="0.814858671512215"/>
        </c:manualLayout>
      </c:layout>
      <c:barChart>
        <c:barDir val="col"/>
        <c:grouping val="clustered"/>
        <c:ser>
          <c:idx val="0"/>
          <c:order val="0"/>
          <c:cat>
            <c:strRef>
              <c:f>'Micro-g Results'!$B$1:$C$1</c:f>
              <c:strCache>
                <c:ptCount val="2"/>
                <c:pt idx="0">
                  <c:v>Microgravity Before</c:v>
                </c:pt>
                <c:pt idx="1">
                  <c:v>Microgravity After</c:v>
                </c:pt>
              </c:strCache>
            </c:strRef>
          </c:cat>
          <c:val>
            <c:numRef>
              <c:f>'Micro-g Results'!$B$33:$C$33</c:f>
              <c:numCache>
                <c:formatCode>General</c:formatCode>
                <c:ptCount val="2"/>
                <c:pt idx="0">
                  <c:v>256.7225806451613</c:v>
                </c:pt>
                <c:pt idx="1">
                  <c:v>269.7142857142857</c:v>
                </c:pt>
              </c:numCache>
            </c:numRef>
          </c:val>
        </c:ser>
        <c:dLbls/>
        <c:axId val="504684360"/>
        <c:axId val="504687416"/>
      </c:barChart>
      <c:catAx>
        <c:axId val="504684360"/>
        <c:scaling>
          <c:orientation val="minMax"/>
        </c:scaling>
        <c:axPos val="b"/>
        <c:tickLblPos val="low"/>
        <c:crossAx val="504687416"/>
        <c:crosses val="autoZero"/>
        <c:auto val="1"/>
        <c:lblAlgn val="ctr"/>
        <c:lblOffset val="100"/>
      </c:catAx>
      <c:valAx>
        <c:axId val="504687416"/>
        <c:scaling>
          <c:orientation val="minMax"/>
          <c:max val="300.0"/>
          <c:min val="0.0"/>
        </c:scaling>
        <c:axPos val="l"/>
        <c:majorGridlines/>
        <c:numFmt formatCode="General" sourceLinked="1"/>
        <c:tickLblPos val="nextTo"/>
        <c:crossAx val="504684360"/>
        <c:crosses val="autoZero"/>
        <c:crossBetween val="between"/>
        <c:majorUnit val="25.0"/>
        <c:minorUnit val="1.0"/>
      </c:valAx>
    </c:plotArea>
    <c:plotVisOnly val="1"/>
    <c:dispBlanksAs val="gap"/>
  </c:chart>
  <c:txPr>
    <a:bodyPr/>
    <a:lstStyle/>
    <a:p>
      <a:pPr>
        <a:defRPr sz="1200" baseline="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>
        <c:manualLayout>
          <c:layoutTarget val="inner"/>
          <c:xMode val="edge"/>
          <c:yMode val="edge"/>
          <c:x val="0.0543579538970672"/>
          <c:y val="0.0727732470941132"/>
          <c:w val="0.914844925634296"/>
          <c:h val="0.860131233595801"/>
        </c:manualLayout>
      </c:layout>
      <c:barChart>
        <c:barDir val="col"/>
        <c:grouping val="clustered"/>
        <c:ser>
          <c:idx val="0"/>
          <c:order val="0"/>
          <c:cat>
            <c:strRef>
              <c:f>'Gravity Results'!$B$1:$C$1</c:f>
              <c:strCache>
                <c:ptCount val="2"/>
                <c:pt idx="0">
                  <c:v>Gravity Before</c:v>
                </c:pt>
                <c:pt idx="1">
                  <c:v>Gravity After</c:v>
                </c:pt>
              </c:strCache>
            </c:strRef>
          </c:cat>
          <c:val>
            <c:numRef>
              <c:f>'Gravity Results'!$B$33:$C$33</c:f>
              <c:numCache>
                <c:formatCode>General</c:formatCode>
                <c:ptCount val="2"/>
                <c:pt idx="0">
                  <c:v>249.9096774193548</c:v>
                </c:pt>
                <c:pt idx="1">
                  <c:v>282.0571428571428</c:v>
                </c:pt>
              </c:numCache>
            </c:numRef>
          </c:val>
        </c:ser>
        <c:dLbls/>
        <c:axId val="477307752"/>
        <c:axId val="477310808"/>
      </c:barChart>
      <c:catAx>
        <c:axId val="477307752"/>
        <c:scaling>
          <c:orientation val="minMax"/>
        </c:scaling>
        <c:axPos val="b"/>
        <c:tickLblPos val="nextTo"/>
        <c:crossAx val="477310808"/>
        <c:crosses val="autoZero"/>
        <c:auto val="1"/>
        <c:lblAlgn val="ctr"/>
        <c:lblOffset val="100"/>
      </c:catAx>
      <c:valAx>
        <c:axId val="477310808"/>
        <c:scaling>
          <c:orientation val="minMax"/>
          <c:max val="300.0"/>
          <c:min val="0.0"/>
        </c:scaling>
        <c:axPos val="l"/>
        <c:majorGridlines/>
        <c:numFmt formatCode="General" sourceLinked="1"/>
        <c:tickLblPos val="nextTo"/>
        <c:crossAx val="477307752"/>
        <c:crosses val="autoZero"/>
        <c:crossBetween val="between"/>
        <c:majorUnit val="25.0"/>
      </c:valAx>
    </c:plotArea>
    <c:plotVisOnly val="1"/>
    <c:dispBlanksAs val="gap"/>
  </c:chart>
  <c:txPr>
    <a:bodyPr/>
    <a:lstStyle/>
    <a:p>
      <a:pPr>
        <a:defRPr sz="1200" baseline="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0.00926</cdr:x>
      <cdr:y>0.04286</cdr:y>
    </cdr:from>
    <cdr:to>
      <cdr:x>0.0463</cdr:x>
      <cdr:y>0.88571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228600"/>
          <a:ext cx="304800" cy="449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US" sz="1200" kern="1200" dirty="0" smtClean="0"/>
            <a:t>Average Length  In Micrometers</a:t>
          </a:r>
          <a:endParaRPr lang="en-US" sz="1200" kern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3ED2C-8A94-4401-A580-44586538C8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20258A-0D65-4445-86A9-6689542CE3D1}" type="datetimeFigureOut">
              <a:rPr lang="en-US" smtClean="0"/>
              <a:pPr/>
              <a:t>6/13/12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543800" cy="2593975"/>
          </a:xfrm>
        </p:spPr>
        <p:txBody>
          <a:bodyPr/>
          <a:lstStyle/>
          <a:p>
            <a:r>
              <a:rPr lang="en-US" dirty="0" smtClean="0"/>
              <a:t>Tardigrade Cell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61760" cy="2743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Space Shuttle Experiment by the Ridge View Raptors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Project team: Jacob Biddle, Austin Hayden, Dana Hustedt, Isaac Jepsen,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Gretchen </a:t>
            </a:r>
            <a:r>
              <a:rPr lang="en-US" dirty="0" err="1" smtClean="0">
                <a:solidFill>
                  <a:schemeClr val="tx1"/>
                </a:solidFill>
              </a:rPr>
              <a:t>Kistenmacher</a:t>
            </a:r>
            <a:r>
              <a:rPr lang="en-US" dirty="0" smtClean="0">
                <a:solidFill>
                  <a:schemeClr val="tx1"/>
                </a:solidFill>
              </a:rPr>
              <a:t>, Michael Parrett, Taylor </a:t>
            </a:r>
            <a:r>
              <a:rPr lang="en-US" dirty="0" err="1" smtClean="0">
                <a:solidFill>
                  <a:schemeClr val="tx1"/>
                </a:solidFill>
              </a:rPr>
              <a:t>Radke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Project Leaders: Mrs.</a:t>
            </a:r>
            <a:r>
              <a:rPr lang="en-US" dirty="0" smtClean="0">
                <a:solidFill>
                  <a:schemeClr val="tx1"/>
                </a:solidFill>
              </a:rPr>
              <a:t> Patty Wheeler </a:t>
            </a:r>
            <a:r>
              <a:rPr lang="en-US" dirty="0" smtClean="0">
                <a:solidFill>
                  <a:schemeClr val="tx1"/>
                </a:solidFill>
              </a:rPr>
              <a:t>and Mr.</a:t>
            </a:r>
            <a:r>
              <a:rPr lang="en-US" dirty="0" smtClean="0">
                <a:solidFill>
                  <a:schemeClr val="tx1"/>
                </a:solidFill>
              </a:rPr>
              <a:t> Art Witten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55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063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Microgravity Affect the growth of Tardigrade Cells?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experiment was designed to observe the difference in cell growth of tardigrades in microgravity as opposed to their regular cell growth on earth.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17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Tardigrades?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err="1"/>
              <a:t>Tardigrades</a:t>
            </a:r>
            <a:r>
              <a:rPr lang="en-US" sz="3200" dirty="0"/>
              <a:t> are easily viewable by microscope</a:t>
            </a:r>
          </a:p>
          <a:p>
            <a:r>
              <a:rPr lang="en-US" sz="3200" dirty="0" err="1" smtClean="0"/>
              <a:t>Tardigrades</a:t>
            </a:r>
            <a:r>
              <a:rPr lang="en-US" sz="3200" dirty="0" smtClean="0"/>
              <a:t> are </a:t>
            </a:r>
            <a:r>
              <a:rPr lang="en-US" sz="3200" dirty="0" err="1" smtClean="0"/>
              <a:t>eutelic</a:t>
            </a:r>
            <a:r>
              <a:rPr lang="en-US" sz="3200" dirty="0" smtClean="0"/>
              <a:t>. This means that each individual has a fixed number of cells throughout its adulthood. With this in mind, we could then conclude that any growth observed was the result of the cell growth of the individual. </a:t>
            </a:r>
          </a:p>
          <a:p>
            <a:r>
              <a:rPr lang="en-US" sz="3200" dirty="0" smtClean="0"/>
              <a:t>Tardigrades are resilient. They can survive harsh environments quite easily. By using </a:t>
            </a:r>
            <a:r>
              <a:rPr lang="en-US" sz="3200" dirty="0" err="1" smtClean="0"/>
              <a:t>tardigrades</a:t>
            </a:r>
            <a:r>
              <a:rPr lang="en-US" sz="3200" dirty="0" smtClean="0"/>
              <a:t>, we were ensuring that organisms would survive until they could be measured upon return.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276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First, we ordered our </a:t>
            </a:r>
            <a:r>
              <a:rPr lang="en-US" dirty="0" err="1" smtClean="0"/>
              <a:t>tardigrades</a:t>
            </a:r>
            <a:r>
              <a:rPr lang="en-US" dirty="0" smtClean="0"/>
              <a:t> from Trans-</a:t>
            </a:r>
            <a:r>
              <a:rPr lang="en-US" dirty="0" err="1" smtClean="0"/>
              <a:t>Mississsippi</a:t>
            </a:r>
            <a:r>
              <a:rPr lang="en-US" dirty="0" smtClean="0"/>
              <a:t> Biological Supply</a:t>
            </a:r>
          </a:p>
          <a:p>
            <a:r>
              <a:rPr lang="en-US" dirty="0" smtClean="0"/>
              <a:t>Next, we carefully</a:t>
            </a:r>
            <a:r>
              <a:rPr lang="en-US" dirty="0" smtClean="0"/>
              <a:t> measured and counted </a:t>
            </a:r>
            <a:r>
              <a:rPr lang="en-US" dirty="0" err="1" smtClean="0"/>
              <a:t>tardigrades</a:t>
            </a:r>
            <a:r>
              <a:rPr lang="en-US" dirty="0" smtClean="0"/>
              <a:t> via microscope and placed them in test tubes with approximately thirty </a:t>
            </a:r>
            <a:r>
              <a:rPr lang="en-US" dirty="0" err="1" smtClean="0"/>
              <a:t>tardigrades</a:t>
            </a:r>
            <a:r>
              <a:rPr lang="en-US" dirty="0" smtClean="0"/>
              <a:t> in each tube, with an adequate food supply. </a:t>
            </a:r>
          </a:p>
          <a:p>
            <a:r>
              <a:rPr lang="en-US" dirty="0" smtClean="0"/>
              <a:t>This was done at Buena Vista University Labs with the assistance of Dr. Melinda </a:t>
            </a:r>
            <a:r>
              <a:rPr lang="en-US" dirty="0" err="1" smtClean="0"/>
              <a:t>Coogan</a:t>
            </a:r>
            <a:endParaRPr lang="en-US" dirty="0" smtClean="0"/>
          </a:p>
          <a:p>
            <a:r>
              <a:rPr lang="en-US" dirty="0" smtClean="0"/>
              <a:t>One sample was sent to Florida to be sent on STS-135, the others remained in our lab as a control.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56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July 8</a:t>
            </a:r>
            <a:r>
              <a:rPr lang="en-US" baseline="30000" dirty="0"/>
              <a:t>th</a:t>
            </a:r>
            <a:r>
              <a:rPr lang="en-US" dirty="0"/>
              <a:t>, the </a:t>
            </a:r>
            <a:r>
              <a:rPr lang="en-US" dirty="0" err="1"/>
              <a:t>tardigrades</a:t>
            </a:r>
            <a:r>
              <a:rPr lang="en-US" dirty="0"/>
              <a:t> were sent into space on STS-135 Atlantis.</a:t>
            </a:r>
          </a:p>
          <a:p>
            <a:r>
              <a:rPr lang="en-US" dirty="0"/>
              <a:t>Four of our project team’s members were present for the launch.</a:t>
            </a:r>
          </a:p>
          <a:p>
            <a:r>
              <a:rPr lang="en-US" dirty="0"/>
              <a:t>The Shuttle returned to earth on July 21</a:t>
            </a:r>
            <a:r>
              <a:rPr lang="en-US" baseline="30000" dirty="0"/>
              <a:t>st</a:t>
            </a:r>
            <a:r>
              <a:rPr lang="en-US" dirty="0"/>
              <a:t>, and we received our experiment sample shortly after.  </a:t>
            </a:r>
          </a:p>
          <a:p>
            <a:r>
              <a:rPr lang="en-US" dirty="0" smtClean="0"/>
              <a:t>Upon the arrival of the sample, our project team met at the Buena Vista University Lab to analyze the results. </a:t>
            </a:r>
          </a:p>
          <a:p>
            <a:r>
              <a:rPr lang="en-US" dirty="0" smtClean="0"/>
              <a:t>We carefully measured the </a:t>
            </a:r>
            <a:r>
              <a:rPr lang="en-US" dirty="0" err="1" smtClean="0"/>
              <a:t>tardigrades</a:t>
            </a:r>
            <a:r>
              <a:rPr lang="en-US" dirty="0" smtClean="0"/>
              <a:t> from both the Space and Earth samples.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296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0" y="6350"/>
            <a:ext cx="9144000" cy="2209800"/>
          </a:xfrm>
        </p:spPr>
        <p:txBody>
          <a:bodyPr/>
          <a:lstStyle/>
          <a:p>
            <a:pPr algn="ctr"/>
            <a:r>
              <a:rPr lang="en-US" dirty="0" smtClean="0"/>
              <a:t>Microgravity Data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0" y="3276600"/>
            <a:ext cx="9144000" cy="2849563"/>
          </a:xfrm>
        </p:spPr>
        <p:txBody>
          <a:bodyPr/>
          <a:lstStyle/>
          <a:p>
            <a:pPr algn="ctr"/>
            <a:r>
              <a:rPr lang="en-US" dirty="0" smtClean="0"/>
              <a:t>Control Data</a:t>
            </a:r>
          </a:p>
        </p:txBody>
      </p:sp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0391462"/>
              </p:ext>
            </p:extLst>
          </p:nvPr>
        </p:nvGraphicFramePr>
        <p:xfrm>
          <a:off x="685800" y="533400"/>
          <a:ext cx="822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1986463"/>
              </p:ext>
            </p:extLst>
          </p:nvPr>
        </p:nvGraphicFramePr>
        <p:xfrm>
          <a:off x="990600" y="3733800"/>
          <a:ext cx="7086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2634" y="2895600"/>
            <a:ext cx="369332" cy="35052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en-US" sz="1200" dirty="0" smtClean="0"/>
              <a:t>Average Length in Micrometers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08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analysis of our data shows that, while subject to microgravity, the </a:t>
            </a:r>
            <a:r>
              <a:rPr lang="en-US" dirty="0" err="1" smtClean="0"/>
              <a:t>tardigrades</a:t>
            </a:r>
            <a:r>
              <a:rPr lang="en-US" dirty="0" smtClean="0"/>
              <a:t> grew an average of about thirteen micrometers. On the other hand, </a:t>
            </a:r>
            <a:r>
              <a:rPr lang="en-US" dirty="0" err="1" smtClean="0"/>
              <a:t>tardigrades</a:t>
            </a:r>
            <a:r>
              <a:rPr lang="en-US" dirty="0" smtClean="0"/>
              <a:t> subject to normal earth gravity grew an average of about thirty-two micrometers. Our team concluded that the growth difference observed was insignificant, and our data was not enough to be </a:t>
            </a:r>
            <a:r>
              <a:rPr lang="en-US" smtClean="0"/>
              <a:t>entirely conclusive.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449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207</TotalTime>
  <Words>410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Tardigrade Cell Growth</vt:lpstr>
      <vt:lpstr>How Does Microgravity Affect the growth of Tardigrade Cells?</vt:lpstr>
      <vt:lpstr>Why Tardigrades?</vt:lpstr>
      <vt:lpstr>Procedure</vt:lpstr>
      <vt:lpstr>Data analysis</vt:lpstr>
      <vt:lpstr>Slide 6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Tardigrade Cell Growth</dc:title>
  <dc:subject>SSEP</dc:subject>
  <dc:creator>Jepsen</dc:creator>
  <cp:lastModifiedBy>Patty Wheeler</cp:lastModifiedBy>
  <cp:revision>23</cp:revision>
  <dcterms:created xsi:type="dcterms:W3CDTF">2012-06-13T20:35:00Z</dcterms:created>
  <dcterms:modified xsi:type="dcterms:W3CDTF">2012-06-13T20:38:31Z</dcterms:modified>
</cp:coreProperties>
</file>