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9" r:id="rId4"/>
    <p:sldId id="260" r:id="rId5"/>
    <p:sldId id="264"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4660"/>
  </p:normalViewPr>
  <p:slideViewPr>
    <p:cSldViewPr snapToGrid="0" snapToObjects="1">
      <p:cViewPr varScale="1">
        <p:scale>
          <a:sx n="125" d="100"/>
          <a:sy n="125" d="100"/>
        </p:scale>
        <p:origin x="-19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2EE91-296E-B649-91AC-4614FE58D189}" type="datetimeFigureOut">
              <a:rPr lang="en-US" smtClean="0"/>
              <a:pPr/>
              <a:t>6/17/12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34CAD-6786-F24E-AA1D-941105DFDB6B}" type="slidenum">
              <a:rPr lang="en-US" smtClean="0"/>
              <a:pPr/>
              <a:t>‹#›</a:t>
            </a:fld>
            <a:endParaRPr lang="en-US"/>
          </a:p>
        </p:txBody>
      </p:sp>
    </p:spTree>
    <p:extLst>
      <p:ext uri="{BB962C8B-B14F-4D97-AF65-F5344CB8AC3E}">
        <p14:creationId xmlns:p14="http://schemas.microsoft.com/office/powerpoint/2010/main" val="3704428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Jessica:</a:t>
            </a:r>
            <a:r>
              <a:rPr lang="en-US" baseline="0" dirty="0" smtClean="0"/>
              <a:t> We did our project on the study of Killifish in Space. We are from the OABCIG high school, Austin and Justin, Seniors, Brittanie, a Junior, and myself, Jessica, a sophomore. </a:t>
            </a:r>
            <a:endParaRPr lang="en-US" dirty="0"/>
          </a:p>
        </p:txBody>
      </p:sp>
      <p:sp>
        <p:nvSpPr>
          <p:cNvPr id="4" name="Slide Number Placeholder 3"/>
          <p:cNvSpPr>
            <a:spLocks noGrp="1"/>
          </p:cNvSpPr>
          <p:nvPr>
            <p:ph type="sldNum" sz="quarter" idx="10"/>
          </p:nvPr>
        </p:nvSpPr>
        <p:spPr/>
        <p:txBody>
          <a:bodyPr/>
          <a:lstStyle/>
          <a:p>
            <a:fld id="{B2A34CAD-6786-F24E-AA1D-941105DFDB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Austin: Our</a:t>
            </a:r>
            <a:r>
              <a:rPr lang="en-US" baseline="0" dirty="0" smtClean="0"/>
              <a:t> species of Killifish is called the Genus (Jean-us) (no-though-branch-</a:t>
            </a:r>
            <a:r>
              <a:rPr lang="en-US" baseline="0" dirty="0" err="1" smtClean="0"/>
              <a:t>e</a:t>
            </a:r>
            <a:r>
              <a:rPr lang="en-US" baseline="0" dirty="0" smtClean="0"/>
              <a:t>-us) &lt;-not sure about branch, or </a:t>
            </a:r>
            <a:r>
              <a:rPr lang="en-US" baseline="0" dirty="0" err="1" smtClean="0"/>
              <a:t>bronc</a:t>
            </a:r>
            <a:r>
              <a:rPr lang="en-US" baseline="0" dirty="0" smtClean="0"/>
              <a:t>) Killifish are small fresh water fish found around Asia and Europe. We chose Killifish because they… a.  Were large enough we could see if the bones and muscles had been affected by microgravity. B.  were small enough to fit in the test tube. C. were dormant. </a:t>
            </a:r>
            <a:r>
              <a:rPr lang="en-US" baseline="0" dirty="0" err="1" smtClean="0"/>
              <a:t>Diapause</a:t>
            </a:r>
            <a:r>
              <a:rPr lang="en-US" baseline="0" dirty="0" smtClean="0"/>
              <a:t> is described as a period of suspended development in an insect, other invertebrate, or mammal embryo, esp. during unfavorable environmental conditions. How does this happen? It can stay dormant through needed times, which these projects were needed to stay dormant until arrival on the ISS… So this factor played a very important role. Due to available space in the FME and oxygen in the water, our Killifish were fed off of fish flakes. A normal Killifish diet consists of brine shrimp. </a:t>
            </a:r>
            <a:endParaRPr lang="en-US" dirty="0"/>
          </a:p>
        </p:txBody>
      </p:sp>
      <p:sp>
        <p:nvSpPr>
          <p:cNvPr id="4" name="Slide Number Placeholder 3"/>
          <p:cNvSpPr>
            <a:spLocks noGrp="1"/>
          </p:cNvSpPr>
          <p:nvPr>
            <p:ph type="sldNum" sz="quarter" idx="10"/>
          </p:nvPr>
        </p:nvSpPr>
        <p:spPr/>
        <p:txBody>
          <a:bodyPr/>
          <a:lstStyle/>
          <a:p>
            <a:fld id="{B2A34CAD-6786-F24E-AA1D-941105DFDB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Jessica: We thought,</a:t>
            </a:r>
            <a:r>
              <a:rPr lang="en-US" baseline="0" dirty="0" smtClean="0"/>
              <a:t> that since Microgravity’s force is weaker than Gravity’s force, the pressure put on these fish would obviously be weaker. This made us believe that the fish would grow up in a weaker environment, the fish themselves would be weaker. This lead us to the conclusion that the muscle’s and bone’s masses would be less compared to that of on Earth. Another conclusion this lead to, was kidney stones. Being our flight has not yet been returned, we cannot give you results. But we plan to find results by dissection of the organs. </a:t>
            </a:r>
            <a:endParaRPr lang="en-US" dirty="0"/>
          </a:p>
        </p:txBody>
      </p:sp>
      <p:sp>
        <p:nvSpPr>
          <p:cNvPr id="4" name="Slide Number Placeholder 3"/>
          <p:cNvSpPr>
            <a:spLocks noGrp="1"/>
          </p:cNvSpPr>
          <p:nvPr>
            <p:ph type="sldNum" sz="quarter" idx="10"/>
          </p:nvPr>
        </p:nvSpPr>
        <p:spPr/>
        <p:txBody>
          <a:bodyPr/>
          <a:lstStyle/>
          <a:p>
            <a:fld id="{B2A34CAD-6786-F24E-AA1D-941105DFDB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Brittanie: We,</a:t>
            </a:r>
            <a:r>
              <a:rPr lang="en-US" baseline="0" dirty="0" smtClean="0"/>
              <a:t> as you can see, used the FME 3. Both the experiment and control projects contain in the main volume… 6.28mL of specifically Spring Water. In Ampoule A: 3 Killifish eggs in </a:t>
            </a:r>
            <a:r>
              <a:rPr lang="en-US" baseline="0" dirty="0" err="1" smtClean="0"/>
              <a:t>diapause</a:t>
            </a:r>
            <a:r>
              <a:rPr lang="en-US" baseline="0" dirty="0" smtClean="0"/>
              <a:t> stage 3 of 3, with 2 fish flakes. We didn’t put anything in short ampoule B. </a:t>
            </a:r>
            <a:endParaRPr lang="en-US" dirty="0"/>
          </a:p>
        </p:txBody>
      </p:sp>
      <p:sp>
        <p:nvSpPr>
          <p:cNvPr id="4" name="Slide Number Placeholder 3"/>
          <p:cNvSpPr>
            <a:spLocks noGrp="1"/>
          </p:cNvSpPr>
          <p:nvPr>
            <p:ph type="sldNum" sz="quarter" idx="10"/>
          </p:nvPr>
        </p:nvSpPr>
        <p:spPr/>
        <p:txBody>
          <a:bodyPr/>
          <a:lstStyle/>
          <a:p>
            <a:fld id="{B2A34CAD-6786-F24E-AA1D-941105DFDB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Justin: We took our</a:t>
            </a:r>
            <a:r>
              <a:rPr lang="en-US" baseline="0" dirty="0" smtClean="0"/>
              <a:t> materials, and placed them respectively in their locations. After that, we sent them into the </a:t>
            </a:r>
            <a:r>
              <a:rPr lang="en-US" baseline="0" dirty="0" err="1" smtClean="0"/>
              <a:t>SpaceX</a:t>
            </a:r>
            <a:r>
              <a:rPr lang="en-US" baseline="0" dirty="0" smtClean="0"/>
              <a:t>/Dragon launch site, where it went up on the </a:t>
            </a:r>
            <a:r>
              <a:rPr lang="en-US" baseline="0" dirty="0" err="1" smtClean="0"/>
              <a:t>SpaceX</a:t>
            </a:r>
            <a:r>
              <a:rPr lang="en-US" baseline="0" dirty="0" smtClean="0"/>
              <a:t>/Dragon on a Tues 22 and docked on the ISS that following Friday, the 25. After 37 days of being on the ISS, the </a:t>
            </a:r>
            <a:r>
              <a:rPr lang="en-US" baseline="0" dirty="0" err="1" smtClean="0"/>
              <a:t>astranauts</a:t>
            </a:r>
            <a:r>
              <a:rPr lang="en-US" baseline="0" dirty="0" smtClean="0"/>
              <a:t> were to crack the inside ampoule open to mix our materials. After that, they will sit up on the ISS for another 5 more days. Then, they will be sent back to Ida Grove. Our experiment was required to be kept at room temperature, so we are planning to place an enclosed hand warmer with the experiment on the way home. </a:t>
            </a:r>
            <a:endParaRPr lang="en-US" dirty="0"/>
          </a:p>
        </p:txBody>
      </p:sp>
      <p:sp>
        <p:nvSpPr>
          <p:cNvPr id="4" name="Slide Number Placeholder 3"/>
          <p:cNvSpPr>
            <a:spLocks noGrp="1"/>
          </p:cNvSpPr>
          <p:nvPr>
            <p:ph type="sldNum" sz="quarter" idx="10"/>
          </p:nvPr>
        </p:nvSpPr>
        <p:spPr/>
        <p:txBody>
          <a:bodyPr/>
          <a:lstStyle/>
          <a:p>
            <a:fld id="{B2A34CAD-6786-F24E-AA1D-941105DFDB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Brittanie</a:t>
            </a:r>
            <a:r>
              <a:rPr lang="en-US" baseline="0" dirty="0" smtClean="0"/>
              <a:t>: these are simply pictures of what our eggs that were kept down here on Earth look like.</a:t>
            </a:r>
          </a:p>
          <a:p>
            <a:endParaRPr lang="en-US" dirty="0"/>
          </a:p>
        </p:txBody>
      </p:sp>
      <p:sp>
        <p:nvSpPr>
          <p:cNvPr id="4" name="Slide Number Placeholder 3"/>
          <p:cNvSpPr>
            <a:spLocks noGrp="1"/>
          </p:cNvSpPr>
          <p:nvPr>
            <p:ph type="sldNum" sz="quarter" idx="10"/>
          </p:nvPr>
        </p:nvSpPr>
        <p:spPr/>
        <p:txBody>
          <a:bodyPr/>
          <a:lstStyle/>
          <a:p>
            <a:fld id="{B2A34CAD-6786-F24E-AA1D-941105DFDB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Justin: These are pictures of what</a:t>
            </a:r>
            <a:r>
              <a:rPr lang="en-US" baseline="0" dirty="0" smtClean="0"/>
              <a:t> the experiment eggs sent up to the ISS look like.</a:t>
            </a:r>
          </a:p>
          <a:p>
            <a:endParaRPr lang="en-US" dirty="0"/>
          </a:p>
        </p:txBody>
      </p:sp>
      <p:sp>
        <p:nvSpPr>
          <p:cNvPr id="4" name="Slide Number Placeholder 3"/>
          <p:cNvSpPr>
            <a:spLocks noGrp="1"/>
          </p:cNvSpPr>
          <p:nvPr>
            <p:ph type="sldNum" sz="quarter" idx="10"/>
          </p:nvPr>
        </p:nvSpPr>
        <p:spPr/>
        <p:txBody>
          <a:bodyPr/>
          <a:lstStyle/>
          <a:p>
            <a:fld id="{B2A34CAD-6786-F24E-AA1D-941105DFDB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Austin:</a:t>
            </a:r>
            <a:r>
              <a:rPr lang="en-US" baseline="0" dirty="0" smtClean="0"/>
              <a:t> We’d Like to give thanks to these people for making this experiment possible. </a:t>
            </a:r>
          </a:p>
        </p:txBody>
      </p:sp>
      <p:sp>
        <p:nvSpPr>
          <p:cNvPr id="4" name="Slide Number Placeholder 3"/>
          <p:cNvSpPr>
            <a:spLocks noGrp="1"/>
          </p:cNvSpPr>
          <p:nvPr>
            <p:ph type="sldNum" sz="quarter" idx="10"/>
          </p:nvPr>
        </p:nvSpPr>
        <p:spPr/>
        <p:txBody>
          <a:bodyPr/>
          <a:lstStyle/>
          <a:p>
            <a:fld id="{B2A34CAD-6786-F24E-AA1D-941105DFDB6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BFDCE-1591-694F-9483-F91534BBFBF0}" type="datetimeFigureOut">
              <a:rPr lang="en-US" smtClean="0"/>
              <a:pPr/>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BFDCE-1591-694F-9483-F91534BBFBF0}" type="datetimeFigureOut">
              <a:rPr lang="en-US" smtClean="0"/>
              <a:pPr/>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BFDCE-1591-694F-9483-F91534BBFBF0}" type="datetimeFigureOut">
              <a:rPr lang="en-US" smtClean="0"/>
              <a:pPr/>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BFDCE-1591-694F-9483-F91534BBFBF0}" type="datetimeFigureOut">
              <a:rPr lang="en-US" smtClean="0"/>
              <a:pPr/>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BFDCE-1591-694F-9483-F91534BBFBF0}" type="datetimeFigureOut">
              <a:rPr lang="en-US" smtClean="0"/>
              <a:pPr/>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BFDCE-1591-694F-9483-F91534BBFBF0}" type="datetimeFigureOut">
              <a:rPr lang="en-US" smtClean="0"/>
              <a:pPr/>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BFDCE-1591-694F-9483-F91534BBFBF0}" type="datetimeFigureOut">
              <a:rPr lang="en-US" smtClean="0"/>
              <a:pPr/>
              <a:t>6/17/12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BFDCE-1591-694F-9483-F91534BBFBF0}" type="datetimeFigureOut">
              <a:rPr lang="en-US" smtClean="0"/>
              <a:pPr/>
              <a:t>6/17/12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BFDCE-1591-694F-9483-F91534BBFBF0}" type="datetimeFigureOut">
              <a:rPr lang="en-US" smtClean="0"/>
              <a:pPr/>
              <a:t>6/17/12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BFDCE-1591-694F-9483-F91534BBFBF0}" type="datetimeFigureOut">
              <a:rPr lang="en-US" smtClean="0"/>
              <a:pPr/>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BFDCE-1591-694F-9483-F91534BBFBF0}" type="datetimeFigureOut">
              <a:rPr lang="en-US" smtClean="0"/>
              <a:pPr/>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5F001-A34D-2E49-972A-11ECE4D4F6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BFDCE-1591-694F-9483-F91534BBFBF0}" type="datetimeFigureOut">
              <a:rPr lang="en-US" smtClean="0"/>
              <a:pPr/>
              <a:t>6/17/12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5F001-A34D-2E49-972A-11ECE4D4F6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2888"/>
            <a:ext cx="7772400" cy="1470025"/>
          </a:xfrm>
        </p:spPr>
        <p:txBody>
          <a:bodyPr/>
          <a:lstStyle/>
          <a:p>
            <a:r>
              <a:rPr lang="en-US" dirty="0" smtClean="0"/>
              <a:t>Killifish in Space</a:t>
            </a:r>
            <a:endParaRPr lang="en-US" dirty="0"/>
          </a:p>
        </p:txBody>
      </p:sp>
      <p:sp>
        <p:nvSpPr>
          <p:cNvPr id="3" name="Subtitle 2"/>
          <p:cNvSpPr>
            <a:spLocks noGrp="1"/>
          </p:cNvSpPr>
          <p:nvPr>
            <p:ph type="subTitle" idx="1"/>
          </p:nvPr>
        </p:nvSpPr>
        <p:spPr>
          <a:xfrm>
            <a:off x="1371599" y="4404359"/>
            <a:ext cx="6585057" cy="1071881"/>
          </a:xfrm>
        </p:spPr>
        <p:txBody>
          <a:bodyPr/>
          <a:lstStyle/>
          <a:p>
            <a:r>
              <a:rPr lang="en-US" dirty="0">
                <a:solidFill>
                  <a:schemeClr val="bg1"/>
                </a:solidFill>
              </a:rPr>
              <a:t>A</a:t>
            </a:r>
            <a:r>
              <a:rPr lang="en-US" dirty="0" smtClean="0">
                <a:solidFill>
                  <a:schemeClr val="bg1"/>
                </a:solidFill>
              </a:rPr>
              <a:t> study </a:t>
            </a:r>
            <a:r>
              <a:rPr lang="en-US" dirty="0">
                <a:solidFill>
                  <a:schemeClr val="bg1"/>
                </a:solidFill>
              </a:rPr>
              <a:t>of the</a:t>
            </a:r>
            <a:r>
              <a:rPr lang="en-US" dirty="0" smtClean="0">
                <a:solidFill>
                  <a:schemeClr val="bg1"/>
                </a:solidFill>
              </a:rPr>
              <a:t> effects of microgravity </a:t>
            </a:r>
            <a:r>
              <a:rPr lang="en-US" dirty="0">
                <a:solidFill>
                  <a:schemeClr val="bg1"/>
                </a:solidFill>
              </a:rPr>
              <a:t>on</a:t>
            </a:r>
            <a:r>
              <a:rPr lang="en-US" dirty="0" smtClean="0">
                <a:solidFill>
                  <a:schemeClr val="bg1"/>
                </a:solidFill>
              </a:rPr>
              <a:t> bone </a:t>
            </a:r>
            <a:r>
              <a:rPr lang="en-US" dirty="0">
                <a:solidFill>
                  <a:schemeClr val="bg1"/>
                </a:solidFill>
              </a:rPr>
              <a:t>and</a:t>
            </a:r>
            <a:r>
              <a:rPr lang="en-US" dirty="0" smtClean="0">
                <a:solidFill>
                  <a:schemeClr val="bg1"/>
                </a:solidFill>
              </a:rPr>
              <a:t> </a:t>
            </a:r>
            <a:r>
              <a:rPr lang="en-US" dirty="0">
                <a:solidFill>
                  <a:schemeClr val="bg1"/>
                </a:solidFill>
              </a:rPr>
              <a:t>m</a:t>
            </a:r>
            <a:r>
              <a:rPr lang="en-US" dirty="0" smtClean="0">
                <a:solidFill>
                  <a:schemeClr val="bg1"/>
                </a:solidFill>
              </a:rPr>
              <a:t>uscle </a:t>
            </a:r>
            <a:r>
              <a:rPr lang="en-US" dirty="0">
                <a:solidFill>
                  <a:schemeClr val="bg1"/>
                </a:solidFill>
              </a:rPr>
              <a:t>m</a:t>
            </a:r>
            <a:r>
              <a:rPr lang="en-US" dirty="0" smtClean="0">
                <a:solidFill>
                  <a:schemeClr val="bg1"/>
                </a:solidFill>
              </a:rPr>
              <a:t>ass.  </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2679700" y="2072913"/>
            <a:ext cx="3784600" cy="2146300"/>
          </a:xfrm>
          <a:prstGeom prst="rect">
            <a:avLst/>
          </a:prstGeom>
        </p:spPr>
      </p:pic>
      <p:sp>
        <p:nvSpPr>
          <p:cNvPr id="6" name="TextBox 5"/>
          <p:cNvSpPr txBox="1"/>
          <p:nvPr/>
        </p:nvSpPr>
        <p:spPr>
          <a:xfrm>
            <a:off x="1016000" y="5872480"/>
            <a:ext cx="7213600" cy="646331"/>
          </a:xfrm>
          <a:prstGeom prst="rect">
            <a:avLst/>
          </a:prstGeom>
          <a:noFill/>
        </p:spPr>
        <p:txBody>
          <a:bodyPr wrap="square" rtlCol="0">
            <a:spAutoFit/>
          </a:bodyPr>
          <a:lstStyle/>
          <a:p>
            <a:pPr algn="ctr"/>
            <a:r>
              <a:rPr lang="en-US" dirty="0" smtClean="0">
                <a:solidFill>
                  <a:schemeClr val="bg1"/>
                </a:solidFill>
              </a:rPr>
              <a:t>Principal Investigator:  Jessica Gunderson</a:t>
            </a:r>
          </a:p>
          <a:p>
            <a:pPr algn="ctr"/>
            <a:r>
              <a:rPr lang="en-US" dirty="0" smtClean="0">
                <a:solidFill>
                  <a:schemeClr val="bg1"/>
                </a:solidFill>
              </a:rPr>
              <a:t>Co-Investigators:  Austin Sadler, Justin Sadler, and Brittanie Rigby</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Killifish</a:t>
            </a:r>
            <a:endParaRPr lang="en-US" dirty="0">
              <a:solidFill>
                <a:schemeClr val="bg1"/>
              </a:solidFill>
            </a:endParaRPr>
          </a:p>
        </p:txBody>
      </p:sp>
      <p:sp>
        <p:nvSpPr>
          <p:cNvPr id="3" name="Content Placeholder 2"/>
          <p:cNvSpPr>
            <a:spLocks noGrp="1"/>
          </p:cNvSpPr>
          <p:nvPr>
            <p:ph idx="1"/>
          </p:nvPr>
        </p:nvSpPr>
        <p:spPr>
          <a:xfrm>
            <a:off x="457200" y="927481"/>
            <a:ext cx="8229600" cy="5736106"/>
          </a:xfrm>
        </p:spPr>
        <p:txBody>
          <a:bodyPr>
            <a:normAutofit lnSpcReduction="10000"/>
          </a:bodyPr>
          <a:lstStyle/>
          <a:p>
            <a:r>
              <a:rPr lang="en-US" dirty="0" smtClean="0">
                <a:solidFill>
                  <a:schemeClr val="bg1"/>
                </a:solidFill>
              </a:rPr>
              <a:t>Genus </a:t>
            </a:r>
            <a:r>
              <a:rPr lang="en-US" dirty="0" err="1" smtClean="0">
                <a:solidFill>
                  <a:schemeClr val="bg1"/>
                </a:solidFill>
              </a:rPr>
              <a:t>Nothobranchius</a:t>
            </a:r>
            <a:endParaRPr lang="en-US" dirty="0" smtClean="0">
              <a:solidFill>
                <a:schemeClr val="bg1"/>
              </a:solidFill>
            </a:endParaRPr>
          </a:p>
          <a:p>
            <a:r>
              <a:rPr lang="en-US" dirty="0" smtClean="0">
                <a:solidFill>
                  <a:schemeClr val="bg1"/>
                </a:solidFill>
              </a:rPr>
              <a:t>What </a:t>
            </a:r>
            <a:r>
              <a:rPr lang="en-US" dirty="0">
                <a:solidFill>
                  <a:schemeClr val="bg1"/>
                </a:solidFill>
              </a:rPr>
              <a:t>are </a:t>
            </a:r>
            <a:r>
              <a:rPr lang="en-US" dirty="0" smtClean="0">
                <a:solidFill>
                  <a:schemeClr val="bg1"/>
                </a:solidFill>
              </a:rPr>
              <a:t>Killifish?</a:t>
            </a:r>
          </a:p>
          <a:p>
            <a:r>
              <a:rPr lang="en-US" dirty="0" smtClean="0">
                <a:solidFill>
                  <a:schemeClr val="bg1"/>
                </a:solidFill>
              </a:rPr>
              <a:t>Why </a:t>
            </a:r>
            <a:r>
              <a:rPr lang="en-US" dirty="0">
                <a:solidFill>
                  <a:schemeClr val="bg1"/>
                </a:solidFill>
              </a:rPr>
              <a:t>did we choose </a:t>
            </a:r>
            <a:r>
              <a:rPr lang="en-US" dirty="0" smtClean="0">
                <a:solidFill>
                  <a:schemeClr val="bg1"/>
                </a:solidFill>
              </a:rPr>
              <a:t>Killifish?</a:t>
            </a:r>
          </a:p>
          <a:p>
            <a:pPr lvl="1"/>
            <a:r>
              <a:rPr lang="en-US" dirty="0" smtClean="0">
                <a:solidFill>
                  <a:schemeClr val="bg1"/>
                </a:solidFill>
              </a:rPr>
              <a:t>…it was large enough we could tell if bones and muscles had been affected by microgravity.</a:t>
            </a:r>
          </a:p>
          <a:p>
            <a:pPr lvl="1"/>
            <a:r>
              <a:rPr lang="en-US" dirty="0" smtClean="0">
                <a:solidFill>
                  <a:schemeClr val="bg1"/>
                </a:solidFill>
              </a:rPr>
              <a:t>…because it was small enough to fit inside the test tubes.</a:t>
            </a:r>
          </a:p>
          <a:p>
            <a:r>
              <a:rPr lang="en-US" dirty="0" err="1" smtClean="0">
                <a:solidFill>
                  <a:schemeClr val="bg1"/>
                </a:solidFill>
              </a:rPr>
              <a:t>Diapause</a:t>
            </a:r>
            <a:endParaRPr lang="en-US" dirty="0" smtClean="0">
              <a:solidFill>
                <a:schemeClr val="bg1"/>
              </a:solidFill>
            </a:endParaRPr>
          </a:p>
          <a:p>
            <a:pPr lvl="1"/>
            <a:r>
              <a:rPr lang="en-US" dirty="0" smtClean="0">
                <a:solidFill>
                  <a:schemeClr val="bg1"/>
                </a:solidFill>
              </a:rPr>
              <a:t>Three Stages</a:t>
            </a:r>
          </a:p>
          <a:p>
            <a:pPr lvl="1"/>
            <a:r>
              <a:rPr lang="en-US" dirty="0" smtClean="0">
                <a:solidFill>
                  <a:schemeClr val="bg1"/>
                </a:solidFill>
              </a:rPr>
              <a:t>Dormancy</a:t>
            </a:r>
          </a:p>
          <a:p>
            <a:r>
              <a:rPr lang="en-US" dirty="0" smtClean="0">
                <a:solidFill>
                  <a:schemeClr val="bg1"/>
                </a:solidFill>
              </a:rPr>
              <a:t>	Diet</a:t>
            </a:r>
          </a:p>
        </p:txBody>
      </p:sp>
      <p:pic>
        <p:nvPicPr>
          <p:cNvPr id="4" name="Picture 3" descr="eg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240" y="4013200"/>
            <a:ext cx="3409950" cy="26503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Hypothesis</a:t>
            </a:r>
            <a:endParaRPr lang="en-US" dirty="0">
              <a:solidFill>
                <a:schemeClr val="bg1"/>
              </a:solidFill>
            </a:endParaRPr>
          </a:p>
        </p:txBody>
      </p:sp>
      <p:sp>
        <p:nvSpPr>
          <p:cNvPr id="3" name="Content Placeholder 2"/>
          <p:cNvSpPr>
            <a:spLocks noGrp="1"/>
          </p:cNvSpPr>
          <p:nvPr>
            <p:ph idx="1"/>
          </p:nvPr>
        </p:nvSpPr>
        <p:spPr>
          <a:xfrm>
            <a:off x="457200" y="1865959"/>
            <a:ext cx="8229600" cy="4992041"/>
          </a:xfrm>
        </p:spPr>
        <p:txBody>
          <a:bodyPr/>
          <a:lstStyle/>
          <a:p>
            <a:r>
              <a:rPr lang="en-US" dirty="0" smtClean="0">
                <a:solidFill>
                  <a:srgbClr val="FFFFFF"/>
                </a:solidFill>
              </a:rPr>
              <a:t>What did we think will happen?</a:t>
            </a:r>
          </a:p>
          <a:p>
            <a:pPr lvl="1"/>
            <a:r>
              <a:rPr lang="en-US" dirty="0" smtClean="0">
                <a:solidFill>
                  <a:srgbClr val="FFFFFF"/>
                </a:solidFill>
              </a:rPr>
              <a:t>Negative affect on fish bone and muscle mass</a:t>
            </a:r>
          </a:p>
          <a:p>
            <a:r>
              <a:rPr lang="en-US" dirty="0" smtClean="0">
                <a:solidFill>
                  <a:srgbClr val="FFFFFF"/>
                </a:solidFill>
              </a:rPr>
              <a:t>What made us think this?</a:t>
            </a:r>
          </a:p>
          <a:p>
            <a:pPr lvl="1"/>
            <a:r>
              <a:rPr lang="en-US" dirty="0" smtClean="0">
                <a:solidFill>
                  <a:srgbClr val="FFFFFF"/>
                </a:solidFill>
              </a:rPr>
              <a:t>Gravity vs. Microgravity</a:t>
            </a:r>
          </a:p>
        </p:txBody>
      </p:sp>
      <p:pic>
        <p:nvPicPr>
          <p:cNvPr id="4" name="Picture 3" descr="Nothobranchius_korthausae_eggs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60" y="4158488"/>
            <a:ext cx="4439920" cy="24323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Materials</a:t>
            </a:r>
            <a:endParaRPr lang="en-US" dirty="0">
              <a:solidFill>
                <a:schemeClr val="bg1"/>
              </a:solidFill>
            </a:endParaRPr>
          </a:p>
        </p:txBody>
      </p:sp>
      <p:sp>
        <p:nvSpPr>
          <p:cNvPr id="3" name="Content Placeholder 2"/>
          <p:cNvSpPr>
            <a:spLocks noGrp="1"/>
          </p:cNvSpPr>
          <p:nvPr>
            <p:ph idx="1"/>
          </p:nvPr>
        </p:nvSpPr>
        <p:spPr>
          <a:xfrm>
            <a:off x="228331" y="1598119"/>
            <a:ext cx="8690903" cy="4817880"/>
          </a:xfrm>
        </p:spPr>
        <p:txBody>
          <a:bodyPr/>
          <a:lstStyle/>
          <a:p>
            <a:pPr>
              <a:buNone/>
            </a:pPr>
            <a:r>
              <a:rPr lang="en-US" dirty="0" smtClean="0">
                <a:solidFill>
                  <a:schemeClr val="bg1"/>
                </a:solidFill>
              </a:rPr>
              <a:t>FME 3 (Fluid Mixing Enclosure type 3)</a:t>
            </a:r>
          </a:p>
          <a:p>
            <a:pPr>
              <a:buNone/>
            </a:pPr>
            <a:r>
              <a:rPr lang="en-US" dirty="0" smtClean="0">
                <a:solidFill>
                  <a:schemeClr val="bg1"/>
                </a:solidFill>
              </a:rPr>
              <a:t>Experimental and control groups each contain:</a:t>
            </a:r>
          </a:p>
          <a:p>
            <a:pPr>
              <a:buNone/>
            </a:pPr>
            <a:r>
              <a:rPr lang="en-US" dirty="0" smtClean="0">
                <a:solidFill>
                  <a:schemeClr val="bg1"/>
                </a:solidFill>
              </a:rPr>
              <a:t>	Main Volume: 6.28 mL Spring Water </a:t>
            </a:r>
          </a:p>
          <a:p>
            <a:pPr>
              <a:buNone/>
            </a:pPr>
            <a:r>
              <a:rPr lang="en-US" dirty="0" smtClean="0">
                <a:solidFill>
                  <a:schemeClr val="bg1"/>
                </a:solidFill>
              </a:rPr>
              <a:t>	Ampoule A:  3 Killifish eggs in diapause 2</a:t>
            </a:r>
          </a:p>
          <a:p>
            <a:pPr>
              <a:buNone/>
            </a:pPr>
            <a:r>
              <a:rPr lang="en-US" dirty="0" smtClean="0">
                <a:solidFill>
                  <a:schemeClr val="bg1"/>
                </a:solidFill>
              </a:rPr>
              <a:t>						  2 Fish Flakes</a:t>
            </a:r>
          </a:p>
          <a:p>
            <a:pPr>
              <a:buNone/>
            </a:pPr>
            <a:r>
              <a:rPr lang="en-US" dirty="0" smtClean="0">
                <a:solidFill>
                  <a:schemeClr val="bg1"/>
                </a:solidFill>
              </a:rPr>
              <a:t>	 Ampoule B: empty</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Procedure</a:t>
            </a:r>
            <a:endParaRPr lang="en-US" dirty="0">
              <a:solidFill>
                <a:schemeClr val="bg1"/>
              </a:solidFill>
            </a:endParaRPr>
          </a:p>
        </p:txBody>
      </p:sp>
      <p:sp>
        <p:nvSpPr>
          <p:cNvPr id="3" name="Content Placeholder 2"/>
          <p:cNvSpPr>
            <a:spLocks noGrp="1"/>
          </p:cNvSpPr>
          <p:nvPr>
            <p:ph idx="1"/>
          </p:nvPr>
        </p:nvSpPr>
        <p:spPr>
          <a:xfrm>
            <a:off x="294640" y="1417638"/>
            <a:ext cx="8747760" cy="4525963"/>
          </a:xfrm>
        </p:spPr>
        <p:txBody>
          <a:bodyPr>
            <a:normAutofit fontScale="92500"/>
          </a:bodyPr>
          <a:lstStyle/>
          <a:p>
            <a:r>
              <a:rPr lang="en-US" dirty="0" smtClean="0">
                <a:solidFill>
                  <a:schemeClr val="bg1"/>
                </a:solidFill>
              </a:rPr>
              <a:t>Break Ampoule A undocking -37 days (June 28, 2012)</a:t>
            </a:r>
          </a:p>
          <a:p>
            <a:r>
              <a:rPr lang="en-US" dirty="0" smtClean="0">
                <a:solidFill>
                  <a:schemeClr val="bg1"/>
                </a:solidFill>
              </a:rPr>
              <a:t>We requested that our experiment be kept at room temperature the entire experiment. (Before launching, during transportation to launch, during flight, on ISS, returning to launch site, and after landing.)</a:t>
            </a:r>
          </a:p>
          <a:p>
            <a:r>
              <a:rPr lang="en-US" dirty="0" smtClean="0">
                <a:solidFill>
                  <a:schemeClr val="bg1"/>
                </a:solidFill>
              </a:rPr>
              <a:t>When sending materials back to Ida Grove after flight, an enclosed hand warmer must be activated to ensure ambient temperature for Killifish.</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Photos of Controlled Experiment</a:t>
            </a:r>
            <a:endParaRPr lang="en-US" dirty="0">
              <a:solidFill>
                <a:schemeClr val="bg1"/>
              </a:solidFill>
            </a:endParaRPr>
          </a:p>
        </p:txBody>
      </p:sp>
      <p:pic>
        <p:nvPicPr>
          <p:cNvPr id="4" name="Content Placeholder 3" descr="Contol 1.jpg"/>
          <p:cNvPicPr>
            <a:picLocks noGrp="1" noChangeAspect="1"/>
          </p:cNvPicPr>
          <p:nvPr>
            <p:ph idx="1"/>
          </p:nvPr>
        </p:nvPicPr>
        <p:blipFill>
          <a:blip r:embed="rId3"/>
          <a:srcRect l="-18187" r="-18187"/>
          <a:stretch>
            <a:fillRect/>
          </a:stretch>
        </p:blipFill>
        <p:spPr>
          <a:xfrm>
            <a:off x="0" y="1600200"/>
            <a:ext cx="5708316" cy="2758929"/>
          </a:xfrm>
        </p:spPr>
      </p:pic>
      <p:pic>
        <p:nvPicPr>
          <p:cNvPr id="5" name="Picture 4" descr="Contol 2.jpg"/>
          <p:cNvPicPr>
            <a:picLocks noChangeAspect="1"/>
          </p:cNvPicPr>
          <p:nvPr/>
        </p:nvPicPr>
        <p:blipFill>
          <a:blip r:embed="rId4"/>
          <a:stretch>
            <a:fillRect/>
          </a:stretch>
        </p:blipFill>
        <p:spPr>
          <a:xfrm>
            <a:off x="4812632" y="1600200"/>
            <a:ext cx="3874168" cy="2758929"/>
          </a:xfrm>
          <a:prstGeom prst="rect">
            <a:avLst/>
          </a:prstGeom>
        </p:spPr>
      </p:pic>
      <p:pic>
        <p:nvPicPr>
          <p:cNvPr id="6" name="Picture 5" descr="Contol 3.jpg"/>
          <p:cNvPicPr>
            <a:picLocks noChangeAspect="1"/>
          </p:cNvPicPr>
          <p:nvPr/>
        </p:nvPicPr>
        <p:blipFill>
          <a:blip r:embed="rId5"/>
          <a:stretch>
            <a:fillRect/>
          </a:stretch>
        </p:blipFill>
        <p:spPr>
          <a:xfrm>
            <a:off x="2488641" y="3706394"/>
            <a:ext cx="4647982" cy="2986639"/>
          </a:xfrm>
          <a:prstGeom prst="rect">
            <a:avLst/>
          </a:prstGeom>
        </p:spPr>
      </p:pic>
      <p:sp>
        <p:nvSpPr>
          <p:cNvPr id="7" name="TextBox 6"/>
          <p:cNvSpPr txBox="1"/>
          <p:nvPr/>
        </p:nvSpPr>
        <p:spPr>
          <a:xfrm>
            <a:off x="3449053" y="2390455"/>
            <a:ext cx="313044" cy="369332"/>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sp>
        <p:nvSpPr>
          <p:cNvPr id="8" name="TextBox 7"/>
          <p:cNvSpPr txBox="1"/>
          <p:nvPr/>
        </p:nvSpPr>
        <p:spPr>
          <a:xfrm>
            <a:off x="5395272" y="2390455"/>
            <a:ext cx="313044" cy="369332"/>
          </a:xfrm>
          <a:prstGeom prst="rect">
            <a:avLst/>
          </a:prstGeom>
          <a:noFill/>
        </p:spPr>
        <p:txBody>
          <a:bodyPr wrap="none" rtlCol="0">
            <a:spAutoFit/>
          </a:bodyPr>
          <a:lstStyle/>
          <a:p>
            <a:r>
              <a:rPr lang="en-US" dirty="0" smtClean="0">
                <a:solidFill>
                  <a:schemeClr val="bg1"/>
                </a:solidFill>
              </a:rPr>
              <a:t>2</a:t>
            </a:r>
            <a:endParaRPr lang="en-US" dirty="0">
              <a:solidFill>
                <a:schemeClr val="bg1"/>
              </a:solidFill>
            </a:endParaRPr>
          </a:p>
        </p:txBody>
      </p:sp>
      <p:sp>
        <p:nvSpPr>
          <p:cNvPr id="9" name="TextBox 8"/>
          <p:cNvSpPr txBox="1"/>
          <p:nvPr/>
        </p:nvSpPr>
        <p:spPr>
          <a:xfrm>
            <a:off x="6465815" y="6111860"/>
            <a:ext cx="313044" cy="369332"/>
          </a:xfrm>
          <a:prstGeom prst="rect">
            <a:avLst/>
          </a:prstGeom>
          <a:noFill/>
        </p:spPr>
        <p:txBody>
          <a:bodyPr wrap="none" rtlCol="0">
            <a:spAutoFit/>
          </a:bodyPr>
          <a:lstStyle/>
          <a:p>
            <a:r>
              <a:rPr lang="en-US" dirty="0" smtClean="0">
                <a:solidFill>
                  <a:schemeClr val="bg1"/>
                </a:solidFill>
              </a:rPr>
              <a:t>3</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Photos of Experiment</a:t>
            </a:r>
            <a:endParaRPr lang="en-US" dirty="0">
              <a:solidFill>
                <a:schemeClr val="bg1"/>
              </a:solidFill>
            </a:endParaRPr>
          </a:p>
        </p:txBody>
      </p:sp>
      <p:pic>
        <p:nvPicPr>
          <p:cNvPr id="4" name="Content Placeholder 3" descr="Exp 1.jpg"/>
          <p:cNvPicPr>
            <a:picLocks noGrp="1" noChangeAspect="1"/>
          </p:cNvPicPr>
          <p:nvPr>
            <p:ph idx="1"/>
          </p:nvPr>
        </p:nvPicPr>
        <p:blipFill>
          <a:blip r:embed="rId3"/>
          <a:srcRect l="-18187" r="-18187"/>
          <a:stretch>
            <a:fillRect/>
          </a:stretch>
        </p:blipFill>
        <p:spPr>
          <a:xfrm>
            <a:off x="457200" y="1600201"/>
            <a:ext cx="4686985" cy="2577661"/>
          </a:xfrm>
        </p:spPr>
      </p:pic>
      <p:pic>
        <p:nvPicPr>
          <p:cNvPr id="5" name="Picture 4" descr="Exp 2.jpg"/>
          <p:cNvPicPr>
            <a:picLocks noChangeAspect="1"/>
          </p:cNvPicPr>
          <p:nvPr/>
        </p:nvPicPr>
        <p:blipFill>
          <a:blip r:embed="rId4"/>
          <a:stretch>
            <a:fillRect/>
          </a:stretch>
        </p:blipFill>
        <p:spPr>
          <a:xfrm>
            <a:off x="4300482" y="1600201"/>
            <a:ext cx="3591735" cy="2577661"/>
          </a:xfrm>
          <a:prstGeom prst="rect">
            <a:avLst/>
          </a:prstGeom>
        </p:spPr>
      </p:pic>
      <p:pic>
        <p:nvPicPr>
          <p:cNvPr id="6" name="Picture 5" descr="Exp 3.jpg"/>
          <p:cNvPicPr>
            <a:picLocks noChangeAspect="1"/>
          </p:cNvPicPr>
          <p:nvPr/>
        </p:nvPicPr>
        <p:blipFill>
          <a:blip r:embed="rId5"/>
          <a:stretch>
            <a:fillRect/>
          </a:stretch>
        </p:blipFill>
        <p:spPr>
          <a:xfrm>
            <a:off x="2424676" y="3615121"/>
            <a:ext cx="3751611" cy="28137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Acknowledgements</a:t>
            </a:r>
            <a:endParaRPr lang="en-US" dirty="0">
              <a:solidFill>
                <a:schemeClr val="bg1"/>
              </a:solidFill>
            </a:endParaRPr>
          </a:p>
        </p:txBody>
      </p:sp>
      <p:sp>
        <p:nvSpPr>
          <p:cNvPr id="3" name="Content Placeholder 2"/>
          <p:cNvSpPr>
            <a:spLocks noGrp="1"/>
          </p:cNvSpPr>
          <p:nvPr>
            <p:ph idx="1"/>
          </p:nvPr>
        </p:nvSpPr>
        <p:spPr>
          <a:xfrm>
            <a:off x="457200" y="1318246"/>
            <a:ext cx="8229600" cy="4863621"/>
          </a:xfrm>
        </p:spPr>
        <p:txBody>
          <a:bodyPr/>
          <a:lstStyle/>
          <a:p>
            <a:r>
              <a:rPr lang="en-US" dirty="0" smtClean="0">
                <a:solidFill>
                  <a:schemeClr val="bg1"/>
                </a:solidFill>
              </a:rPr>
              <a:t>We would like to thank the following people for all their help with this project:</a:t>
            </a:r>
          </a:p>
          <a:p>
            <a:pPr lvl="1"/>
            <a:r>
              <a:rPr lang="en-US" dirty="0" smtClean="0">
                <a:solidFill>
                  <a:schemeClr val="bg1"/>
                </a:solidFill>
              </a:rPr>
              <a:t>Mrs. Carol Sadler, teacher facilitator</a:t>
            </a:r>
          </a:p>
          <a:p>
            <a:pPr lvl="1"/>
            <a:r>
              <a:rPr lang="en-US" dirty="0" smtClean="0">
                <a:solidFill>
                  <a:schemeClr val="bg1"/>
                </a:solidFill>
              </a:rPr>
              <a:t>Mr. Jim Christiansen, NWAEA science consultant</a:t>
            </a:r>
          </a:p>
          <a:p>
            <a:pPr lvl="1"/>
            <a:r>
              <a:rPr lang="en-US" dirty="0" smtClean="0">
                <a:solidFill>
                  <a:schemeClr val="bg1"/>
                </a:solidFill>
              </a:rPr>
              <a:t>Dr. Eugene Hull, </a:t>
            </a:r>
            <a:r>
              <a:rPr lang="en-US" dirty="0" err="1" smtClean="0">
                <a:solidFill>
                  <a:schemeClr val="bg1"/>
                </a:solidFill>
              </a:rPr>
              <a:t>Diapause</a:t>
            </a:r>
            <a:r>
              <a:rPr lang="en-US" dirty="0" smtClean="0">
                <a:solidFill>
                  <a:schemeClr val="bg1"/>
                </a:solidFill>
              </a:rPr>
              <a:t> Foundation</a:t>
            </a:r>
          </a:p>
          <a:p>
            <a:pPr lvl="1"/>
            <a:r>
              <a:rPr lang="en-US" dirty="0" smtClean="0">
                <a:solidFill>
                  <a:schemeClr val="bg1"/>
                </a:solidFill>
              </a:rPr>
              <a:t>Dr. Melinda </a:t>
            </a:r>
            <a:r>
              <a:rPr lang="en-US" dirty="0" err="1" smtClean="0">
                <a:solidFill>
                  <a:schemeClr val="bg1"/>
                </a:solidFill>
              </a:rPr>
              <a:t>Coogan</a:t>
            </a:r>
            <a:r>
              <a:rPr lang="en-US" dirty="0" smtClean="0">
                <a:solidFill>
                  <a:schemeClr val="bg1"/>
                </a:solidFill>
              </a:rPr>
              <a:t>, Biology Professor at BVU</a:t>
            </a:r>
          </a:p>
          <a:p>
            <a:pPr lvl="1"/>
            <a:r>
              <a:rPr lang="en-US" dirty="0" smtClean="0">
                <a:solidFill>
                  <a:schemeClr val="bg1"/>
                </a:solidFill>
              </a:rPr>
              <a:t>Jeff Goldstein, SSEP program director</a:t>
            </a:r>
          </a:p>
          <a:p>
            <a:pPr lvl="1"/>
            <a:r>
              <a:rPr lang="en-US" dirty="0" smtClean="0">
                <a:solidFill>
                  <a:schemeClr val="bg1"/>
                </a:solidFill>
              </a:rPr>
              <a:t>Rita </a:t>
            </a:r>
            <a:r>
              <a:rPr lang="en-US" dirty="0" err="1" smtClean="0">
                <a:solidFill>
                  <a:schemeClr val="bg1"/>
                </a:solidFill>
              </a:rPr>
              <a:t>Frahm</a:t>
            </a:r>
            <a:r>
              <a:rPr lang="en-US" dirty="0" smtClean="0">
                <a:solidFill>
                  <a:schemeClr val="bg1"/>
                </a:solidFill>
              </a:rPr>
              <a:t>, Ida County Economic Development</a:t>
            </a:r>
          </a:p>
          <a:p>
            <a:pPr lvl="1"/>
            <a:r>
              <a:rPr lang="en-US" dirty="0" smtClean="0">
                <a:solidFill>
                  <a:schemeClr val="bg1"/>
                </a:solidFill>
              </a:rPr>
              <a:t>Many local financial sponsors</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TotalTime>
  <Words>864</Words>
  <Application>Microsoft Macintosh PowerPoint</Application>
  <PresentationFormat>On-screen Show (4:3)</PresentationFormat>
  <Paragraphs>60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Killifish in Space</vt:lpstr>
      <vt:lpstr>Killifish</vt:lpstr>
      <vt:lpstr>Hypothesis</vt:lpstr>
      <vt:lpstr>Materials</vt:lpstr>
      <vt:lpstr>Procedure</vt:lpstr>
      <vt:lpstr>Photos of Controlled Experiment</vt:lpstr>
      <vt:lpstr>Photos of Experiment</vt:lpstr>
      <vt:lpstr>Acknowledgements</vt:lpstr>
    </vt:vector>
  </TitlesOfParts>
  <Company>Battle Creek-Ida Grove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Killifish in Space</dc:title>
  <dc:creator>Jessica Gunderson</dc:creator>
  <cp:lastModifiedBy>Carol Sadler</cp:lastModifiedBy>
  <cp:revision>10</cp:revision>
  <cp:lastPrinted>2012-06-14T19:15:54Z</cp:lastPrinted>
  <dcterms:created xsi:type="dcterms:W3CDTF">2012-06-10T21:19:25Z</dcterms:created>
  <dcterms:modified xsi:type="dcterms:W3CDTF">2012-06-18T03:14:40Z</dcterms:modified>
</cp:coreProperties>
</file>