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9D88-44FB-4551-B496-0C7F4C4B5B8A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A80F-C7A1-4507-B537-C55AC03E9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9D88-44FB-4551-B496-0C7F4C4B5B8A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A80F-C7A1-4507-B537-C55AC03E9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9D88-44FB-4551-B496-0C7F4C4B5B8A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A80F-C7A1-4507-B537-C55AC03E9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9D88-44FB-4551-B496-0C7F4C4B5B8A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A80F-C7A1-4507-B537-C55AC03E9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9D88-44FB-4551-B496-0C7F4C4B5B8A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A80F-C7A1-4507-B537-C55AC03E9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9D88-44FB-4551-B496-0C7F4C4B5B8A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A80F-C7A1-4507-B537-C55AC03E9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9D88-44FB-4551-B496-0C7F4C4B5B8A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A80F-C7A1-4507-B537-C55AC03E9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9D88-44FB-4551-B496-0C7F4C4B5B8A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A80F-C7A1-4507-B537-C55AC03E9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9D88-44FB-4551-B496-0C7F4C4B5B8A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A80F-C7A1-4507-B537-C55AC03E9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9D88-44FB-4551-B496-0C7F4C4B5B8A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A80F-C7A1-4507-B537-C55AC03E9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9D88-44FB-4551-B496-0C7F4C4B5B8A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DA80F-C7A1-4507-B537-C55AC03E9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9D88-44FB-4551-B496-0C7F4C4B5B8A}" type="datetimeFigureOut">
              <a:rPr lang="en-US" smtClean="0"/>
              <a:pPr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DA80F-C7A1-4507-B537-C55AC03E95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2609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Effect of Microgravity on the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Reproduction of </a:t>
            </a:r>
            <a:r>
              <a:rPr lang="en-US" dirty="0" err="1" smtClean="0">
                <a:solidFill>
                  <a:schemeClr val="bg1"/>
                </a:solidFill>
              </a:rPr>
              <a:t>Curli</a:t>
            </a:r>
            <a:r>
              <a:rPr lang="en-US" dirty="0" smtClean="0">
                <a:solidFill>
                  <a:schemeClr val="bg1"/>
                </a:solidFill>
              </a:rPr>
              <a:t>-Producing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E. coli</a:t>
            </a:r>
            <a:r>
              <a:rPr lang="en-US" dirty="0" smtClean="0">
                <a:solidFill>
                  <a:schemeClr val="bg1"/>
                </a:solidFill>
              </a:rPr>
              <a:t> 0157:H7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Strain 43895OR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1295400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Presented by </a:t>
            </a:r>
          </a:p>
          <a:p>
            <a:r>
              <a:rPr lang="en-US" sz="2400" dirty="0" err="1" smtClean="0"/>
              <a:t>Amalia</a:t>
            </a:r>
            <a:r>
              <a:rPr lang="en-US" sz="2400" dirty="0" smtClean="0"/>
              <a:t> </a:t>
            </a:r>
            <a:r>
              <a:rPr lang="en-US" sz="2400" dirty="0" err="1" smtClean="0"/>
              <a:t>Arceo-Hosken</a:t>
            </a:r>
            <a:r>
              <a:rPr lang="en-US" sz="2400" dirty="0" smtClean="0"/>
              <a:t> and</a:t>
            </a:r>
            <a:r>
              <a:rPr lang="en-US" sz="2400" dirty="0"/>
              <a:t> </a:t>
            </a:r>
            <a:r>
              <a:rPr lang="en-US" sz="2400" dirty="0" smtClean="0"/>
              <a:t>Jenna </a:t>
            </a:r>
            <a:r>
              <a:rPr lang="en-US" sz="2400" dirty="0" err="1" smtClean="0"/>
              <a:t>Rifai</a:t>
            </a:r>
            <a:endParaRPr lang="en-US" sz="2400" dirty="0" smtClean="0"/>
          </a:p>
        </p:txBody>
      </p:sp>
      <p:pic>
        <p:nvPicPr>
          <p:cNvPr id="4" name="Picture 3" descr="ssep-banner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33011" cy="1087120"/>
          </a:xfrm>
          <a:prstGeom prst="rect">
            <a:avLst/>
          </a:prstGeom>
        </p:spPr>
      </p:pic>
      <p:pic>
        <p:nvPicPr>
          <p:cNvPr id="5" name="Picture 4" descr="ncesse-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0"/>
            <a:ext cx="3368842" cy="1066800"/>
          </a:xfrm>
          <a:prstGeom prst="rect">
            <a:avLst/>
          </a:prstGeom>
        </p:spPr>
      </p:pic>
      <p:pic>
        <p:nvPicPr>
          <p:cNvPr id="6" name="Picture 5" descr="nanoracks-log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0"/>
            <a:ext cx="990600" cy="990600"/>
          </a:xfrm>
          <a:prstGeom prst="rect">
            <a:avLst/>
          </a:prstGeom>
        </p:spPr>
      </p:pic>
      <p:pic>
        <p:nvPicPr>
          <p:cNvPr id="7" name="Picture 6" descr="MissionPatch-M1-05IN-a-466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41047"/>
            <a:ext cx="1600200" cy="1716953"/>
          </a:xfrm>
          <a:prstGeom prst="rect">
            <a:avLst/>
          </a:prstGeom>
        </p:spPr>
      </p:pic>
      <p:pic>
        <p:nvPicPr>
          <p:cNvPr id="8" name="Picture 7" descr="MissionPatch-M1-05IN-b-499x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7601" y="5178241"/>
            <a:ext cx="1676400" cy="1679759"/>
          </a:xfrm>
          <a:prstGeom prst="rect">
            <a:avLst/>
          </a:prstGeom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4953000"/>
            <a:ext cx="55966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05000" y="6248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Avicenna Academy Science Community Collaboration</a:t>
            </a:r>
          </a:p>
          <a:p>
            <a:pPr algn="ctr"/>
            <a:r>
              <a:rPr lang="en-US" dirty="0" smtClean="0"/>
              <a:t>Lake County, Indiana</a:t>
            </a:r>
            <a:endParaRPr lang="en-US" dirty="0"/>
          </a:p>
        </p:txBody>
      </p:sp>
      <p:pic>
        <p:nvPicPr>
          <p:cNvPr id="1028" name="Picture 4" descr="http://upload.wikimedia.org/wikipedia/commons/7/7a/INSGC_2008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1" y="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&amp; 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Team:</a:t>
            </a:r>
          </a:p>
          <a:p>
            <a:pPr lvl="1"/>
            <a:r>
              <a:rPr lang="en-US" dirty="0" smtClean="0"/>
              <a:t>Amanda </a:t>
            </a:r>
            <a:r>
              <a:rPr lang="en-US" dirty="0" err="1" smtClean="0"/>
              <a:t>Arceo</a:t>
            </a:r>
            <a:r>
              <a:rPr lang="en-US" dirty="0" smtClean="0"/>
              <a:t> (community director)</a:t>
            </a:r>
          </a:p>
          <a:p>
            <a:pPr lvl="1"/>
            <a:r>
              <a:rPr lang="en-US" dirty="0" smtClean="0"/>
              <a:t>Nicole Gustafson (teacher)</a:t>
            </a:r>
          </a:p>
          <a:p>
            <a:pPr lvl="1"/>
            <a:r>
              <a:rPr lang="en-US" dirty="0" err="1" smtClean="0"/>
              <a:t>Amalia</a:t>
            </a:r>
            <a:r>
              <a:rPr lang="en-US" dirty="0" smtClean="0"/>
              <a:t> </a:t>
            </a:r>
            <a:r>
              <a:rPr lang="en-US" dirty="0" err="1" smtClean="0"/>
              <a:t>Arceo-Hosken</a:t>
            </a:r>
            <a:r>
              <a:rPr lang="en-US" dirty="0" smtClean="0"/>
              <a:t> (PI)</a:t>
            </a:r>
          </a:p>
          <a:p>
            <a:pPr lvl="1"/>
            <a:r>
              <a:rPr lang="en-US" dirty="0" smtClean="0"/>
              <a:t>Collaborators:</a:t>
            </a:r>
          </a:p>
          <a:p>
            <a:pPr lvl="2"/>
            <a:r>
              <a:rPr lang="en-US" dirty="0" smtClean="0"/>
              <a:t>Jenna </a:t>
            </a:r>
            <a:r>
              <a:rPr lang="en-US" dirty="0" err="1" smtClean="0"/>
              <a:t>Rifai</a:t>
            </a:r>
            <a:r>
              <a:rPr lang="en-US" dirty="0" smtClean="0"/>
              <a:t>, </a:t>
            </a:r>
            <a:r>
              <a:rPr lang="en-US" dirty="0" err="1" smtClean="0"/>
              <a:t>Ameer</a:t>
            </a:r>
            <a:r>
              <a:rPr lang="en-US" dirty="0" smtClean="0"/>
              <a:t> </a:t>
            </a:r>
            <a:r>
              <a:rPr lang="en-US" dirty="0" err="1" smtClean="0"/>
              <a:t>Rifai</a:t>
            </a:r>
            <a:r>
              <a:rPr lang="en-US" dirty="0" smtClean="0"/>
              <a:t>, and </a:t>
            </a:r>
            <a:r>
              <a:rPr lang="en-US" dirty="0" err="1" smtClean="0"/>
              <a:t>Rehan</a:t>
            </a:r>
            <a:r>
              <a:rPr lang="en-US" dirty="0" smtClean="0"/>
              <a:t> </a:t>
            </a:r>
            <a:r>
              <a:rPr lang="en-US" dirty="0" err="1" smtClean="0"/>
              <a:t>Uribe</a:t>
            </a:r>
            <a:endParaRPr lang="en-US" dirty="0" smtClean="0"/>
          </a:p>
          <a:p>
            <a:r>
              <a:rPr lang="en-US" dirty="0" smtClean="0"/>
              <a:t>Thank you to:</a:t>
            </a:r>
          </a:p>
          <a:p>
            <a:pPr lvl="1"/>
            <a:r>
              <a:rPr lang="en-US" dirty="0" smtClean="0"/>
              <a:t>Indiana Space Grant Consortium</a:t>
            </a:r>
          </a:p>
          <a:p>
            <a:pPr lvl="1"/>
            <a:r>
              <a:rPr lang="en-US" dirty="0" smtClean="0"/>
              <a:t>NCESSE &amp; </a:t>
            </a:r>
            <a:r>
              <a:rPr lang="en-US" dirty="0" err="1" smtClean="0"/>
              <a:t>NanoRacks</a:t>
            </a:r>
            <a:endParaRPr lang="en-US" dirty="0" smtClean="0"/>
          </a:p>
          <a:p>
            <a:pPr lvl="1"/>
            <a:r>
              <a:rPr lang="en-US" dirty="0" smtClean="0"/>
              <a:t>USDA </a:t>
            </a:r>
          </a:p>
          <a:p>
            <a:pPr lvl="1"/>
            <a:r>
              <a:rPr lang="en-US" dirty="0" smtClean="0"/>
              <a:t>Dr. Harold </a:t>
            </a:r>
            <a:r>
              <a:rPr lang="en-US" dirty="0" err="1" smtClean="0"/>
              <a:t>Olivey</a:t>
            </a:r>
            <a:r>
              <a:rPr lang="en-US" dirty="0" smtClean="0"/>
              <a:t> </a:t>
            </a:r>
            <a:r>
              <a:rPr lang="en-US" dirty="0" smtClean="0"/>
              <a:t>and Indiana University Northwest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smtClean="0"/>
              <a:t>0157: H7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Single-celled organism known as a bacteria</a:t>
            </a:r>
          </a:p>
          <a:p>
            <a:r>
              <a:rPr lang="en-US" dirty="0" smtClean="0"/>
              <a:t>Gram negative and rod-shaped</a:t>
            </a:r>
          </a:p>
          <a:p>
            <a:r>
              <a:rPr lang="en-US" dirty="0" smtClean="0"/>
              <a:t>Pathogenic (disease causing) </a:t>
            </a:r>
          </a:p>
          <a:p>
            <a:pPr lvl="1"/>
            <a:r>
              <a:rPr lang="en-US" dirty="0" smtClean="0"/>
              <a:t>It’s a cause of </a:t>
            </a:r>
            <a:r>
              <a:rPr lang="en-US" dirty="0" err="1" smtClean="0"/>
              <a:t>foodborne</a:t>
            </a:r>
            <a:r>
              <a:rPr lang="en-US" dirty="0" smtClean="0"/>
              <a:t> illness</a:t>
            </a:r>
          </a:p>
          <a:p>
            <a:pPr lvl="2"/>
            <a:r>
              <a:rPr lang="en-US" dirty="0" smtClean="0"/>
              <a:t>Fecal-oral contamination</a:t>
            </a:r>
          </a:p>
          <a:p>
            <a:pPr lvl="3"/>
            <a:r>
              <a:rPr lang="en-US" dirty="0" smtClean="0"/>
              <a:t>Eating contaminated meat or crops</a:t>
            </a:r>
          </a:p>
          <a:p>
            <a:pPr lvl="3"/>
            <a:r>
              <a:rPr lang="en-US" dirty="0" smtClean="0"/>
              <a:t>Swimming in contaminated waters</a:t>
            </a:r>
          </a:p>
          <a:p>
            <a:pPr lvl="2"/>
            <a:r>
              <a:rPr lang="en-US" dirty="0" smtClean="0"/>
              <a:t>Bloody diarrhea and if untreated can                                     lead to kidney failure</a:t>
            </a:r>
            <a:endParaRPr lang="en-US" dirty="0"/>
          </a:p>
        </p:txBody>
      </p:sp>
      <p:pic>
        <p:nvPicPr>
          <p:cNvPr id="4" name="Picture 3" descr="B2300223-E._coli_bacteria,_SEM-S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048000"/>
            <a:ext cx="2608125" cy="3222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63246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sciencephoto.com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E. coli </a:t>
            </a:r>
            <a:r>
              <a:rPr lang="en-US" dirty="0" smtClean="0"/>
              <a:t>0157:H7 strain 43895OR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Mutant strain which was discovered by the USDA after a preserved sample, originally obtained from the Centers for Disease Control (CDC), of E. coli 0157:H7 was thawed and prepared for analysis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Mutant exhibits </a:t>
            </a:r>
            <a:r>
              <a:rPr lang="en-US" sz="2000" dirty="0" err="1" smtClean="0"/>
              <a:t>curli</a:t>
            </a:r>
            <a:r>
              <a:rPr lang="en-US" sz="2000" dirty="0" smtClean="0"/>
              <a:t>, which are external features that contribute to the </a:t>
            </a:r>
            <a:r>
              <a:rPr lang="en-US" sz="2000" dirty="0" err="1" smtClean="0"/>
              <a:t>pathogenicity</a:t>
            </a:r>
            <a:r>
              <a:rPr lang="en-US" sz="2000" dirty="0" smtClean="0"/>
              <a:t> of the bacteria by helping them produce </a:t>
            </a:r>
            <a:r>
              <a:rPr lang="en-US" sz="2000" dirty="0" err="1" smtClean="0"/>
              <a:t>biofilm</a:t>
            </a:r>
            <a:endParaRPr lang="en-US" sz="2000" dirty="0" smtClean="0"/>
          </a:p>
          <a:p>
            <a:r>
              <a:rPr lang="en-US" sz="2000" dirty="0" smtClean="0"/>
              <a:t>Mutation is not always exhibited and can be manifested in one generation but then not again in another.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CRIS051-Fig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362200"/>
            <a:ext cx="4876800" cy="2464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800600"/>
            <a:ext cx="815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Photo courtesy of USDA (Left: E. coli that does not produce </a:t>
            </a:r>
            <a:r>
              <a:rPr lang="en-US" sz="1200" dirty="0" err="1" smtClean="0"/>
              <a:t>curli</a:t>
            </a:r>
            <a:r>
              <a:rPr lang="en-US" sz="1200" dirty="0" smtClean="0"/>
              <a:t> and Right: </a:t>
            </a:r>
            <a:r>
              <a:rPr lang="en-US" sz="1200" dirty="0" err="1" smtClean="0"/>
              <a:t>curli</a:t>
            </a:r>
            <a:r>
              <a:rPr lang="en-US" sz="1200" dirty="0" smtClean="0"/>
              <a:t>-producing strain 43895OR)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43895OR and </a:t>
            </a:r>
            <a:r>
              <a:rPr lang="en-US" dirty="0" err="1" smtClean="0"/>
              <a:t>Biofilm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Biofilm</a:t>
            </a:r>
            <a:r>
              <a:rPr lang="en-US" sz="2000" dirty="0" smtClean="0"/>
              <a:t> are the result of cells sticking to a surface and then to each other.  </a:t>
            </a:r>
          </a:p>
          <a:p>
            <a:r>
              <a:rPr lang="en-US" sz="2000" dirty="0" err="1" smtClean="0"/>
              <a:t>Biofilm</a:t>
            </a:r>
            <a:r>
              <a:rPr lang="en-US" sz="2000" dirty="0" smtClean="0"/>
              <a:t> have been shown to increase a species’ </a:t>
            </a:r>
            <a:r>
              <a:rPr lang="en-US" sz="2000" dirty="0" err="1" smtClean="0"/>
              <a:t>pathogenicity</a:t>
            </a:r>
            <a:r>
              <a:rPr lang="en-US" sz="2000" dirty="0" smtClean="0"/>
              <a:t> .</a:t>
            </a:r>
          </a:p>
          <a:p>
            <a:pPr lvl="1"/>
            <a:r>
              <a:rPr lang="en-US" sz="2000" dirty="0" smtClean="0"/>
              <a:t>In 2006 USDA studied </a:t>
            </a:r>
            <a:r>
              <a:rPr lang="en-US" sz="2000" dirty="0" err="1" smtClean="0"/>
              <a:t>biofilm</a:t>
            </a:r>
            <a:r>
              <a:rPr lang="en-US" sz="2000" dirty="0" smtClean="0"/>
              <a:t> formation on glass, Teflon and steel and compared 43895OR’s </a:t>
            </a:r>
            <a:r>
              <a:rPr lang="en-US" sz="2000" dirty="0" err="1" smtClean="0"/>
              <a:t>biofilm</a:t>
            </a:r>
            <a:r>
              <a:rPr lang="en-US" sz="2000" dirty="0" smtClean="0"/>
              <a:t> </a:t>
            </a:r>
            <a:r>
              <a:rPr lang="en-US" sz="2000" dirty="0" smtClean="0"/>
              <a:t>growth capabilities with a non-</a:t>
            </a:r>
            <a:r>
              <a:rPr lang="en-US" sz="2000" dirty="0" err="1" smtClean="0"/>
              <a:t>curli</a:t>
            </a:r>
            <a:r>
              <a:rPr lang="en-US" sz="2000" dirty="0" smtClean="0"/>
              <a:t> forming strain of </a:t>
            </a:r>
            <a:r>
              <a:rPr lang="en-US" sz="2000" i="1" dirty="0" smtClean="0"/>
              <a:t>E. coli</a:t>
            </a:r>
          </a:p>
          <a:p>
            <a:pPr lvl="1">
              <a:buNone/>
            </a:pPr>
            <a:endParaRPr lang="en-US" sz="2000" i="1" dirty="0"/>
          </a:p>
        </p:txBody>
      </p:sp>
      <p:pic>
        <p:nvPicPr>
          <p:cNvPr id="4" name="Picture 3" descr="CRIS051-Fig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429000"/>
            <a:ext cx="5305425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3810000"/>
            <a:ext cx="3232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OR:  </a:t>
            </a:r>
            <a:r>
              <a:rPr lang="en-US" sz="1600" dirty="0" err="1" smtClean="0">
                <a:solidFill>
                  <a:schemeClr val="bg1"/>
                </a:solidFill>
              </a:rPr>
              <a:t>curli</a:t>
            </a:r>
            <a:r>
              <a:rPr lang="en-US" sz="1600" dirty="0" smtClean="0">
                <a:solidFill>
                  <a:schemeClr val="bg1"/>
                </a:solidFill>
              </a:rPr>
              <a:t>-producing 43895OR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OW: strain that does not produce </a:t>
            </a:r>
            <a:r>
              <a:rPr lang="en-US" sz="1600" dirty="0" err="1" smtClean="0">
                <a:solidFill>
                  <a:schemeClr val="bg1"/>
                </a:solidFill>
              </a:rPr>
              <a:t>curli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Implications: </a:t>
            </a:r>
            <a:r>
              <a:rPr lang="en-US" dirty="0" err="1" smtClean="0">
                <a:solidFill>
                  <a:schemeClr val="bg1"/>
                </a:solidFill>
              </a:rPr>
              <a:t>Curli</a:t>
            </a:r>
            <a:r>
              <a:rPr lang="en-US" dirty="0" smtClean="0">
                <a:solidFill>
                  <a:schemeClr val="bg1"/>
                </a:solidFill>
              </a:rPr>
              <a:t> contribute to </a:t>
            </a:r>
            <a:r>
              <a:rPr lang="en-US" dirty="0" err="1" smtClean="0">
                <a:solidFill>
                  <a:schemeClr val="bg1"/>
                </a:solidFill>
              </a:rPr>
              <a:t>biofilm</a:t>
            </a:r>
            <a:r>
              <a:rPr lang="en-US" dirty="0" smtClean="0">
                <a:solidFill>
                  <a:schemeClr val="bg1"/>
                </a:solidFill>
              </a:rPr>
              <a:t> formation and ultimately, </a:t>
            </a:r>
            <a:r>
              <a:rPr lang="en-US" dirty="0" err="1" smtClean="0">
                <a:solidFill>
                  <a:schemeClr val="bg1"/>
                </a:solidFill>
              </a:rPr>
              <a:t>pathogenicity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65810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 courtesy of USDA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   What effect does microgravity have on the reproduction of E. coli 0157:H7 and on the external structures known as </a:t>
            </a:r>
            <a:r>
              <a:rPr lang="en-US" sz="4400" dirty="0" err="1" smtClean="0"/>
              <a:t>curli</a:t>
            </a:r>
            <a:r>
              <a:rPr lang="en-US" sz="4400" dirty="0" smtClean="0"/>
              <a:t>? </a:t>
            </a:r>
          </a:p>
          <a:p>
            <a:pPr algn="ctr">
              <a:buNone/>
            </a:pPr>
            <a:endParaRPr lang="en-US" sz="4400" dirty="0" smtClean="0"/>
          </a:p>
          <a:p>
            <a:pPr>
              <a:buNone/>
            </a:pPr>
            <a:r>
              <a:rPr lang="en-US" sz="2000" dirty="0" smtClean="0"/>
              <a:t>      As space travel continues and with private companies looking to play a role in space, it is important to understand what effect microgravity will have on </a:t>
            </a:r>
            <a:r>
              <a:rPr lang="en-US" sz="2000" dirty="0" err="1" smtClean="0"/>
              <a:t>pathogencity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1143000"/>
          </a:xfrm>
        </p:spPr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-45874"/>
            <a:ext cx="5334000" cy="690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295400"/>
            <a:ext cx="2971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Type 3 FME (3 experiment slots)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Main volume: 6 ml of </a:t>
            </a:r>
            <a:r>
              <a:rPr lang="en-US" sz="1600" dirty="0" err="1" smtClean="0">
                <a:solidFill>
                  <a:schemeClr val="bg1"/>
                </a:solidFill>
              </a:rPr>
              <a:t>Tryptic</a:t>
            </a:r>
            <a:r>
              <a:rPr lang="en-US" sz="1600" dirty="0" smtClean="0">
                <a:solidFill>
                  <a:schemeClr val="bg1"/>
                </a:solidFill>
              </a:rPr>
              <a:t> soy broth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Short Ampoule A: 0.9 ml of approximately 1 million CFU of 43895OR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Short Ampoule B: 0.92 ml </a:t>
            </a:r>
            <a:r>
              <a:rPr lang="en-US" sz="1600" dirty="0" err="1" smtClean="0">
                <a:solidFill>
                  <a:schemeClr val="bg1"/>
                </a:solidFill>
              </a:rPr>
              <a:t>gluteraldehyde</a:t>
            </a:r>
            <a:r>
              <a:rPr lang="en-US" sz="1600" dirty="0" smtClean="0">
                <a:solidFill>
                  <a:schemeClr val="bg1"/>
                </a:solidFill>
              </a:rPr>
              <a:t> (2.5% concentration) as a fixative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T0=Crack Short Ampoule A and shake (activates experiment)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T+6 days= Crack Short Ampoule B and shake (deactivates experiment)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Due to the bacteria’s </a:t>
            </a:r>
            <a:r>
              <a:rPr lang="en-US" sz="1800" dirty="0" err="1" smtClean="0"/>
              <a:t>pathogenicity</a:t>
            </a:r>
            <a:r>
              <a:rPr lang="en-US" sz="1800" dirty="0" smtClean="0"/>
              <a:t>, we were not able to handle the samples ourselves.  So, we worked with Dr. Harold </a:t>
            </a:r>
            <a:r>
              <a:rPr lang="en-US" sz="1800" dirty="0" err="1" smtClean="0"/>
              <a:t>Olivey</a:t>
            </a:r>
            <a:r>
              <a:rPr lang="en-US" sz="1800" dirty="0" smtClean="0"/>
              <a:t> at Indiana University Northwest</a:t>
            </a:r>
          </a:p>
          <a:p>
            <a:endParaRPr lang="en-US" sz="1800" dirty="0"/>
          </a:p>
        </p:txBody>
      </p:sp>
      <p:pic>
        <p:nvPicPr>
          <p:cNvPr id="4" name="Picture 3" descr="4fa6fcbab7383.preview-6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86000"/>
            <a:ext cx="5772150" cy="41429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gin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1"/>
            <a:ext cx="4267199" cy="2642380"/>
          </a:xfrm>
        </p:spPr>
      </p:pic>
      <p:pic>
        <p:nvPicPr>
          <p:cNvPr id="5" name="Picture 4" descr="Ins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"/>
            <a:ext cx="4343400" cy="2714625"/>
          </a:xfrm>
          <a:prstGeom prst="rect">
            <a:avLst/>
          </a:prstGeom>
        </p:spPr>
      </p:pic>
      <p:pic>
        <p:nvPicPr>
          <p:cNvPr id="6" name="Picture 5" descr="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048000"/>
            <a:ext cx="5867400" cy="3667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3962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used SKYPE to join Dr. </a:t>
            </a:r>
            <a:r>
              <a:rPr lang="en-US" dirty="0" err="1" smtClean="0">
                <a:solidFill>
                  <a:schemeClr val="bg1"/>
                </a:solidFill>
              </a:rPr>
              <a:t>Olivey</a:t>
            </a:r>
            <a:r>
              <a:rPr lang="en-US" dirty="0" smtClean="0">
                <a:solidFill>
                  <a:schemeClr val="bg1"/>
                </a:solidFill>
              </a:rPr>
              <a:t> in the lab and we walked him through the steps of our experiment.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 June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we were told that there was a miscommunication and our experiment was deactivated early.  We’re awaiting a </a:t>
            </a:r>
            <a:r>
              <a:rPr lang="en-US" sz="2400" dirty="0" err="1" smtClean="0"/>
              <a:t>reflight</a:t>
            </a:r>
            <a:r>
              <a:rPr lang="en-US" sz="2400" dirty="0" smtClean="0"/>
              <a:t> opportunity this coming fall and we’ll be analyzing our ground truth and flight samples from this current (spring/summer) trip and the </a:t>
            </a:r>
            <a:r>
              <a:rPr lang="en-US" sz="2400" dirty="0" err="1" smtClean="0"/>
              <a:t>reflight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We will be using a scanning electron microscope (SEM) to analyze the outside of the bacteria to determine if </a:t>
            </a:r>
            <a:r>
              <a:rPr lang="en-US" sz="2400" dirty="0" err="1" smtClean="0"/>
              <a:t>curli</a:t>
            </a:r>
            <a:r>
              <a:rPr lang="en-US" sz="2400" dirty="0" smtClean="0"/>
              <a:t> are still present and what effect, if any, microgravity had on the structures.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568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Effect of Microgravity on the  Reproduction of Curli-Producing  E. coli 0157:H7 Strain 43895OR</vt:lpstr>
      <vt:lpstr>E.coli 0157: H7 </vt:lpstr>
      <vt:lpstr>E. coli 0157:H7 strain 43895OR</vt:lpstr>
      <vt:lpstr>43895OR and Biofilm</vt:lpstr>
      <vt:lpstr>Our Experiment</vt:lpstr>
      <vt:lpstr>Details</vt:lpstr>
      <vt:lpstr>Logistics</vt:lpstr>
      <vt:lpstr>Slide 8</vt:lpstr>
      <vt:lpstr>Real Science</vt:lpstr>
      <vt:lpstr>Team &amp; Acknowledgements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Microgravity on the  Reproduction of Curli-Producing  E. coli 0157:H7 Strain 43895OR</dc:title>
  <dc:creator>Amanda</dc:creator>
  <cp:lastModifiedBy>Amanda</cp:lastModifiedBy>
  <cp:revision>27</cp:revision>
  <dcterms:created xsi:type="dcterms:W3CDTF">2012-06-22T09:18:59Z</dcterms:created>
  <dcterms:modified xsi:type="dcterms:W3CDTF">2012-06-22T19:18:27Z</dcterms:modified>
</cp:coreProperties>
</file>