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151" d="100"/>
          <a:sy n="151" d="100"/>
        </p:scale>
        <p:origin x="-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2841-E002-EB4E-A5EE-BC1330F9C314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9FC5-F49A-3B47-BAE4-BBBA86DBBA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24px-Great_Wave_off_Kanagawa2.jpg"/>
          <p:cNvPicPr>
            <a:picLocks noChangeAspect="1"/>
          </p:cNvPicPr>
          <p:nvPr/>
        </p:nvPicPr>
        <p:blipFill>
          <a:blip r:embed="rId2"/>
          <a:srcRect l="2930" r="5859"/>
          <a:stretch>
            <a:fillRect/>
          </a:stretch>
        </p:blipFill>
        <p:spPr>
          <a:xfrm>
            <a:off x="0" y="0"/>
            <a:ext cx="913746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7714" y="898071"/>
            <a:ext cx="3846286" cy="101271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  <a:latin typeface="Arial Black"/>
                <a:cs typeface="Arial Black"/>
              </a:rPr>
              <a:t>Dr. Tim Livengood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Arial Black"/>
                <a:cs typeface="Arial Black"/>
              </a:rPr>
              <a:t>University of Maryland</a:t>
            </a:r>
            <a:br>
              <a:rPr lang="en-US" sz="2400" dirty="0" smtClean="0">
                <a:solidFill>
                  <a:schemeClr val="tx1"/>
                </a:solidFill>
                <a:latin typeface="Arial Black"/>
                <a:cs typeface="Arial Black"/>
              </a:rPr>
            </a:br>
            <a:r>
              <a:rPr lang="en-US" sz="2400" dirty="0" smtClean="0">
                <a:solidFill>
                  <a:schemeClr val="tx1"/>
                </a:solidFill>
                <a:latin typeface="Arial Black"/>
                <a:cs typeface="Arial Black"/>
              </a:rPr>
              <a:t>and NCESSE</a:t>
            </a:r>
            <a:endParaRPr lang="en-US" sz="24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pic>
        <p:nvPicPr>
          <p:cNvPr id="5" name="Picture 4" descr="stysmoon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5751" y="2712357"/>
            <a:ext cx="5010912" cy="3393440"/>
          </a:xfrm>
          <a:prstGeom prst="rect">
            <a:avLst/>
          </a:prstGeom>
        </p:spPr>
      </p:pic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-438411" y="1"/>
            <a:ext cx="9582411" cy="1056860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atin typeface="Arial Black"/>
                <a:cs typeface="Arial Black"/>
              </a:rPr>
              <a:t>I</a:t>
            </a:r>
            <a:r>
              <a:rPr lang="en-US" sz="4000" dirty="0" smtClean="0">
                <a:latin typeface="Arial Black"/>
                <a:cs typeface="Arial Black"/>
              </a:rPr>
              <a:t>n the Light of a Watery Moon</a:t>
            </a:r>
            <a:endParaRPr lang="en-US" sz="4000" dirty="0"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06" y="0"/>
            <a:ext cx="5759388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48691main_LRO7-Apollo-PRINT8_540.jpg"/>
          <p:cNvPicPr>
            <a:picLocks noChangeAspect="1"/>
          </p:cNvPicPr>
          <p:nvPr/>
        </p:nvPicPr>
        <p:blipFill>
          <a:blip r:embed="rId2"/>
          <a:srcRect t="23226"/>
          <a:stretch>
            <a:fillRect/>
          </a:stretch>
        </p:blipFill>
        <p:spPr>
          <a:xfrm>
            <a:off x="0" y="6924"/>
            <a:ext cx="9144000" cy="68510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3neut_0.50_sm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S_CSETN_5L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" t="6250" r="4167" b="18750"/>
              <a:stretch>
                <a:fillRect/>
              </a:stretch>
            </p:blipFill>
          </mc:Choice>
          <mc:Fallback>
            <p:blipFill>
              <a:blip r:embed="rId3"/>
              <a:srcRect l="5000" t="6250" r="4167" b="18750"/>
              <a:stretch>
                <a:fillRect/>
              </a:stretch>
            </p:blipFill>
          </mc:Fallback>
        </mc:AlternateContent>
        <p:spPr>
          <a:xfrm>
            <a:off x="0" y="912321"/>
            <a:ext cx="9144000" cy="50333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rot="5400000">
            <a:off x="1085573" y="3513733"/>
            <a:ext cx="4693558" cy="1588"/>
          </a:xfrm>
          <a:prstGeom prst="line">
            <a:avLst/>
          </a:prstGeom>
          <a:ln w="1143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4767564" y="3512939"/>
            <a:ext cx="4693558" cy="1588"/>
          </a:xfrm>
          <a:prstGeom prst="line">
            <a:avLst/>
          </a:prstGeom>
          <a:ln w="1143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926569" y="3512939"/>
            <a:ext cx="4693558" cy="1588"/>
          </a:xfrm>
          <a:prstGeom prst="line">
            <a:avLst/>
          </a:prstGeom>
          <a:ln w="1143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1613205" y="3698215"/>
            <a:ext cx="7310910" cy="2162297"/>
          </a:xfrm>
          <a:custGeom>
            <a:avLst/>
            <a:gdLst>
              <a:gd name="connsiteX0" fmla="*/ 0 w 7310910"/>
              <a:gd name="connsiteY0" fmla="*/ 1355726 h 2162297"/>
              <a:gd name="connsiteX1" fmla="*/ 0 w 7310910"/>
              <a:gd name="connsiteY1" fmla="*/ 789410 h 2162297"/>
              <a:gd name="connsiteX2" fmla="*/ 454787 w 7310910"/>
              <a:gd name="connsiteY2" fmla="*/ 797990 h 2162297"/>
              <a:gd name="connsiteX3" fmla="*/ 454787 w 7310910"/>
              <a:gd name="connsiteY3" fmla="*/ 643540 h 2162297"/>
              <a:gd name="connsiteX4" fmla="*/ 1364360 w 7310910"/>
              <a:gd name="connsiteY4" fmla="*/ 626379 h 2162297"/>
              <a:gd name="connsiteX5" fmla="*/ 1372941 w 7310910"/>
              <a:gd name="connsiteY5" fmla="*/ 0 h 2162297"/>
              <a:gd name="connsiteX6" fmla="*/ 2273934 w 7310910"/>
              <a:gd name="connsiteY6" fmla="*/ 8580 h 2162297"/>
              <a:gd name="connsiteX7" fmla="*/ 2273934 w 7310910"/>
              <a:gd name="connsiteY7" fmla="*/ 909537 h 2162297"/>
              <a:gd name="connsiteX8" fmla="*/ 3192088 w 7310910"/>
              <a:gd name="connsiteY8" fmla="*/ 918118 h 2162297"/>
              <a:gd name="connsiteX9" fmla="*/ 3192088 w 7310910"/>
              <a:gd name="connsiteY9" fmla="*/ 1098309 h 2162297"/>
              <a:gd name="connsiteX10" fmla="*/ 4101661 w 7310910"/>
              <a:gd name="connsiteY10" fmla="*/ 1106890 h 2162297"/>
              <a:gd name="connsiteX11" fmla="*/ 4118823 w 7310910"/>
              <a:gd name="connsiteY11" fmla="*/ 1870558 h 2162297"/>
              <a:gd name="connsiteX12" fmla="*/ 5019815 w 7310910"/>
              <a:gd name="connsiteY12" fmla="*/ 1887719 h 2162297"/>
              <a:gd name="connsiteX13" fmla="*/ 5036977 w 7310910"/>
              <a:gd name="connsiteY13" fmla="*/ 883796 h 2162297"/>
              <a:gd name="connsiteX14" fmla="*/ 5946550 w 7310910"/>
              <a:gd name="connsiteY14" fmla="*/ 900957 h 2162297"/>
              <a:gd name="connsiteX15" fmla="*/ 5946550 w 7310910"/>
              <a:gd name="connsiteY15" fmla="*/ 1372887 h 2162297"/>
              <a:gd name="connsiteX16" fmla="*/ 6864704 w 7310910"/>
              <a:gd name="connsiteY16" fmla="*/ 1364306 h 2162297"/>
              <a:gd name="connsiteX17" fmla="*/ 6864704 w 7310910"/>
              <a:gd name="connsiteY17" fmla="*/ 789410 h 2162297"/>
              <a:gd name="connsiteX18" fmla="*/ 7310910 w 7310910"/>
              <a:gd name="connsiteY18" fmla="*/ 789410 h 2162297"/>
              <a:gd name="connsiteX19" fmla="*/ 7302329 w 7310910"/>
              <a:gd name="connsiteY19" fmla="*/ 1338564 h 2162297"/>
              <a:gd name="connsiteX20" fmla="*/ 6873285 w 7310910"/>
              <a:gd name="connsiteY20" fmla="*/ 1355726 h 2162297"/>
              <a:gd name="connsiteX21" fmla="*/ 6864704 w 7310910"/>
              <a:gd name="connsiteY21" fmla="*/ 1887719 h 2162297"/>
              <a:gd name="connsiteX22" fmla="*/ 5946550 w 7310910"/>
              <a:gd name="connsiteY22" fmla="*/ 1887719 h 2162297"/>
              <a:gd name="connsiteX23" fmla="*/ 5937969 w 7310910"/>
              <a:gd name="connsiteY23" fmla="*/ 1475853 h 2162297"/>
              <a:gd name="connsiteX24" fmla="*/ 5045558 w 7310910"/>
              <a:gd name="connsiteY24" fmla="*/ 1475853 h 2162297"/>
              <a:gd name="connsiteX25" fmla="*/ 5062719 w 7310910"/>
              <a:gd name="connsiteY25" fmla="*/ 2162297 h 2162297"/>
              <a:gd name="connsiteX26" fmla="*/ 4093080 w 7310910"/>
              <a:gd name="connsiteY26" fmla="*/ 2153716 h 2162297"/>
              <a:gd name="connsiteX27" fmla="*/ 4093080 w 7310910"/>
              <a:gd name="connsiteY27" fmla="*/ 1647464 h 2162297"/>
              <a:gd name="connsiteX28" fmla="*/ 3209249 w 7310910"/>
              <a:gd name="connsiteY28" fmla="*/ 1647464 h 2162297"/>
              <a:gd name="connsiteX29" fmla="*/ 3192088 w 7310910"/>
              <a:gd name="connsiteY29" fmla="*/ 1493014 h 2162297"/>
              <a:gd name="connsiteX30" fmla="*/ 2282514 w 7310910"/>
              <a:gd name="connsiteY30" fmla="*/ 1484434 h 2162297"/>
              <a:gd name="connsiteX31" fmla="*/ 2256772 w 7310910"/>
              <a:gd name="connsiteY31" fmla="*/ 643540 h 2162297"/>
              <a:gd name="connsiteX32" fmla="*/ 1372941 w 7310910"/>
              <a:gd name="connsiteY32" fmla="*/ 626379 h 2162297"/>
              <a:gd name="connsiteX33" fmla="*/ 1364360 w 7310910"/>
              <a:gd name="connsiteY33" fmla="*/ 1184115 h 2162297"/>
              <a:gd name="connsiteX34" fmla="*/ 446206 w 7310910"/>
              <a:gd name="connsiteY34" fmla="*/ 1192695 h 2162297"/>
              <a:gd name="connsiteX35" fmla="*/ 454787 w 7310910"/>
              <a:gd name="connsiteY35" fmla="*/ 1355726 h 2162297"/>
              <a:gd name="connsiteX36" fmla="*/ 0 w 7310910"/>
              <a:gd name="connsiteY36" fmla="*/ 1355726 h 216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10910" h="2162297">
                <a:moveTo>
                  <a:pt x="0" y="1355726"/>
                </a:moveTo>
                <a:lnTo>
                  <a:pt x="0" y="789410"/>
                </a:lnTo>
                <a:lnTo>
                  <a:pt x="454787" y="797990"/>
                </a:lnTo>
                <a:lnTo>
                  <a:pt x="454787" y="643540"/>
                </a:lnTo>
                <a:lnTo>
                  <a:pt x="1364360" y="626379"/>
                </a:lnTo>
                <a:lnTo>
                  <a:pt x="1372941" y="0"/>
                </a:lnTo>
                <a:lnTo>
                  <a:pt x="2273934" y="8580"/>
                </a:lnTo>
                <a:lnTo>
                  <a:pt x="2273934" y="909537"/>
                </a:lnTo>
                <a:lnTo>
                  <a:pt x="3192088" y="918118"/>
                </a:lnTo>
                <a:lnTo>
                  <a:pt x="3192088" y="1098309"/>
                </a:lnTo>
                <a:lnTo>
                  <a:pt x="4101661" y="1106890"/>
                </a:lnTo>
                <a:lnTo>
                  <a:pt x="4118823" y="1870558"/>
                </a:lnTo>
                <a:lnTo>
                  <a:pt x="5019815" y="1887719"/>
                </a:lnTo>
                <a:lnTo>
                  <a:pt x="5036977" y="883796"/>
                </a:lnTo>
                <a:lnTo>
                  <a:pt x="5946550" y="900957"/>
                </a:lnTo>
                <a:lnTo>
                  <a:pt x="5946550" y="1372887"/>
                </a:lnTo>
                <a:lnTo>
                  <a:pt x="6864704" y="1364306"/>
                </a:lnTo>
                <a:lnTo>
                  <a:pt x="6864704" y="789410"/>
                </a:lnTo>
                <a:lnTo>
                  <a:pt x="7310910" y="789410"/>
                </a:lnTo>
                <a:lnTo>
                  <a:pt x="7302329" y="1338564"/>
                </a:lnTo>
                <a:lnTo>
                  <a:pt x="6873285" y="1355726"/>
                </a:lnTo>
                <a:lnTo>
                  <a:pt x="6864704" y="1887719"/>
                </a:lnTo>
                <a:lnTo>
                  <a:pt x="5946550" y="1887719"/>
                </a:lnTo>
                <a:lnTo>
                  <a:pt x="5937969" y="1475853"/>
                </a:lnTo>
                <a:lnTo>
                  <a:pt x="5045558" y="1475853"/>
                </a:lnTo>
                <a:lnTo>
                  <a:pt x="5062719" y="2162297"/>
                </a:lnTo>
                <a:lnTo>
                  <a:pt x="4093080" y="2153716"/>
                </a:lnTo>
                <a:lnTo>
                  <a:pt x="4093080" y="1647464"/>
                </a:lnTo>
                <a:lnTo>
                  <a:pt x="3209249" y="1647464"/>
                </a:lnTo>
                <a:lnTo>
                  <a:pt x="3192088" y="1493014"/>
                </a:lnTo>
                <a:lnTo>
                  <a:pt x="2282514" y="1484434"/>
                </a:lnTo>
                <a:lnTo>
                  <a:pt x="2256772" y="643540"/>
                </a:lnTo>
                <a:lnTo>
                  <a:pt x="1372941" y="626379"/>
                </a:lnTo>
                <a:lnTo>
                  <a:pt x="1364360" y="1184115"/>
                </a:lnTo>
                <a:lnTo>
                  <a:pt x="446206" y="1192695"/>
                </a:lnTo>
                <a:lnTo>
                  <a:pt x="454787" y="1355726"/>
                </a:lnTo>
                <a:lnTo>
                  <a:pt x="0" y="13557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2O_CSETN_5L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" t="6250" r="4167" b="18750"/>
              <a:stretch>
                <a:fillRect/>
              </a:stretch>
            </p:blipFill>
          </mc:Choice>
          <mc:Fallback>
            <p:blipFill>
              <a:blip r:embed="rId3"/>
              <a:srcRect l="5000" t="6250" r="4167" b="18750"/>
              <a:stretch>
                <a:fillRect/>
              </a:stretch>
            </p:blipFill>
          </mc:Fallback>
        </mc:AlternateContent>
        <p:spPr>
          <a:xfrm>
            <a:off x="0" y="912303"/>
            <a:ext cx="9144000" cy="503339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24px-Great_Wave_off_Kanagawa2.jpg"/>
          <p:cNvPicPr>
            <a:picLocks noChangeAspect="1"/>
          </p:cNvPicPr>
          <p:nvPr/>
        </p:nvPicPr>
        <p:blipFill>
          <a:blip r:embed="rId2"/>
          <a:srcRect l="2930" r="5859"/>
          <a:stretch>
            <a:fillRect/>
          </a:stretch>
        </p:blipFill>
        <p:spPr>
          <a:xfrm>
            <a:off x="0" y="0"/>
            <a:ext cx="9137460" cy="6858000"/>
          </a:xfrm>
          <a:prstGeom prst="rect">
            <a:avLst/>
          </a:prstGeom>
        </p:spPr>
      </p:pic>
      <p:pic>
        <p:nvPicPr>
          <p:cNvPr id="5" name="Picture 4" descr="stysmoon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5751" y="2712357"/>
            <a:ext cx="5010912" cy="33934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579354" y="2453375"/>
            <a:ext cx="3121888" cy="3308238"/>
            <a:chOff x="2579354" y="2453375"/>
            <a:chExt cx="3121888" cy="3308238"/>
          </a:xfrm>
        </p:grpSpPr>
        <p:grpSp>
          <p:nvGrpSpPr>
            <p:cNvPr id="73" name="Group 72"/>
            <p:cNvGrpSpPr/>
            <p:nvPr/>
          </p:nvGrpSpPr>
          <p:grpSpPr>
            <a:xfrm>
              <a:off x="5207466" y="5127773"/>
              <a:ext cx="493776" cy="493776"/>
              <a:chOff x="5207466" y="5127773"/>
              <a:chExt cx="493776" cy="493776"/>
            </a:xfrm>
          </p:grpSpPr>
          <p:pic>
            <p:nvPicPr>
              <p:cNvPr id="20" name="Picture 19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8100000">
                <a:off x="5207466" y="5127773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207466" y="5127773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2579354" y="2453375"/>
              <a:ext cx="1906486" cy="3308238"/>
              <a:chOff x="2579354" y="2453375"/>
              <a:chExt cx="1906486" cy="3308238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2700000">
                <a:off x="3113446" y="4389219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 rot="27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2579354" y="2453375"/>
            <a:ext cx="1828800" cy="4028059"/>
            <a:chOff x="2579354" y="2453375"/>
            <a:chExt cx="1828800" cy="4028059"/>
          </a:xfrm>
        </p:grpSpPr>
        <p:grpSp>
          <p:nvGrpSpPr>
            <p:cNvPr id="74" name="Group 73"/>
            <p:cNvGrpSpPr/>
            <p:nvPr/>
          </p:nvGrpSpPr>
          <p:grpSpPr>
            <a:xfrm>
              <a:off x="3280384" y="5987658"/>
              <a:ext cx="493776" cy="493776"/>
              <a:chOff x="3280384" y="5987658"/>
              <a:chExt cx="493776" cy="493776"/>
            </a:xfrm>
          </p:grpSpPr>
          <p:pic>
            <p:nvPicPr>
              <p:cNvPr id="26" name="Picture 25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10800000">
                <a:off x="3280384" y="5987658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280384" y="5987658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579354" y="2453375"/>
              <a:ext cx="1828800" cy="3753359"/>
              <a:chOff x="2579354" y="2453375"/>
              <a:chExt cx="1828800" cy="3753359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rot="5400000">
                <a:off x="2162867" y="4834340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 rot="54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1177976" y="2567675"/>
            <a:ext cx="3344478" cy="3053874"/>
            <a:chOff x="1177976" y="2567675"/>
            <a:chExt cx="3344478" cy="3053874"/>
          </a:xfrm>
        </p:grpSpPr>
        <p:grpSp>
          <p:nvGrpSpPr>
            <p:cNvPr id="75" name="Group 74"/>
            <p:cNvGrpSpPr/>
            <p:nvPr/>
          </p:nvGrpSpPr>
          <p:grpSpPr>
            <a:xfrm>
              <a:off x="1295389" y="5127773"/>
              <a:ext cx="493776" cy="493776"/>
              <a:chOff x="1295389" y="5127773"/>
              <a:chExt cx="493776" cy="493776"/>
            </a:xfrm>
          </p:grpSpPr>
          <p:pic>
            <p:nvPicPr>
              <p:cNvPr id="18" name="Picture 17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13500000">
                <a:off x="1295389" y="5127773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295389" y="5127773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1177976" y="2567675"/>
              <a:ext cx="3344478" cy="1850428"/>
              <a:chOff x="1177976" y="2567675"/>
              <a:chExt cx="3344478" cy="185042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8100000">
                <a:off x="1177976" y="4416515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 rot="81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485961" y="2567675"/>
            <a:ext cx="4036493" cy="1828800"/>
            <a:chOff x="485961" y="2567675"/>
            <a:chExt cx="4036493" cy="1828800"/>
          </a:xfrm>
        </p:grpSpPr>
        <p:grpSp>
          <p:nvGrpSpPr>
            <p:cNvPr id="76" name="Group 75"/>
            <p:cNvGrpSpPr/>
            <p:nvPr/>
          </p:nvGrpSpPr>
          <p:grpSpPr>
            <a:xfrm>
              <a:off x="485961" y="3185559"/>
              <a:ext cx="493776" cy="493776"/>
              <a:chOff x="485961" y="3185559"/>
              <a:chExt cx="493776" cy="493776"/>
            </a:xfrm>
          </p:grpSpPr>
          <p:pic>
            <p:nvPicPr>
              <p:cNvPr id="22" name="Picture 21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16200000">
                <a:off x="485961" y="3185559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85961" y="3185559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742119" y="2567675"/>
              <a:ext cx="3780335" cy="1828800"/>
              <a:chOff x="742119" y="2567675"/>
              <a:chExt cx="3780335" cy="18288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0800000">
                <a:off x="742119" y="3436683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 rot="108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1295389" y="1100668"/>
            <a:ext cx="3112765" cy="3410107"/>
            <a:chOff x="1295389" y="1100668"/>
            <a:chExt cx="3112765" cy="3410107"/>
          </a:xfrm>
        </p:grpSpPr>
        <p:grpSp>
          <p:nvGrpSpPr>
            <p:cNvPr id="69" name="Group 68"/>
            <p:cNvGrpSpPr/>
            <p:nvPr/>
          </p:nvGrpSpPr>
          <p:grpSpPr>
            <a:xfrm>
              <a:off x="1295389" y="1289696"/>
              <a:ext cx="493776" cy="493776"/>
              <a:chOff x="1295389" y="1289696"/>
              <a:chExt cx="493776" cy="493776"/>
            </a:xfrm>
          </p:grpSpPr>
          <p:pic>
            <p:nvPicPr>
              <p:cNvPr id="16" name="Picture 15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18900000">
                <a:off x="1295389" y="1289696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295389" y="1289696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577107" y="1100668"/>
              <a:ext cx="1831047" cy="3410107"/>
              <a:chOff x="2577107" y="1100668"/>
              <a:chExt cx="1831047" cy="3410107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rot="13500000">
                <a:off x="1206301" y="2471474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 rot="135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2579355" y="491987"/>
            <a:ext cx="1828800" cy="4018789"/>
            <a:chOff x="2579355" y="491987"/>
            <a:chExt cx="1828800" cy="4018789"/>
          </a:xfrm>
        </p:grpSpPr>
        <p:grpSp>
          <p:nvGrpSpPr>
            <p:cNvPr id="70" name="Group 69"/>
            <p:cNvGrpSpPr/>
            <p:nvPr/>
          </p:nvGrpSpPr>
          <p:grpSpPr>
            <a:xfrm>
              <a:off x="3280384" y="491987"/>
              <a:ext cx="493776" cy="493776"/>
              <a:chOff x="3280384" y="491987"/>
              <a:chExt cx="493776" cy="493776"/>
            </a:xfrm>
          </p:grpSpPr>
          <p:pic>
            <p:nvPicPr>
              <p:cNvPr id="12" name="Picture 11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>
                <a:off x="3280384" y="491987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280384" y="491987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2579355" y="748147"/>
              <a:ext cx="1828800" cy="3762629"/>
              <a:chOff x="2579355" y="748147"/>
              <a:chExt cx="1828800" cy="3762629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16200000">
                <a:off x="2162438" y="2118953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 rot="16200000">
                <a:off x="2465055" y="2567676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2465054" y="1289696"/>
            <a:ext cx="3364298" cy="3106779"/>
            <a:chOff x="2465054" y="1289696"/>
            <a:chExt cx="3364298" cy="3106779"/>
          </a:xfrm>
        </p:grpSpPr>
        <p:grpSp>
          <p:nvGrpSpPr>
            <p:cNvPr id="71" name="Group 70"/>
            <p:cNvGrpSpPr/>
            <p:nvPr/>
          </p:nvGrpSpPr>
          <p:grpSpPr>
            <a:xfrm>
              <a:off x="5207466" y="1289696"/>
              <a:ext cx="493776" cy="493776"/>
              <a:chOff x="5207466" y="1289696"/>
              <a:chExt cx="493776" cy="493776"/>
            </a:xfrm>
          </p:grpSpPr>
          <p:pic>
            <p:nvPicPr>
              <p:cNvPr id="14" name="Picture 13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2700000">
                <a:off x="5207466" y="1289696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5207466" y="1289696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465054" y="2509073"/>
              <a:ext cx="3364298" cy="1887402"/>
              <a:chOff x="2465054" y="2509073"/>
              <a:chExt cx="3364298" cy="1887402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8900000">
                <a:off x="3086152" y="2509073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 rot="18900000"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465054" y="2567675"/>
            <a:ext cx="4001083" cy="1828800"/>
            <a:chOff x="2465054" y="2567675"/>
            <a:chExt cx="4001083" cy="1828800"/>
          </a:xfrm>
        </p:grpSpPr>
        <p:grpSp>
          <p:nvGrpSpPr>
            <p:cNvPr id="72" name="Group 71"/>
            <p:cNvGrpSpPr/>
            <p:nvPr/>
          </p:nvGrpSpPr>
          <p:grpSpPr>
            <a:xfrm>
              <a:off x="5972361" y="3185559"/>
              <a:ext cx="493776" cy="493776"/>
              <a:chOff x="5972361" y="3185559"/>
              <a:chExt cx="493776" cy="493776"/>
            </a:xfrm>
          </p:grpSpPr>
          <p:pic>
            <p:nvPicPr>
              <p:cNvPr id="24" name="Picture 23" descr="preview[108k].jpg"/>
              <p:cNvPicPr>
                <a:picLocks noChangeAspect="1"/>
              </p:cNvPicPr>
              <p:nvPr/>
            </p:nvPicPr>
            <p:blipFill>
              <a:blip r:embed="rId2"/>
              <a:srcRect l="6240" t="5449" r="5280" b="5609"/>
              <a:stretch>
                <a:fillRect/>
              </a:stretch>
            </p:blipFill>
            <p:spPr>
              <a:xfrm rot="5400000">
                <a:off x="5972361" y="3185559"/>
                <a:ext cx="493776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72361" y="3185559"/>
                <a:ext cx="246888" cy="493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2465054" y="2567675"/>
              <a:ext cx="3754195" cy="1828800"/>
              <a:chOff x="2465054" y="2567675"/>
              <a:chExt cx="3754195" cy="18288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476049" y="3428571"/>
                <a:ext cx="27432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2465054" y="2567675"/>
                <a:ext cx="2057400" cy="182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277097main_304spot1.jpg"/>
          <p:cNvPicPr>
            <a:picLocks noChangeAspect="1"/>
          </p:cNvPicPr>
          <p:nvPr/>
        </p:nvPicPr>
        <p:blipFill>
          <a:blip r:embed="rId3"/>
          <a:srcRect t="9091" r="72727" b="9091"/>
          <a:stretch>
            <a:fillRect/>
          </a:stretch>
        </p:blipFill>
        <p:spPr>
          <a:xfrm>
            <a:off x="7273670" y="623455"/>
            <a:ext cx="1870330" cy="561109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0554" y="738875"/>
            <a:ext cx="5486400" cy="5486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2579354" y="2567675"/>
            <a:ext cx="1828800" cy="1828800"/>
            <a:chOff x="3298684" y="1959899"/>
            <a:chExt cx="1828800" cy="182880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298684" y="1959899"/>
              <a:ext cx="1828800" cy="1828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8684" y="1959899"/>
              <a:ext cx="1828800" cy="18288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2"/>
          <p:cNvGrpSpPr/>
          <p:nvPr/>
        </p:nvGrpSpPr>
        <p:grpSpPr>
          <a:xfrm>
            <a:off x="5207466" y="5127773"/>
            <a:ext cx="493776" cy="493776"/>
            <a:chOff x="5207466" y="5127773"/>
            <a:chExt cx="493776" cy="493776"/>
          </a:xfrm>
        </p:grpSpPr>
        <p:pic>
          <p:nvPicPr>
            <p:cNvPr id="20" name="Picture 19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8100000">
              <a:off x="5207466" y="5127773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207466" y="5127773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/>
          <p:cNvCxnSpPr/>
          <p:nvPr/>
        </p:nvCxnSpPr>
        <p:spPr>
          <a:xfrm rot="2700000">
            <a:off x="3113446" y="4389219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73"/>
          <p:cNvGrpSpPr/>
          <p:nvPr/>
        </p:nvGrpSpPr>
        <p:grpSpPr>
          <a:xfrm>
            <a:off x="3280384" y="5987658"/>
            <a:ext cx="493776" cy="493776"/>
            <a:chOff x="3280384" y="5987658"/>
            <a:chExt cx="493776" cy="493776"/>
          </a:xfrm>
        </p:grpSpPr>
        <p:pic>
          <p:nvPicPr>
            <p:cNvPr id="26" name="Picture 25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10800000">
              <a:off x="3280384" y="5987658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3280384" y="5987658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Connector 52"/>
          <p:cNvCxnSpPr/>
          <p:nvPr/>
        </p:nvCxnSpPr>
        <p:spPr>
          <a:xfrm rot="5400000">
            <a:off x="2162867" y="4834340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74"/>
          <p:cNvGrpSpPr/>
          <p:nvPr/>
        </p:nvGrpSpPr>
        <p:grpSpPr>
          <a:xfrm>
            <a:off x="1295389" y="5127773"/>
            <a:ext cx="493776" cy="493776"/>
            <a:chOff x="1295389" y="5127773"/>
            <a:chExt cx="493776" cy="493776"/>
          </a:xfrm>
        </p:grpSpPr>
        <p:pic>
          <p:nvPicPr>
            <p:cNvPr id="18" name="Picture 17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13500000">
              <a:off x="1295389" y="5127773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295389" y="5127773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/>
          <p:cNvCxnSpPr/>
          <p:nvPr/>
        </p:nvCxnSpPr>
        <p:spPr>
          <a:xfrm rot="8100000">
            <a:off x="1177976" y="4416515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75"/>
          <p:cNvGrpSpPr/>
          <p:nvPr/>
        </p:nvGrpSpPr>
        <p:grpSpPr>
          <a:xfrm>
            <a:off x="485961" y="3185559"/>
            <a:ext cx="493776" cy="493776"/>
            <a:chOff x="485961" y="3185559"/>
            <a:chExt cx="493776" cy="493776"/>
          </a:xfrm>
        </p:grpSpPr>
        <p:pic>
          <p:nvPicPr>
            <p:cNvPr id="22" name="Picture 21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16200000">
              <a:off x="485961" y="3185559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85961" y="3185559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Straight Connector 58"/>
          <p:cNvCxnSpPr/>
          <p:nvPr/>
        </p:nvCxnSpPr>
        <p:spPr>
          <a:xfrm rot="10800000">
            <a:off x="742119" y="3436683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68"/>
          <p:cNvGrpSpPr/>
          <p:nvPr/>
        </p:nvGrpSpPr>
        <p:grpSpPr>
          <a:xfrm>
            <a:off x="1295389" y="1289696"/>
            <a:ext cx="493776" cy="493776"/>
            <a:chOff x="1295389" y="1289696"/>
            <a:chExt cx="493776" cy="493776"/>
          </a:xfrm>
        </p:grpSpPr>
        <p:pic>
          <p:nvPicPr>
            <p:cNvPr id="16" name="Picture 15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18900000">
              <a:off x="1295389" y="1289696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295389" y="1289696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/>
        </p:nvCxnSpPr>
        <p:spPr>
          <a:xfrm rot="13500000">
            <a:off x="1206301" y="2471474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69"/>
          <p:cNvGrpSpPr/>
          <p:nvPr/>
        </p:nvGrpSpPr>
        <p:grpSpPr>
          <a:xfrm>
            <a:off x="3280384" y="491987"/>
            <a:ext cx="493776" cy="493776"/>
            <a:chOff x="3280384" y="491987"/>
            <a:chExt cx="493776" cy="493776"/>
          </a:xfrm>
        </p:grpSpPr>
        <p:pic>
          <p:nvPicPr>
            <p:cNvPr id="12" name="Picture 11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>
              <a:off x="3280384" y="491987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280384" y="491987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/>
        </p:nvCxnSpPr>
        <p:spPr>
          <a:xfrm rot="16200000">
            <a:off x="2162438" y="2118953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70"/>
          <p:cNvGrpSpPr/>
          <p:nvPr/>
        </p:nvGrpSpPr>
        <p:grpSpPr>
          <a:xfrm>
            <a:off x="5207466" y="1289696"/>
            <a:ext cx="493776" cy="493776"/>
            <a:chOff x="5207466" y="1289696"/>
            <a:chExt cx="493776" cy="493776"/>
          </a:xfrm>
        </p:grpSpPr>
        <p:pic>
          <p:nvPicPr>
            <p:cNvPr id="14" name="Picture 13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2700000">
              <a:off x="5207466" y="1289696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207466" y="1289696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/>
          <p:cNvCxnSpPr/>
          <p:nvPr/>
        </p:nvCxnSpPr>
        <p:spPr>
          <a:xfrm rot="18900000">
            <a:off x="3086152" y="2509073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71"/>
          <p:cNvGrpSpPr/>
          <p:nvPr/>
        </p:nvGrpSpPr>
        <p:grpSpPr>
          <a:xfrm>
            <a:off x="5972361" y="3185559"/>
            <a:ext cx="493776" cy="493776"/>
            <a:chOff x="5972361" y="3185559"/>
            <a:chExt cx="493776" cy="493776"/>
          </a:xfrm>
        </p:grpSpPr>
        <p:pic>
          <p:nvPicPr>
            <p:cNvPr id="24" name="Picture 23" descr="preview[108k].jpg"/>
            <p:cNvPicPr>
              <a:picLocks noChangeAspect="1"/>
            </p:cNvPicPr>
            <p:nvPr/>
          </p:nvPicPr>
          <p:blipFill>
            <a:blip r:embed="rId2"/>
            <a:srcRect l="6240" t="5449" r="5280" b="5609"/>
            <a:stretch>
              <a:fillRect/>
            </a:stretch>
          </p:blipFill>
          <p:spPr>
            <a:xfrm rot="5400000">
              <a:off x="5972361" y="3185559"/>
              <a:ext cx="493776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5972361" y="3185559"/>
              <a:ext cx="246888" cy="4937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3476049" y="3428571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77097main_304spot1.jpg"/>
          <p:cNvPicPr>
            <a:picLocks noChangeAspect="1"/>
          </p:cNvPicPr>
          <p:nvPr/>
        </p:nvPicPr>
        <p:blipFill>
          <a:blip r:embed="rId3"/>
          <a:srcRect t="9091" r="72727" b="9091"/>
          <a:stretch>
            <a:fillRect/>
          </a:stretch>
        </p:blipFill>
        <p:spPr>
          <a:xfrm>
            <a:off x="7273670" y="623455"/>
            <a:ext cx="1870330" cy="561109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0554" y="738875"/>
            <a:ext cx="5486400" cy="5486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579354" y="2567675"/>
            <a:ext cx="1828800" cy="182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9354" y="256767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369227main_aldrinLM_full.jpg"/>
          <p:cNvPicPr>
            <a:picLocks noChangeAspect="1"/>
          </p:cNvPicPr>
          <p:nvPr/>
        </p:nvPicPr>
        <p:blipFill>
          <a:blip r:embed="rId2"/>
          <a:srcRect b="25377"/>
          <a:stretch>
            <a:fillRect/>
          </a:stretch>
        </p:blipFill>
        <p:spPr>
          <a:xfrm>
            <a:off x="0" y="-1627"/>
            <a:ext cx="9144000" cy="68612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ysmoon_original.jpg"/>
          <p:cNvPicPr>
            <a:picLocks noChangeAspect="1"/>
          </p:cNvPicPr>
          <p:nvPr/>
        </p:nvPicPr>
        <p:blipFill>
          <a:blip r:embed="rId2"/>
          <a:srcRect l="14599" t="10778" r="21898" b="5389"/>
          <a:stretch>
            <a:fillRect/>
          </a:stretch>
        </p:blipFill>
        <p:spPr>
          <a:xfrm rot="10800000">
            <a:off x="0" y="0"/>
            <a:ext cx="7671282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43365" y="3254948"/>
            <a:ext cx="5710516" cy="461665"/>
            <a:chOff x="3443365" y="3244745"/>
            <a:chExt cx="5710516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6085409" y="3244745"/>
              <a:ext cx="3068472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Warm sometimes</a:t>
              </a:r>
              <a:endParaRPr lang="en-US" sz="2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10800000" flipV="1">
              <a:off x="3443365" y="3467242"/>
              <a:ext cx="2642045" cy="9270"/>
            </a:xfrm>
            <a:prstGeom prst="straightConnector1">
              <a:avLst/>
            </a:prstGeom>
            <a:ln w="1143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443365" y="2210135"/>
            <a:ext cx="5710516" cy="2551291"/>
            <a:chOff x="3443365" y="2210135"/>
            <a:chExt cx="5710516" cy="2551291"/>
          </a:xfrm>
        </p:grpSpPr>
        <p:grpSp>
          <p:nvGrpSpPr>
            <p:cNvPr id="22" name="Group 21"/>
            <p:cNvGrpSpPr/>
            <p:nvPr/>
          </p:nvGrpSpPr>
          <p:grpSpPr>
            <a:xfrm>
              <a:off x="3443365" y="4299761"/>
              <a:ext cx="5710516" cy="461665"/>
              <a:chOff x="3443365" y="4157367"/>
              <a:chExt cx="5710516" cy="46166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085409" y="4157367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Less Warm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10800000" flipV="1">
                <a:off x="3443365" y="4379864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3443365" y="2210135"/>
              <a:ext cx="5710516" cy="461665"/>
              <a:chOff x="3443365" y="2262051"/>
              <a:chExt cx="5710516" cy="46166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085409" y="2262051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Less Warm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3443365" y="2484548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3443365" y="1165322"/>
            <a:ext cx="5710516" cy="4640917"/>
            <a:chOff x="3443365" y="1165322"/>
            <a:chExt cx="5710516" cy="4640917"/>
          </a:xfrm>
        </p:grpSpPr>
        <p:grpSp>
          <p:nvGrpSpPr>
            <p:cNvPr id="25" name="Group 24"/>
            <p:cNvGrpSpPr/>
            <p:nvPr/>
          </p:nvGrpSpPr>
          <p:grpSpPr>
            <a:xfrm>
              <a:off x="3443365" y="1165322"/>
              <a:ext cx="5710516" cy="461665"/>
              <a:chOff x="3443365" y="1316439"/>
              <a:chExt cx="5710516" cy="46166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085409" y="1316439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Kind of Cold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10800000" flipV="1">
                <a:off x="3443365" y="1538936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443365" y="5344574"/>
              <a:ext cx="5710516" cy="461665"/>
              <a:chOff x="3443365" y="5026589"/>
              <a:chExt cx="5710516" cy="46166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085409" y="5026589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Kind of Cold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10800000" flipV="1">
                <a:off x="3443365" y="5249086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3443365" y="120509"/>
            <a:ext cx="5710516" cy="6730542"/>
            <a:chOff x="3443365" y="120509"/>
            <a:chExt cx="5710516" cy="6730542"/>
          </a:xfrm>
        </p:grpSpPr>
        <p:grpSp>
          <p:nvGrpSpPr>
            <p:cNvPr id="20" name="Group 19"/>
            <p:cNvGrpSpPr/>
            <p:nvPr/>
          </p:nvGrpSpPr>
          <p:grpSpPr>
            <a:xfrm>
              <a:off x="3443365" y="6389386"/>
              <a:ext cx="5710516" cy="461665"/>
              <a:chOff x="3443365" y="6389386"/>
              <a:chExt cx="5710516" cy="46166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085409" y="6389386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Really Cold!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3443365" y="6611883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443365" y="120509"/>
              <a:ext cx="5710516" cy="461665"/>
              <a:chOff x="3443365" y="120509"/>
              <a:chExt cx="5710516" cy="46166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085409" y="120509"/>
                <a:ext cx="3068472" cy="46166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 Black"/>
                    <a:cs typeface="Arial Black"/>
                  </a:rPr>
                  <a:t>Really Cold!</a:t>
                </a:r>
                <a:endParaRPr lang="en-US" sz="2400" dirty="0">
                  <a:solidFill>
                    <a:schemeClr val="bg1"/>
                  </a:solidFill>
                  <a:latin typeface="Arial Black"/>
                  <a:cs typeface="Arial Black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3443365" y="343006"/>
                <a:ext cx="2642045" cy="9270"/>
              </a:xfrm>
              <a:prstGeom prst="straightConnector1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3417main_surveyor3_full.jpg"/>
          <p:cNvPicPr>
            <a:picLocks noChangeAspect="1"/>
          </p:cNvPicPr>
          <p:nvPr/>
        </p:nvPicPr>
        <p:blipFill>
          <a:blip r:embed="rId2"/>
          <a:srcRect t="25546"/>
          <a:stretch>
            <a:fillRect/>
          </a:stretch>
        </p:blipFill>
        <p:spPr>
          <a:xfrm>
            <a:off x="26830" y="0"/>
            <a:ext cx="909034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ysmoon_original.jpg"/>
          <p:cNvPicPr>
            <a:picLocks noChangeAspect="1"/>
          </p:cNvPicPr>
          <p:nvPr/>
        </p:nvPicPr>
        <p:blipFill>
          <a:blip r:embed="rId2"/>
          <a:srcRect l="14599" t="10778" r="14599" b="5389"/>
          <a:stretch>
            <a:fillRect/>
          </a:stretch>
        </p:blipFill>
        <p:spPr>
          <a:xfrm rot="10800000">
            <a:off x="295464" y="0"/>
            <a:ext cx="8553072" cy="68580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217250" y="3259277"/>
            <a:ext cx="457200" cy="457200"/>
          </a:xfrm>
          <a:prstGeom prst="ellipse">
            <a:avLst/>
          </a:prstGeom>
          <a:noFill/>
          <a:ln w="1143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31450" y="2573477"/>
            <a:ext cx="1828800" cy="1828800"/>
          </a:xfrm>
          <a:prstGeom prst="ellipse">
            <a:avLst/>
          </a:prstGeom>
          <a:noFill/>
          <a:ln w="1143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858098" y="900125"/>
            <a:ext cx="5175504" cy="5175504"/>
          </a:xfrm>
          <a:prstGeom prst="ellipse">
            <a:avLst/>
          </a:prstGeom>
          <a:noFill/>
          <a:ln w="1143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17050" y="1659077"/>
            <a:ext cx="3657600" cy="3657600"/>
          </a:xfrm>
          <a:prstGeom prst="ellipse">
            <a:avLst/>
          </a:prstGeom>
          <a:noFill/>
          <a:ln w="1143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68894" y="410921"/>
            <a:ext cx="6153912" cy="6153912"/>
          </a:xfrm>
          <a:prstGeom prst="ellipse">
            <a:avLst/>
          </a:prstGeom>
          <a:noFill/>
          <a:ln w="1143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CVEarth4_EYE_38.png"/>
          <p:cNvPicPr>
            <a:picLocks noChangeAspect="1"/>
          </p:cNvPicPr>
          <p:nvPr/>
        </p:nvPicPr>
        <p:blipFill>
          <a:blip r:embed="rId2"/>
          <a:srcRect l="21114" t="28125" r="21114" b="28125"/>
          <a:stretch>
            <a:fillRect/>
          </a:stretch>
        </p:blipFill>
        <p:spPr>
          <a:xfrm>
            <a:off x="0" y="829695"/>
            <a:ext cx="9144000" cy="51986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903" y="0"/>
            <a:ext cx="4076195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35</Words>
  <Application>Microsoft Macintosh PowerPoint</Application>
  <PresentationFormat>On-screen Show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In the Light of a Watery Moon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NASA Goddard Space Flight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Light of a Watery Moon</dc:title>
  <dc:creator>Timothy Livengood</dc:creator>
  <cp:lastModifiedBy>Timothy Livengood</cp:lastModifiedBy>
  <cp:revision>13</cp:revision>
  <dcterms:created xsi:type="dcterms:W3CDTF">2012-06-29T13:07:21Z</dcterms:created>
  <dcterms:modified xsi:type="dcterms:W3CDTF">2012-06-29T15:57:54Z</dcterms:modified>
</cp:coreProperties>
</file>