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6" r:id="rId2"/>
    <p:sldId id="420" r:id="rId3"/>
    <p:sldId id="431" r:id="rId4"/>
    <p:sldId id="421" r:id="rId5"/>
    <p:sldId id="432" r:id="rId6"/>
    <p:sldId id="422" r:id="rId7"/>
    <p:sldId id="429" r:id="rId8"/>
    <p:sldId id="424" r:id="rId9"/>
    <p:sldId id="425" r:id="rId10"/>
    <p:sldId id="426" r:id="rId11"/>
    <p:sldId id="43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80F9E"/>
    <a:srgbClr val="00C7D7"/>
    <a:srgbClr val="2BD7D0"/>
    <a:srgbClr val="006464"/>
    <a:srgbClr val="FFFF00"/>
    <a:srgbClr val="E08500"/>
    <a:srgbClr val="CCCC00"/>
    <a:srgbClr val="CC0000"/>
    <a:srgbClr val="FF00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E9384D26-0434-B14B-B0EA-61FA02ABF7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4A1266-596E-FD4F-AC5C-453F6858C6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10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11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26CB-CFB7-3844-A4A5-515650DEC085}" type="slidenum">
              <a:rPr lang="en-US"/>
              <a:pPr/>
              <a:t>9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562EEB-69CF-4844-B679-FC3CDC9C2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112E0A-EB38-FA44-8E73-AFB43598A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B91210-7984-6642-93F0-34E29B62C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7486E83-5758-EF4D-B35D-14A6FBB03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0C27159-3016-224C-83B7-31B7BD5710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917C56B-0D96-5041-9D51-E79272DD6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11A361-0124-C548-AAC1-352BD8383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65E6BD-57E0-9048-8143-83D61C731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EFEFC5-FAA0-7448-B701-9CA64BB67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AD3882-7392-FA41-9A8C-7CD7114C1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D74CF8-D3B6-1E41-8761-9D90D116D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B70F5C-DDD0-1D4B-A68A-C290132E94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7798C1-66B4-C241-9249-3C3284134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C2DDF6-4B25-7D49-9AC5-01D393BB1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5C545B-879E-FC46-8F67-2412AC8B88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119e010316.jpg"/>
          <p:cNvPicPr>
            <a:picLocks noChangeAspect="1"/>
          </p:cNvPicPr>
          <p:nvPr/>
        </p:nvPicPr>
        <p:blipFill>
          <a:blip r:embed="rId3"/>
          <a:srcRect l="7696" t="1024" r="7696" b="6145"/>
          <a:stretch>
            <a:fillRect/>
          </a:stretch>
        </p:blipFill>
        <p:spPr>
          <a:xfrm>
            <a:off x="-9247" y="0"/>
            <a:ext cx="9153247" cy="6859029"/>
          </a:xfrm>
          <a:prstGeom prst="rect">
            <a:avLst/>
          </a:prstGeom>
        </p:spPr>
      </p:pic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828800" y="381000"/>
            <a:ext cx="5562600" cy="13716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FFFF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Navigating SSEP Experiments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from Selection to Flight</a:t>
            </a:r>
            <a:endParaRPr kumimoji="0" lang="en-US" sz="2800" b="0" u="none" strike="noStrike" kern="0" cap="none" spc="0" normalizeH="0" baseline="0" noProof="0" dirty="0">
              <a:ln>
                <a:noFill/>
              </a:ln>
              <a:solidFill>
                <a:srgbClr val="2BD7D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2514600" y="6096000"/>
            <a:ext cx="4114800" cy="6858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solidFill>
              <a:srgbClr val="FFFF66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C7D7"/>
                </a:solidFill>
                <a:latin typeface="+mj-lt"/>
                <a:ea typeface="+mj-ea"/>
                <a:cs typeface="+mj-cs"/>
              </a:rPr>
              <a:t>SSEP National Conference 2012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C7D7"/>
                </a:solidFill>
                <a:latin typeface="+mj-lt"/>
                <a:ea typeface="+mj-ea"/>
                <a:cs typeface="+mj-cs"/>
              </a:rPr>
              <a:t>July 2, 2012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C7D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5334000"/>
            <a:ext cx="6705600" cy="64633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66">
                <a:alpha val="50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C7D7"/>
                </a:solidFill>
              </a:rPr>
              <a:t>Dr . Harri Vanhala</a:t>
            </a:r>
          </a:p>
          <a:p>
            <a:pPr algn="ctr"/>
            <a:r>
              <a:rPr lang="en-US" dirty="0" smtClean="0">
                <a:solidFill>
                  <a:srgbClr val="00C7D7"/>
                </a:solidFill>
              </a:rPr>
              <a:t>National Center for Earth and Space Science Education</a:t>
            </a:r>
            <a:endParaRPr lang="en-US" dirty="0">
              <a:solidFill>
                <a:srgbClr val="00C7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495800" cy="2438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For transportation to the ISS, the SSEP payload is placed inside an appropriate ferry vehicle (for SSEP Mission 1 to ISS, </a:t>
            </a:r>
            <a:r>
              <a:rPr lang="en-US" sz="2000" dirty="0" err="1" smtClean="0">
                <a:solidFill>
                  <a:srgbClr val="00C7D7"/>
                </a:solidFill>
              </a:rPr>
              <a:t>SpaceX</a:t>
            </a:r>
            <a:r>
              <a:rPr lang="en-US" sz="2000" dirty="0" smtClean="0">
                <a:solidFill>
                  <a:srgbClr val="00C7D7"/>
                </a:solidFill>
              </a:rPr>
              <a:t> Dragon) to wait for launch. Depending on the ferry vehicle to be used, this may be 1.5 – 4 weeks before launch.</a:t>
            </a:r>
          </a:p>
        </p:txBody>
      </p:sp>
      <p:pic>
        <p:nvPicPr>
          <p:cNvPr id="16" name="Picture 15" descr="SSEP-ISS-letterhead.jpg"/>
          <p:cNvPicPr>
            <a:picLocks noChangeAspect="1"/>
          </p:cNvPicPr>
          <p:nvPr/>
        </p:nvPicPr>
        <p:blipFill>
          <a:blip r:embed="rId3"/>
          <a:srcRect t="5988" r="1292" b="5988"/>
          <a:stretch>
            <a:fillRect/>
          </a:stretch>
        </p:blipFill>
        <p:spPr>
          <a:xfrm>
            <a:off x="-1" y="-15516"/>
            <a:ext cx="9152987" cy="100611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Pre-Launch Activities</a:t>
            </a:r>
          </a:p>
        </p:txBody>
      </p:sp>
      <p:pic>
        <p:nvPicPr>
          <p:cNvPr id="17" name="Picture 16" descr="616243main_2011-11-16-1600_1024-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86200"/>
            <a:ext cx="3657600" cy="2743200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  <p:pic>
        <p:nvPicPr>
          <p:cNvPr id="19" name="Picture 18" descr="641949main_2012-04-04-3-1600_1600-1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7" y="3429000"/>
            <a:ext cx="4267203" cy="3200400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  <p:pic>
        <p:nvPicPr>
          <p:cNvPr id="20" name="Picture 19" descr="644329main_2012-04-26-1-1600_1600-12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998" y="1066800"/>
            <a:ext cx="3657602" cy="2743200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SSEP-ISS-letterhead.jpg"/>
          <p:cNvPicPr>
            <a:picLocks noChangeAspect="1"/>
          </p:cNvPicPr>
          <p:nvPr/>
        </p:nvPicPr>
        <p:blipFill>
          <a:blip r:embed="rId3"/>
          <a:srcRect t="5988" r="1292" b="5988"/>
          <a:stretch>
            <a:fillRect/>
          </a:stretch>
        </p:blipFill>
        <p:spPr>
          <a:xfrm>
            <a:off x="-1" y="-15516"/>
            <a:ext cx="9152987" cy="100611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Launch and Arrival at ISS</a:t>
            </a:r>
            <a:endParaRPr lang="en-US" sz="2800" dirty="0" smtClean="0">
              <a:solidFill>
                <a:srgbClr val="2BD7D0"/>
              </a:solidFill>
            </a:endParaRPr>
          </a:p>
        </p:txBody>
      </p:sp>
      <p:pic>
        <p:nvPicPr>
          <p:cNvPr id="8" name="Picture 7" descr="652153main_ksc-2012-2913_1600_946-7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4264234" cy="3200400"/>
          </a:xfrm>
          <a:prstGeom prst="rect">
            <a:avLst/>
          </a:prstGeom>
          <a:ln>
            <a:solidFill>
              <a:srgbClr val="FFFF66">
                <a:alpha val="50000"/>
              </a:srgbClr>
            </a:solidFill>
          </a:ln>
        </p:spPr>
      </p:pic>
      <p:pic>
        <p:nvPicPr>
          <p:cNvPr id="9" name="Picture 8" descr="653702main_iss031e070790_wp_946-7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95400"/>
            <a:ext cx="4264236" cy="3200400"/>
          </a:xfrm>
          <a:prstGeom prst="rect">
            <a:avLst/>
          </a:prstGeom>
          <a:ln>
            <a:solidFill>
              <a:srgbClr val="FFFF66">
                <a:alpha val="50000"/>
              </a:srgbClr>
            </a:solidFill>
          </a:ln>
        </p:spPr>
      </p:pic>
      <p:pic>
        <p:nvPicPr>
          <p:cNvPr id="12" name="Picture 11" descr="653821main_iss031e070969_1600_1600-1200.jpg"/>
          <p:cNvPicPr>
            <a:picLocks noChangeAspect="1"/>
          </p:cNvPicPr>
          <p:nvPr/>
        </p:nvPicPr>
        <p:blipFill>
          <a:blip r:embed="rId6"/>
          <a:srcRect t="9000" b="9000"/>
          <a:stretch>
            <a:fillRect/>
          </a:stretch>
        </p:blipFill>
        <p:spPr>
          <a:xfrm>
            <a:off x="228600" y="4800600"/>
            <a:ext cx="2601933" cy="1600200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  <p:pic>
        <p:nvPicPr>
          <p:cNvPr id="13" name="Picture 12" descr="MixStiksDemoIS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800600"/>
            <a:ext cx="2435860" cy="1600200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  <p:pic>
        <p:nvPicPr>
          <p:cNvPr id="14" name="Picture 13" descr="Payload_Graphic_SSEPM1_Aquari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0000" y="4800600"/>
            <a:ext cx="3285400" cy="1600200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219200" y="3962400"/>
            <a:ext cx="6705600" cy="84484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FFFF66">
                <a:alpha val="50000"/>
              </a:srgbClr>
            </a:solidFill>
          </a:ln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00C7D7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00C7D7"/>
                </a:solidFill>
              </a:rPr>
              <a:t>Good </a:t>
            </a:r>
            <a:r>
              <a:rPr lang="en-US" dirty="0" smtClean="0">
                <a:solidFill>
                  <a:srgbClr val="00C7D7"/>
                </a:solidFill>
              </a:rPr>
              <a:t>luck to all</a:t>
            </a:r>
            <a:r>
              <a:rPr lang="en-US" dirty="0" smtClean="0">
                <a:solidFill>
                  <a:srgbClr val="00C7D7"/>
                </a:solidFill>
              </a:rPr>
              <a:t> SSEP experiment </a:t>
            </a:r>
            <a:r>
              <a:rPr lang="en-US" dirty="0" smtClean="0">
                <a:solidFill>
                  <a:srgbClr val="00C7D7"/>
                </a:solidFill>
              </a:rPr>
              <a:t>teams!</a:t>
            </a:r>
          </a:p>
          <a:p>
            <a:pPr marL="0" indent="0" algn="ctr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dirty="0" smtClean="0">
              <a:solidFill>
                <a:srgbClr val="00C7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800600" cy="5486400"/>
          </a:xfrm>
        </p:spPr>
        <p:txBody>
          <a:bodyPr/>
          <a:lstStyle/>
          <a:p>
            <a:pPr marL="320040" indent="-320040" eaLnBrk="1" hangingPunct="1">
              <a:lnSpc>
                <a:spcPct val="90000"/>
              </a:lnSpc>
              <a:spcBef>
                <a:spcPts val="300"/>
              </a:spcBef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Phases of experiment preparation:</a:t>
            </a: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Proposal review and tentative experiment selection</a:t>
            </a: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Confirming experiment selection</a:t>
            </a: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NASA flight safety review</a:t>
            </a: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Scheduling activities with payload aboard the International Space Station (ISS)</a:t>
            </a: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Payload integration and pre-launch activities</a:t>
            </a: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Launch and arrival at ISS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</p:txBody>
      </p:sp>
      <p:pic>
        <p:nvPicPr>
          <p:cNvPr id="16" name="Picture 15" descr="SSEP-ISS-letterhead.jpg"/>
          <p:cNvPicPr>
            <a:picLocks noChangeAspect="1"/>
          </p:cNvPicPr>
          <p:nvPr/>
        </p:nvPicPr>
        <p:blipFill>
          <a:blip r:embed="rId3"/>
          <a:srcRect t="5988" r="1292" b="5988"/>
          <a:stretch>
            <a:fillRect/>
          </a:stretch>
        </p:blipFill>
        <p:spPr>
          <a:xfrm>
            <a:off x="-1" y="-15516"/>
            <a:ext cx="9152987" cy="100611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From Proposal to Flight: Overview</a:t>
            </a:r>
            <a:endParaRPr lang="en-US" sz="2800" kern="0" dirty="0">
              <a:solidFill>
                <a:srgbClr val="2BD7D0"/>
              </a:solidFill>
            </a:endParaRPr>
          </a:p>
        </p:txBody>
      </p:sp>
      <p:pic>
        <p:nvPicPr>
          <p:cNvPr id="9" name="Picture 8" descr="s130e012312.jpg"/>
          <p:cNvPicPr>
            <a:picLocks noChangeAspect="1"/>
          </p:cNvPicPr>
          <p:nvPr/>
        </p:nvPicPr>
        <p:blipFill>
          <a:blip r:embed="rId4"/>
          <a:srcRect b="4290"/>
          <a:stretch>
            <a:fillRect/>
          </a:stretch>
        </p:blipFill>
        <p:spPr>
          <a:xfrm>
            <a:off x="5185187" y="1219200"/>
            <a:ext cx="3730213" cy="2438400"/>
          </a:xfrm>
          <a:prstGeom prst="rect">
            <a:avLst/>
          </a:prstGeom>
          <a:ln>
            <a:solidFill>
              <a:srgbClr val="FFFF66">
                <a:alpha val="50000"/>
              </a:srgbClr>
            </a:solidFill>
          </a:ln>
        </p:spPr>
      </p:pic>
      <p:pic>
        <p:nvPicPr>
          <p:cNvPr id="14" name="Picture 13" descr="653668main_iss031e070730_wp_1600-1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810000"/>
            <a:ext cx="3733799" cy="2800349"/>
          </a:xfrm>
          <a:prstGeom prst="rect">
            <a:avLst/>
          </a:prstGeom>
          <a:ln>
            <a:solidFill>
              <a:srgbClr val="FFFF66">
                <a:alpha val="50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7244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SSEP communities hold Step 1 review of student proposals in their communities.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Each community will send up to three finalist proposals to NCESSE for Step 2 review.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Step 2 review panel includes scientists, engineers, and science educators from academia, federal agencies, commercial entities, and national science education non-profit organizations.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Step 2 review panel meets in Washington, DC, to tentatively select one experiment to fly from each SSEP community.</a:t>
            </a:r>
          </a:p>
        </p:txBody>
      </p:sp>
      <p:pic>
        <p:nvPicPr>
          <p:cNvPr id="16" name="Picture 15" descr="SSEP-ISS-letterhead.jpg"/>
          <p:cNvPicPr>
            <a:picLocks noChangeAspect="1"/>
          </p:cNvPicPr>
          <p:nvPr/>
        </p:nvPicPr>
        <p:blipFill>
          <a:blip r:embed="rId3"/>
          <a:srcRect t="5988" r="1292" b="5988"/>
          <a:stretch>
            <a:fillRect/>
          </a:stretch>
        </p:blipFill>
        <p:spPr>
          <a:xfrm>
            <a:off x="-1" y="-15516"/>
            <a:ext cx="9152987" cy="100611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Proposal Review</a:t>
            </a:r>
          </a:p>
        </p:txBody>
      </p:sp>
      <p:pic>
        <p:nvPicPr>
          <p:cNvPr id="12" name="Picture 11" descr="ciw-1.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114800"/>
            <a:ext cx="3809999" cy="2581638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  <p:pic>
        <p:nvPicPr>
          <p:cNvPr id="13" name="Picture 12" descr="nasm-1_1_pri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271" y="1143000"/>
            <a:ext cx="3791329" cy="2819400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7244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Once an experiment is </a:t>
            </a:r>
            <a:r>
              <a:rPr lang="en-US" sz="2000" i="1" dirty="0" smtClean="0">
                <a:solidFill>
                  <a:srgbClr val="00C7D7"/>
                </a:solidFill>
              </a:rPr>
              <a:t>tentatively </a:t>
            </a:r>
            <a:r>
              <a:rPr lang="en-US" sz="2000" dirty="0" smtClean="0">
                <a:solidFill>
                  <a:srgbClr val="00C7D7"/>
                </a:solidFill>
              </a:rPr>
              <a:t>selected, then what? Experiment team:</a:t>
            </a:r>
          </a:p>
          <a:p>
            <a:pPr marL="320040" lvl="1" indent="-32004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Must answer any outstanding questions posed by the reviewers</a:t>
            </a:r>
          </a:p>
          <a:p>
            <a:pPr marL="320040" lvl="1" indent="-3200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Have to finalize the list of experiment samples with precise concentrations</a:t>
            </a:r>
          </a:p>
          <a:p>
            <a:pPr marL="320040" lvl="1" indent="-3200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Need to confirm special handling requests and timeline for experiment handling aboard ISS</a:t>
            </a:r>
          </a:p>
          <a:p>
            <a:pPr marL="320040" lvl="1" indent="-3200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After all these points have been addressed, the tentative experiment selection can be confirmed.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sz="2000" i="1" dirty="0" smtClean="0">
                <a:solidFill>
                  <a:schemeClr val="accent1"/>
                </a:solidFill>
              </a:rPr>
              <a:t>CONGRATULATIONS!</a:t>
            </a:r>
          </a:p>
          <a:p>
            <a:pPr marL="457200" lvl="1" indent="-13716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</p:txBody>
      </p:sp>
      <p:pic>
        <p:nvPicPr>
          <p:cNvPr id="16" name="Picture 15" descr="SSEP-ISS-letterhead.jpg"/>
          <p:cNvPicPr>
            <a:picLocks noChangeAspect="1"/>
          </p:cNvPicPr>
          <p:nvPr/>
        </p:nvPicPr>
        <p:blipFill>
          <a:blip r:embed="rId3"/>
          <a:srcRect t="5988" r="1292" b="5988"/>
          <a:stretch>
            <a:fillRect/>
          </a:stretch>
        </p:blipFill>
        <p:spPr>
          <a:xfrm>
            <a:off x="-1" y="-15516"/>
            <a:ext cx="9152987" cy="100611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Confirming Experiment Selection</a:t>
            </a:r>
          </a:p>
        </p:txBody>
      </p:sp>
      <p:pic>
        <p:nvPicPr>
          <p:cNvPr id="14" name="Picture 13" descr="Experiment_Detai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075" y="1219200"/>
            <a:ext cx="4073525" cy="5271217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7244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To be selected for flight, teams must list their experiment samples at the required level of specificity. For example, if a team wants to fly “</a:t>
            </a:r>
            <a:r>
              <a:rPr lang="en-US" sz="2000" i="1" dirty="0" smtClean="0">
                <a:solidFill>
                  <a:srgbClr val="00C7D7"/>
                </a:solidFill>
              </a:rPr>
              <a:t>Lactobacillus acidophilus</a:t>
            </a:r>
            <a:r>
              <a:rPr lang="en-US" sz="2000" dirty="0" smtClean="0">
                <a:solidFill>
                  <a:srgbClr val="00C7D7"/>
                </a:solidFill>
              </a:rPr>
              <a:t> and milk powder” in Short Ampoule A, sample descriptions need to be precise:</a:t>
            </a:r>
          </a:p>
          <a:p>
            <a:pPr marL="320040" lvl="1" indent="-32004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sz="2000" i="1" dirty="0" smtClean="0">
                <a:solidFill>
                  <a:srgbClr val="00C7D7"/>
                </a:solidFill>
              </a:rPr>
              <a:t>Short Ampoule A: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Mixture of powdered, freeze-dried </a:t>
            </a:r>
            <a:r>
              <a:rPr lang="en-US" sz="2000" i="1" dirty="0" smtClean="0">
                <a:solidFill>
                  <a:srgbClr val="00C7D7"/>
                </a:solidFill>
              </a:rPr>
              <a:t>Lactobacillus acidophilus</a:t>
            </a:r>
            <a:r>
              <a:rPr lang="en-US" sz="2000" dirty="0" smtClean="0">
                <a:solidFill>
                  <a:srgbClr val="00C7D7"/>
                </a:solidFill>
              </a:rPr>
              <a:t> (5x10e9 CFU/ml) and powdered milk at ratio 1:3 (25% powdered </a:t>
            </a:r>
            <a:r>
              <a:rPr lang="en-US" sz="2000" i="1" dirty="0" smtClean="0">
                <a:solidFill>
                  <a:srgbClr val="00C7D7"/>
                </a:solidFill>
              </a:rPr>
              <a:t>Lactobacillus acidophilus</a:t>
            </a:r>
            <a:r>
              <a:rPr lang="en-US" sz="2000" dirty="0" smtClean="0">
                <a:solidFill>
                  <a:srgbClr val="00C7D7"/>
                </a:solidFill>
              </a:rPr>
              <a:t>; 75% powdered milk): Volume filled to capacity, approx. 0.92 ml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This specificity is required to pass NASA flight safety review.</a:t>
            </a:r>
          </a:p>
        </p:txBody>
      </p:sp>
      <p:pic>
        <p:nvPicPr>
          <p:cNvPr id="16" name="Picture 15" descr="SSEP-ISS-letterhead.jpg"/>
          <p:cNvPicPr>
            <a:picLocks noChangeAspect="1"/>
          </p:cNvPicPr>
          <p:nvPr/>
        </p:nvPicPr>
        <p:blipFill>
          <a:blip r:embed="rId3"/>
          <a:srcRect t="5988" r="1292" b="5988"/>
          <a:stretch>
            <a:fillRect/>
          </a:stretch>
        </p:blipFill>
        <p:spPr>
          <a:xfrm>
            <a:off x="-1" y="-15516"/>
            <a:ext cx="9152987" cy="100611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Required Specificity of Experiment Samples</a:t>
            </a:r>
          </a:p>
        </p:txBody>
      </p:sp>
      <p:pic>
        <p:nvPicPr>
          <p:cNvPr id="14" name="Picture 13" descr="Experiment_Detai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275" y="1219200"/>
            <a:ext cx="4073525" cy="5271217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724400" cy="5410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Before flight, all selected experiments must pass a flight safety review conducted by NASA Toxicology.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The purpose of the review is to ensure that the samples inside the experiment device pose no risk to the astronauts.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Wingdings" charset="2"/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Wingdings" charset="2"/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For the review, the teams must provide: </a:t>
            </a:r>
          </a:p>
          <a:p>
            <a:pPr marL="320040" lvl="1" indent="-320040" eaLnBrk="1" hangingPunct="1">
              <a:lnSpc>
                <a:spcPct val="80000"/>
              </a:lnSpc>
              <a:spcBef>
                <a:spcPts val="4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Final samples list with concentrations provided at the required specificity</a:t>
            </a:r>
          </a:p>
          <a:p>
            <a:pPr marL="320040" lvl="1" indent="-320040" eaLnBrk="1" hangingPunct="1">
              <a:lnSpc>
                <a:spcPct val="80000"/>
              </a:lnSpc>
              <a:spcBef>
                <a:spcPts val="4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Material Safety Data Sheets</a:t>
            </a:r>
          </a:p>
          <a:p>
            <a:pPr marL="320040" lvl="1" indent="-320040" eaLnBrk="1" hangingPunct="1">
              <a:lnSpc>
                <a:spcPct val="80000"/>
              </a:lnSpc>
              <a:spcBef>
                <a:spcPts val="4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Test results for human samples</a:t>
            </a:r>
          </a:p>
          <a:p>
            <a:pPr marL="457200" lvl="1" indent="-137160" eaLnBrk="1" hangingPunct="1">
              <a:lnSpc>
                <a:spcPct val="80000"/>
              </a:lnSpc>
              <a:spcBef>
                <a:spcPts val="400"/>
              </a:spcBef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lvl="1" indent="0" eaLnBrk="1" hangingPunct="1">
              <a:lnSpc>
                <a:spcPct val="80000"/>
              </a:lnSpc>
              <a:spcBef>
                <a:spcPts val="400"/>
              </a:spcBef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NanoRacks provides the required data to NASA 90 days before launch. </a:t>
            </a:r>
          </a:p>
          <a:p>
            <a:pPr marL="0" lvl="1" indent="0" eaLnBrk="1" hangingPunct="1">
              <a:lnSpc>
                <a:spcPct val="80000"/>
              </a:lnSpc>
              <a:spcBef>
                <a:spcPts val="400"/>
              </a:spcBef>
              <a:buFontTx/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lvl="1" indent="0" eaLnBrk="1" hangingPunct="1">
              <a:lnSpc>
                <a:spcPct val="80000"/>
              </a:lnSpc>
              <a:spcBef>
                <a:spcPts val="400"/>
              </a:spcBef>
              <a:buFontTx/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To date, all SSEP samples lists have passed the NASA flight safety review.</a:t>
            </a:r>
          </a:p>
        </p:txBody>
      </p:sp>
      <p:pic>
        <p:nvPicPr>
          <p:cNvPr id="16" name="Picture 15" descr="SSEP-ISS-letterhead.jpg"/>
          <p:cNvPicPr>
            <a:picLocks noChangeAspect="1"/>
          </p:cNvPicPr>
          <p:nvPr/>
        </p:nvPicPr>
        <p:blipFill>
          <a:blip r:embed="rId3"/>
          <a:srcRect t="5988" r="1292" b="5988"/>
          <a:stretch>
            <a:fillRect/>
          </a:stretch>
        </p:blipFill>
        <p:spPr>
          <a:xfrm>
            <a:off x="-1" y="-15516"/>
            <a:ext cx="9152987" cy="100611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NASA Flight Safety Review</a:t>
            </a:r>
          </a:p>
        </p:txBody>
      </p:sp>
      <p:pic>
        <p:nvPicPr>
          <p:cNvPr id="12" name="Picture 11" descr="ISSM2-02-CT-msds_wa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216" y="1295400"/>
            <a:ext cx="3945384" cy="5105400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8768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NanoRacks works with ISS crew scheduling team to place the activity with the SSEP payload into the astronauts’ work schedule. As part of this process:</a:t>
            </a:r>
          </a:p>
          <a:p>
            <a:pPr marL="0" lvl="1" indent="-9144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Timeline for the entire payload is created that shows which experiments are manipulated at what point during the flight</a:t>
            </a:r>
          </a:p>
          <a:p>
            <a:pPr marL="320040" lvl="1" indent="-3200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320040" lvl="1" indent="-32004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The mini-laboratories (</a:t>
            </a:r>
            <a:r>
              <a:rPr lang="en-US" sz="2000" dirty="0" err="1" smtClean="0">
                <a:solidFill>
                  <a:srgbClr val="00C7D7"/>
                </a:solidFill>
              </a:rPr>
              <a:t>FMEs</a:t>
            </a:r>
            <a:r>
              <a:rPr lang="en-US" sz="2000" dirty="0" smtClean="0">
                <a:solidFill>
                  <a:srgbClr val="00C7D7"/>
                </a:solidFill>
              </a:rPr>
              <a:t> aka </a:t>
            </a:r>
            <a:r>
              <a:rPr lang="en-US" sz="2000" dirty="0" err="1" smtClean="0">
                <a:solidFill>
                  <a:srgbClr val="00C7D7"/>
                </a:solidFill>
              </a:rPr>
              <a:t>MixSticks</a:t>
            </a:r>
            <a:r>
              <a:rPr lang="en-US" sz="2000" dirty="0" smtClean="0">
                <a:solidFill>
                  <a:srgbClr val="00C7D7"/>
                </a:solidFill>
              </a:rPr>
              <a:t>) are assigned a descriptive schematic according to their type and when the ampoules are to be cracked</a:t>
            </a:r>
          </a:p>
          <a:p>
            <a:pPr marL="320040" lvl="1" indent="-320040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It is highly useful for the timeline to be as accurate as possible at this point.</a:t>
            </a:r>
          </a:p>
          <a:p>
            <a:pPr marL="457200" lvl="1" indent="-13716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</p:txBody>
      </p:sp>
      <p:pic>
        <p:nvPicPr>
          <p:cNvPr id="16" name="Picture 15" descr="SSEP-ISS-letterhead.jpg"/>
          <p:cNvPicPr>
            <a:picLocks noChangeAspect="1"/>
          </p:cNvPicPr>
          <p:nvPr/>
        </p:nvPicPr>
        <p:blipFill>
          <a:blip r:embed="rId3"/>
          <a:srcRect t="5988" r="1292" b="5988"/>
          <a:stretch>
            <a:fillRect/>
          </a:stretch>
        </p:blipFill>
        <p:spPr>
          <a:xfrm>
            <a:off x="-1" y="-15516"/>
            <a:ext cx="9152987" cy="100611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Timeline of Activities aboard the ISS</a:t>
            </a:r>
          </a:p>
        </p:txBody>
      </p:sp>
      <p:pic>
        <p:nvPicPr>
          <p:cNvPr id="13" name="Picture 12" descr="Experiment Timeline Rev4-H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1" y="1195202"/>
            <a:ext cx="3505200" cy="2706911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  <p:pic>
        <p:nvPicPr>
          <p:cNvPr id="14" name="Picture 13" descr="Experiment Timeline Rev4-HV-am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038600"/>
            <a:ext cx="3505200" cy="2706912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6482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After experiment details have been submitted to NASA safety review, the teams can continue to test and refine their experiment design as follows:</a:t>
            </a:r>
          </a:p>
          <a:p>
            <a:pPr marL="0" lvl="1" indent="-91440" eaLnBrk="1" hangingPunct="1">
              <a:lnSpc>
                <a:spcPct val="90000"/>
              </a:lnSpc>
              <a:spcBef>
                <a:spcPts val="480"/>
              </a:spcBef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>
              <a:lnSpc>
                <a:spcPct val="90000"/>
              </a:lnSpc>
              <a:spcBef>
                <a:spcPts val="480"/>
              </a:spcBef>
            </a:pPr>
            <a:r>
              <a:rPr lang="en-US" sz="2000" dirty="0" smtClean="0">
                <a:solidFill>
                  <a:srgbClr val="00C7D7"/>
                </a:solidFill>
              </a:rPr>
              <a:t>No new samples can be introduced.</a:t>
            </a:r>
          </a:p>
          <a:p>
            <a:pPr>
              <a:lnSpc>
                <a:spcPct val="90000"/>
              </a:lnSpc>
              <a:spcBef>
                <a:spcPts val="480"/>
              </a:spcBef>
            </a:pPr>
            <a:r>
              <a:rPr lang="en-US" sz="2000" dirty="0" smtClean="0">
                <a:solidFill>
                  <a:srgbClr val="00C7D7"/>
                </a:solidFill>
              </a:rPr>
              <a:t>The concentrations or amounts of any samples can not be increased; however, they can be reduced.</a:t>
            </a:r>
          </a:p>
          <a:p>
            <a:pPr>
              <a:lnSpc>
                <a:spcPct val="90000"/>
              </a:lnSpc>
              <a:spcBef>
                <a:spcPts val="480"/>
              </a:spcBef>
            </a:pPr>
            <a:r>
              <a:rPr lang="en-US" sz="2000" dirty="0" smtClean="0">
                <a:solidFill>
                  <a:srgbClr val="00C7D7"/>
                </a:solidFill>
              </a:rPr>
              <a:t>Special handling requirements can be revised.</a:t>
            </a:r>
          </a:p>
          <a:p>
            <a:pPr>
              <a:lnSpc>
                <a:spcPct val="90000"/>
              </a:lnSpc>
              <a:spcBef>
                <a:spcPts val="480"/>
              </a:spcBef>
            </a:pPr>
            <a:r>
              <a:rPr lang="en-US" sz="2000" dirty="0" smtClean="0">
                <a:solidFill>
                  <a:srgbClr val="00C7D7"/>
                </a:solidFill>
              </a:rPr>
              <a:t>Experiment timeline aboard ISS can be modified (within constraints)</a:t>
            </a:r>
          </a:p>
          <a:p>
            <a:pPr>
              <a:lnSpc>
                <a:spcPct val="90000"/>
              </a:lnSpc>
              <a:spcBef>
                <a:spcPts val="480"/>
              </a:spcBef>
              <a:buNone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indent="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000" dirty="0" smtClean="0">
                <a:solidFill>
                  <a:srgbClr val="00C7D7"/>
                </a:solidFill>
              </a:rPr>
              <a:t>NCESSE works with experiment teams and NanoRacks to confirm final details before mini-labs are sent for flight.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</p:txBody>
      </p:sp>
      <p:pic>
        <p:nvPicPr>
          <p:cNvPr id="16" name="Picture 15" descr="SSEP-ISS-letterhead.jpg"/>
          <p:cNvPicPr>
            <a:picLocks noChangeAspect="1"/>
          </p:cNvPicPr>
          <p:nvPr/>
        </p:nvPicPr>
        <p:blipFill>
          <a:blip r:embed="rId3"/>
          <a:srcRect t="5988" r="1292" b="5988"/>
          <a:stretch>
            <a:fillRect/>
          </a:stretch>
        </p:blipFill>
        <p:spPr>
          <a:xfrm>
            <a:off x="-1" y="-15516"/>
            <a:ext cx="9152987" cy="100611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Preparing Experiments for Flight</a:t>
            </a:r>
          </a:p>
        </p:txBody>
      </p:sp>
      <p:pic>
        <p:nvPicPr>
          <p:cNvPr id="9" name="Picture 8" descr="finalfor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894" y="1312862"/>
            <a:ext cx="4046706" cy="524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5257800" cy="533400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When final experiment details are confirmed, teams will load the experiment samples into the mini-laboratories and ship the flight-ready devices to NanoRacks (typically four weeks before launch.)</a:t>
            </a:r>
          </a:p>
          <a:p>
            <a:pPr marL="0" indent="0" eaLnBrk="1" hangingPunct="1">
              <a:lnSpc>
                <a:spcPct val="85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indent="0" eaLnBrk="1" hangingPunct="1">
              <a:lnSpc>
                <a:spcPct val="85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Once received, the mini-laboratories are stored according to the special handling requests made by the team.</a:t>
            </a:r>
          </a:p>
          <a:p>
            <a:pPr marL="0" indent="0" eaLnBrk="1" hangingPunct="1">
              <a:lnSpc>
                <a:spcPct val="85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indent="0" eaLnBrk="1" hangingPunct="1">
              <a:lnSpc>
                <a:spcPct val="85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During payload processing, NanoRacks will seal the mini-labs for flight:</a:t>
            </a:r>
          </a:p>
          <a:p>
            <a:pPr marL="347472" lvl="0" indent="-347472">
              <a:lnSpc>
                <a:spcPct val="85000"/>
              </a:lnSpc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Drill a pin through the </a:t>
            </a:r>
            <a:r>
              <a:rPr lang="en-US" sz="2000" dirty="0" err="1" smtClean="0">
                <a:solidFill>
                  <a:srgbClr val="00C7D7"/>
                </a:solidFill>
              </a:rPr>
              <a:t>teflon</a:t>
            </a:r>
            <a:r>
              <a:rPr lang="en-US" sz="2000" dirty="0" smtClean="0">
                <a:solidFill>
                  <a:srgbClr val="00C7D7"/>
                </a:solidFill>
              </a:rPr>
              <a:t> end cap</a:t>
            </a:r>
          </a:p>
          <a:p>
            <a:pPr marL="347472" lvl="0" indent="-347472">
              <a:lnSpc>
                <a:spcPct val="85000"/>
              </a:lnSpc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Heat-seal level 2 and 3 containment bags</a:t>
            </a:r>
          </a:p>
          <a:p>
            <a:pPr marL="0" lvl="0" indent="0">
              <a:lnSpc>
                <a:spcPct val="85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  <a:p>
            <a:pPr marL="0" lvl="0" indent="0">
              <a:lnSpc>
                <a:spcPct val="85000"/>
              </a:lnSpc>
              <a:buNone/>
              <a:defRPr/>
            </a:pPr>
            <a:r>
              <a:rPr lang="en-US" sz="2000" dirty="0" smtClean="0">
                <a:solidFill>
                  <a:srgbClr val="00C7D7"/>
                </a:solidFill>
              </a:rPr>
              <a:t>The mini-labs are placed in the SSEP payload box, which is placed inside a transport container (typically refrigerated.)</a:t>
            </a:r>
          </a:p>
          <a:p>
            <a:pPr marL="0" indent="0" eaLnBrk="1" hangingPunct="1">
              <a:lnSpc>
                <a:spcPct val="85000"/>
              </a:lnSpc>
              <a:buNone/>
              <a:defRPr/>
            </a:pPr>
            <a:endParaRPr lang="en-US" sz="2000" dirty="0" smtClean="0">
              <a:solidFill>
                <a:srgbClr val="00C7D7"/>
              </a:solidFill>
            </a:endParaRPr>
          </a:p>
        </p:txBody>
      </p:sp>
      <p:pic>
        <p:nvPicPr>
          <p:cNvPr id="16" name="Picture 15" descr="SSEP-ISS-letterhead.jpg"/>
          <p:cNvPicPr>
            <a:picLocks noChangeAspect="1"/>
          </p:cNvPicPr>
          <p:nvPr/>
        </p:nvPicPr>
        <p:blipFill>
          <a:blip r:embed="rId3"/>
          <a:srcRect t="5988" r="1292" b="5988"/>
          <a:stretch>
            <a:fillRect/>
          </a:stretch>
        </p:blipFill>
        <p:spPr>
          <a:xfrm>
            <a:off x="-1" y="-15516"/>
            <a:ext cx="9152987" cy="100611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srgbClr val="2BD7D0"/>
                </a:solidFill>
              </a:rPr>
              <a:t>Payload Integration</a:t>
            </a:r>
          </a:p>
        </p:txBody>
      </p:sp>
      <p:pic>
        <p:nvPicPr>
          <p:cNvPr id="13" name="Picture 12" descr="641965main_2012-04-19-1600_1024-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886200"/>
            <a:ext cx="3556000" cy="2667000"/>
          </a:xfrm>
          <a:prstGeom prst="rect">
            <a:avLst/>
          </a:prstGeom>
          <a:ln>
            <a:solidFill>
              <a:srgbClr val="00C7D7">
                <a:alpha val="50000"/>
              </a:srgbClr>
            </a:solidFill>
          </a:ln>
        </p:spPr>
      </p:pic>
      <p:pic>
        <p:nvPicPr>
          <p:cNvPr id="10" name="Picture 9" descr="FME-Payload-Box.jpg"/>
          <p:cNvPicPr>
            <a:picLocks noChangeAspect="1"/>
          </p:cNvPicPr>
          <p:nvPr/>
        </p:nvPicPr>
        <p:blipFill>
          <a:blip r:embed="rId5"/>
          <a:srcRect b="13171"/>
          <a:stretch>
            <a:fillRect/>
          </a:stretch>
        </p:blipFill>
        <p:spPr>
          <a:xfrm>
            <a:off x="5486400" y="1371600"/>
            <a:ext cx="355143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815</Words>
  <Application>Microsoft Macintosh PowerPoint</Application>
  <PresentationFormat>On-screen Show (4:3)</PresentationFormat>
  <Paragraphs>102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National Center for Space, Earth, and Flight Sciences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Voyage: A Journey  Through Our Solar System</dc:title>
  <dc:creator>Betsy Miller</dc:creator>
  <cp:lastModifiedBy>Harri Vanhala</cp:lastModifiedBy>
  <cp:revision>314</cp:revision>
  <dcterms:created xsi:type="dcterms:W3CDTF">2012-06-28T15:33:50Z</dcterms:created>
  <dcterms:modified xsi:type="dcterms:W3CDTF">2012-06-28T15:45:31Z</dcterms:modified>
</cp:coreProperties>
</file>