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81" r:id="rId1"/>
  </p:sldMasterIdLst>
  <p:notesMasterIdLst>
    <p:notesMasterId r:id="rId11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CC66"/>
  </p:clrMru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6/20/12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6/20/12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304800" y="2286000"/>
            <a:ext cx="8569200" cy="1169521"/>
          </a:xfrm>
          <a:prstGeom prst="rect">
            <a:avLst/>
          </a:prstGeom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sz="3200" dirty="0"/>
              <a:t>Effect of Microgravity on the Antibacterial Resistance of </a:t>
            </a:r>
            <a:r>
              <a:rPr lang="en" sz="3200" i="1" dirty="0"/>
              <a:t>P. aeruginosa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533400" y="3733800"/>
            <a:ext cx="7772400" cy="292384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lnSpc>
                <a:spcPct val="150000"/>
              </a:lnSpc>
              <a:buNone/>
            </a:pPr>
            <a:r>
              <a:rPr lang="en" sz="2400" dirty="0">
                <a:solidFill>
                  <a:schemeClr val="tx1"/>
                </a:solidFill>
              </a:rPr>
              <a:t>Principal Investigator: Martin </a:t>
            </a:r>
            <a:r>
              <a:rPr lang="en" sz="2400" dirty="0" smtClean="0">
                <a:solidFill>
                  <a:schemeClr val="tx1"/>
                </a:solidFill>
              </a:rPr>
              <a:t>Liu</a:t>
            </a:r>
            <a:endParaRPr lang="en" sz="2400" dirty="0">
              <a:solidFill>
                <a:schemeClr val="tx1"/>
              </a:solidFill>
            </a:endParaRPr>
          </a:p>
          <a:p>
            <a:pPr lvl="0" rtl="0">
              <a:lnSpc>
                <a:spcPct val="150000"/>
              </a:lnSpc>
              <a:buNone/>
            </a:pPr>
            <a:r>
              <a:rPr lang="en" sz="2400" dirty="0">
                <a:solidFill>
                  <a:schemeClr val="tx1"/>
                </a:solidFill>
              </a:rPr>
              <a:t>Co-Investigators: Kristie Liu, Ryan Puri, William </a:t>
            </a:r>
            <a:r>
              <a:rPr lang="en" sz="2400" dirty="0" smtClean="0">
                <a:solidFill>
                  <a:schemeClr val="tx1"/>
                </a:solidFill>
              </a:rPr>
              <a:t>Tam</a:t>
            </a:r>
            <a:endParaRPr lang="en" sz="2400" dirty="0">
              <a:solidFill>
                <a:schemeClr val="tx1"/>
              </a:solidFill>
            </a:endParaRPr>
          </a:p>
          <a:p>
            <a:pPr lvl="0" rtl="0">
              <a:lnSpc>
                <a:spcPct val="150000"/>
              </a:lnSpc>
              <a:buNone/>
            </a:pPr>
            <a:r>
              <a:rPr lang="en" sz="2400" dirty="0">
                <a:solidFill>
                  <a:schemeClr val="tx1"/>
                </a:solidFill>
              </a:rPr>
              <a:t>Teacher Facilitator: Joseph </a:t>
            </a:r>
            <a:r>
              <a:rPr lang="en" sz="2400" dirty="0" smtClean="0">
                <a:solidFill>
                  <a:schemeClr val="tx1"/>
                </a:solidFill>
              </a:rPr>
              <a:t>Carmona</a:t>
            </a:r>
          </a:p>
          <a:p>
            <a:pPr lvl="0" rtl="0">
              <a:lnSpc>
                <a:spcPct val="150000"/>
              </a:lnSpc>
              <a:buNone/>
            </a:pPr>
            <a:r>
              <a:rPr lang="en" sz="2400" dirty="0" smtClean="0">
                <a:solidFill>
                  <a:schemeClr val="tx1"/>
                </a:solidFill>
              </a:rPr>
              <a:t>Community Program Director: Wyeth Collo</a:t>
            </a:r>
            <a:endParaRPr lang="en" sz="2400" dirty="0">
              <a:solidFill>
                <a:schemeClr val="tx1"/>
              </a:solidFill>
            </a:endParaRPr>
          </a:p>
          <a:p>
            <a:endParaRPr dirty="0"/>
          </a:p>
        </p:txBody>
      </p:sp>
      <p:sp>
        <p:nvSpPr>
          <p:cNvPr id="25" name="Shape 25"/>
          <p:cNvSpPr txBox="1"/>
          <p:nvPr/>
        </p:nvSpPr>
        <p:spPr>
          <a:xfrm>
            <a:off x="4038600" y="457200"/>
            <a:ext cx="4648200" cy="553968"/>
          </a:xfrm>
          <a:prstGeom prst="rect">
            <a:avLst/>
          </a:prstGeom>
          <a:noFill/>
        </p:spPr>
        <p:txBody>
          <a:bodyPr wrap="square"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sz="2400" dirty="0">
                <a:solidFill>
                  <a:schemeClr val="bg1"/>
                </a:solidFill>
                <a:latin typeface="+mn-lt"/>
              </a:rPr>
              <a:t>Community 1 - San Marino, CA</a:t>
            </a:r>
          </a:p>
        </p:txBody>
      </p:sp>
      <p:pic>
        <p:nvPicPr>
          <p:cNvPr id="27650" name="Picture 2" descr="http://smhsmusic.org/wp-content/uploads/2009/03/logo-mediumfill-300x24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"/>
            <a:ext cx="2133600" cy="17282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in\Desktop\Pictur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1600200"/>
            <a:ext cx="5041900" cy="5048250"/>
          </a:xfrm>
          <a:prstGeom prst="rect">
            <a:avLst/>
          </a:prstGeom>
          <a:noFill/>
        </p:spPr>
      </p:pic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461850"/>
            <a:ext cx="8229600" cy="10044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History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45927"/>
            <a:ext cx="8229600" cy="4139564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indent="457200" rtl="0">
              <a:buNone/>
            </a:pPr>
            <a:r>
              <a:rPr lang="en" dirty="0" smtClean="0"/>
              <a:t>- In </a:t>
            </a:r>
            <a:r>
              <a:rPr lang="en" dirty="0"/>
              <a:t>1970, astronaut Fred Haise was infected by </a:t>
            </a:r>
            <a:r>
              <a:rPr lang="en" i="1" dirty="0"/>
              <a:t>Pseudomonas aeruginosa</a:t>
            </a:r>
            <a:r>
              <a:rPr lang="en" dirty="0"/>
              <a:t> </a:t>
            </a:r>
            <a:r>
              <a:rPr lang="en" dirty="0" smtClean="0"/>
              <a:t>aboard </a:t>
            </a:r>
            <a:r>
              <a:rPr lang="en" dirty="0"/>
              <a:t>the Apo</a:t>
            </a:r>
            <a:r>
              <a:rPr lang="en" dirty="0">
                <a:solidFill>
                  <a:srgbClr val="000000"/>
                </a:solidFill>
              </a:rPr>
              <a:t>llo 13 </a:t>
            </a:r>
            <a:r>
              <a:rPr lang="en" dirty="0" smtClean="0">
                <a:solidFill>
                  <a:srgbClr val="000000"/>
                </a:solidFill>
              </a:rPr>
              <a:t>mission</a:t>
            </a:r>
          </a:p>
          <a:p>
            <a:pPr lvl="0" indent="457200" rtl="0">
              <a:buNone/>
            </a:pPr>
            <a:r>
              <a:rPr lang="en" dirty="0" smtClean="0">
                <a:solidFill>
                  <a:srgbClr val="000000"/>
                </a:solidFill>
              </a:rPr>
              <a:t>- Bacteria found </a:t>
            </a:r>
            <a:r>
              <a:rPr lang="en" dirty="0">
                <a:solidFill>
                  <a:srgbClr val="000000"/>
                </a:solidFill>
              </a:rPr>
              <a:t>in the water supply of the Apollo 13 module </a:t>
            </a:r>
          </a:p>
          <a:p>
            <a:pPr indent="457200">
              <a:buNone/>
            </a:pPr>
            <a:r>
              <a:rPr lang="en" dirty="0">
                <a:solidFill>
                  <a:srgbClr val="000000"/>
                </a:solidFill>
              </a:rPr>
              <a:t>- Previous research has shown that short-term exposure to microgravity decreases antibacterial resistance while long-term exposure increases resistance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i="1" dirty="0"/>
              <a:t>Pseudomonas aeruginosa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47396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indent="457200" rtl="0">
              <a:buNone/>
            </a:pPr>
            <a:r>
              <a:rPr lang="en" dirty="0" smtClean="0"/>
              <a:t>- Facultative anaerobe</a:t>
            </a:r>
            <a:endParaRPr lang="en" dirty="0"/>
          </a:p>
          <a:p>
            <a:pPr lvl="0" indent="457200" rtl="0">
              <a:buNone/>
            </a:pPr>
            <a:r>
              <a:rPr lang="en" dirty="0" smtClean="0"/>
              <a:t>- </a:t>
            </a:r>
            <a:r>
              <a:rPr lang="en" dirty="0"/>
              <a:t>Innate resistance to a variety of antibiotics and can easily develop new resistance</a:t>
            </a:r>
          </a:p>
          <a:p>
            <a:pPr lvl="0" indent="457200" rtl="0">
              <a:buNone/>
            </a:pPr>
            <a:r>
              <a:rPr lang="en" dirty="0"/>
              <a:t>- </a:t>
            </a:r>
            <a:r>
              <a:rPr lang="en" dirty="0">
                <a:solidFill>
                  <a:srgbClr val="000000"/>
                </a:solidFill>
              </a:rPr>
              <a:t>Free-living bacterium often found in soil </a:t>
            </a:r>
          </a:p>
          <a:p>
            <a:pPr lvl="0" indent="457200" rtl="0">
              <a:buNone/>
            </a:pPr>
            <a:r>
              <a:rPr lang="en" dirty="0"/>
              <a:t>- Very</a:t>
            </a:r>
            <a:r>
              <a:rPr lang="en" dirty="0">
                <a:solidFill>
                  <a:srgbClr val="000000"/>
                </a:solidFill>
              </a:rPr>
              <a:t> few nutritional requirements, occasionally found growing in distilled water</a:t>
            </a:r>
          </a:p>
          <a:p>
            <a:pPr lvl="0" indent="457200" rtl="0">
              <a:buNone/>
            </a:pPr>
            <a:r>
              <a:rPr lang="en" dirty="0">
                <a:solidFill>
                  <a:srgbClr val="000000"/>
                </a:solidFill>
              </a:rPr>
              <a:t>- Affects those with compromised immune systems or exposed tissue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By growing two bacterial cultures of </a:t>
            </a:r>
            <a:r>
              <a:rPr lang="en-US" i="1" dirty="0" smtClean="0"/>
              <a:t>Pseudomonas aeruginosa</a:t>
            </a:r>
            <a:r>
              <a:rPr lang="en-US" dirty="0" smtClean="0"/>
              <a:t>, the students of San Marino High School team 1 investigate the effects of anti-gravity on the antibacterial resistance of bacteria. With help from Oaks Crest Institute in Pasadena, CA, the students strongly believe that microgravity will play a difference in the resistance to common antibiotics.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Experiment Samples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64712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 smtClean="0"/>
              <a:t>Type </a:t>
            </a:r>
            <a:r>
              <a:rPr lang="en" dirty="0"/>
              <a:t>3 FME</a:t>
            </a:r>
          </a:p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- </a:t>
            </a:r>
            <a:r>
              <a:rPr lang="en" dirty="0"/>
              <a:t>FME Main Volume: 5.50 ml of Broth Medium</a:t>
            </a:r>
          </a:p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- </a:t>
            </a:r>
            <a:r>
              <a:rPr lang="en" dirty="0"/>
              <a:t>Short Ampoule A: 1 mg freeze-dried </a:t>
            </a:r>
            <a:r>
              <a:rPr lang="en" i="1" dirty="0"/>
              <a:t>Pseudomonas aeruginosa</a:t>
            </a:r>
            <a:r>
              <a:rPr lang="en" dirty="0"/>
              <a:t> (ATCC</a:t>
            </a:r>
            <a:r>
              <a:rPr lang="en" dirty="0">
                <a:solidFill>
                  <a:srgbClr val="000000"/>
                </a:solidFill>
              </a:rPr>
              <a:t>® 10145)</a:t>
            </a:r>
          </a:p>
          <a:p>
            <a:pPr>
              <a:buNone/>
            </a:pPr>
            <a:r>
              <a:rPr lang="en" dirty="0">
                <a:solidFill>
                  <a:srgbClr val="000000"/>
                </a:solidFill>
              </a:rPr>
              <a:t>	- Short Ampoule B: 0.512 ml of 0.5 mg/ml L-Valine in distilled water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5257800"/>
            <a:ext cx="7467600" cy="7620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5486400"/>
            <a:ext cx="3048000" cy="304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76800" y="5486400"/>
            <a:ext cx="3048000" cy="304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438400" y="5410200"/>
            <a:ext cx="457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+mn-lt"/>
              </a:rPr>
              <a:t>A</a:t>
            </a:r>
            <a:endParaRPr lang="en-US" sz="2500" b="1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5410200"/>
            <a:ext cx="457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+mn-lt"/>
              </a:rPr>
              <a:t>B</a:t>
            </a:r>
            <a:endParaRPr lang="en-US" sz="2500" b="1" dirty="0">
              <a:latin typeface="+mn-lt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Procedure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39564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	- </a:t>
            </a:r>
            <a:r>
              <a:rPr lang="en" dirty="0"/>
              <a:t>Two cultures, one in space and one on Earth, will be grown </a:t>
            </a:r>
            <a:r>
              <a:rPr lang="en" dirty="0" smtClean="0"/>
              <a:t>simultaneously for 48 hours</a:t>
            </a:r>
            <a:endParaRPr lang="en" dirty="0"/>
          </a:p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	- </a:t>
            </a:r>
            <a:r>
              <a:rPr lang="en" i="1" dirty="0"/>
              <a:t>P. aeruginosa</a:t>
            </a:r>
            <a:r>
              <a:rPr lang="en" dirty="0"/>
              <a:t> stays dormant until Ampoule A is released and the bacteria is reactivated by Broth Medium</a:t>
            </a:r>
          </a:p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	- </a:t>
            </a:r>
            <a:r>
              <a:rPr lang="en" dirty="0"/>
              <a:t>After sufficient growth time, Ampoule B </a:t>
            </a:r>
            <a:r>
              <a:rPr lang="en" dirty="0" smtClean="0"/>
              <a:t>is </a:t>
            </a:r>
            <a:r>
              <a:rPr lang="en" dirty="0"/>
              <a:t>broken and L-Valine inhibits the growth of the bacteria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Data </a:t>
            </a:r>
            <a:r>
              <a:rPr lang="en" dirty="0" smtClean="0"/>
              <a:t>Analysis</a:t>
            </a:r>
            <a:endParaRPr lang="en" dirty="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2434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	- 0.512 </a:t>
            </a:r>
            <a:r>
              <a:rPr lang="en" dirty="0"/>
              <a:t>ml of 0.5 mg/ml L-isoleucine </a:t>
            </a:r>
            <a:r>
              <a:rPr lang="en" dirty="0" smtClean="0"/>
              <a:t>is added to </a:t>
            </a:r>
            <a:r>
              <a:rPr lang="en" dirty="0"/>
              <a:t>both cultures revives bacteria</a:t>
            </a:r>
          </a:p>
          <a:p>
            <a:pPr lvl="0" rtl="0">
              <a:buNone/>
            </a:pPr>
            <a:r>
              <a:rPr lang="en" dirty="0"/>
              <a:t>	</a:t>
            </a:r>
            <a:r>
              <a:rPr lang="en" dirty="0" smtClean="0"/>
              <a:t>	- </a:t>
            </a:r>
            <a:r>
              <a:rPr lang="en" dirty="0"/>
              <a:t>Both samples </a:t>
            </a:r>
            <a:r>
              <a:rPr lang="en" dirty="0" smtClean="0"/>
              <a:t>incubated </a:t>
            </a:r>
            <a:r>
              <a:rPr lang="en" dirty="0"/>
              <a:t>for a short period </a:t>
            </a:r>
            <a:r>
              <a:rPr lang="en" dirty="0" smtClean="0"/>
              <a:t>to allow cultures to recover</a:t>
            </a:r>
            <a:endParaRPr lang="en" dirty="0"/>
          </a:p>
          <a:p>
            <a:pPr>
              <a:buNone/>
            </a:pPr>
            <a:r>
              <a:rPr lang="en" dirty="0"/>
              <a:t>	</a:t>
            </a:r>
            <a:r>
              <a:rPr lang="en" dirty="0" smtClean="0"/>
              <a:t>	- </a:t>
            </a:r>
            <a:r>
              <a:rPr lang="en" dirty="0"/>
              <a:t>Various antibiotics, including but not only ampicillin, streptomycin, and </a:t>
            </a:r>
            <a:endParaRPr lang="en" dirty="0" smtClean="0"/>
          </a:p>
          <a:p>
            <a:pPr>
              <a:buNone/>
            </a:pPr>
            <a:r>
              <a:rPr lang="en" dirty="0" smtClean="0"/>
              <a:t>   tobramycin</a:t>
            </a:r>
            <a:r>
              <a:rPr lang="en" dirty="0"/>
              <a:t>, will be used to test </a:t>
            </a:r>
            <a:endParaRPr lang="en" dirty="0" smtClean="0"/>
          </a:p>
          <a:p>
            <a:pPr>
              <a:buNone/>
            </a:pPr>
            <a:r>
              <a:rPr lang="en" dirty="0" smtClean="0"/>
              <a:t>   the </a:t>
            </a:r>
            <a:r>
              <a:rPr lang="en" dirty="0"/>
              <a:t>resistance of </a:t>
            </a:r>
            <a:r>
              <a:rPr lang="en" i="1" dirty="0"/>
              <a:t>P. aeruginosa</a:t>
            </a:r>
            <a:r>
              <a:rPr lang="en" dirty="0"/>
              <a:t> by </a:t>
            </a:r>
            <a:endParaRPr lang="en" dirty="0" smtClean="0"/>
          </a:p>
          <a:p>
            <a:pPr>
              <a:buNone/>
            </a:pPr>
            <a:r>
              <a:rPr lang="en" dirty="0" smtClean="0"/>
              <a:t>   examining </a:t>
            </a:r>
            <a:r>
              <a:rPr lang="en" dirty="0"/>
              <a:t>the zones of </a:t>
            </a:r>
            <a:endParaRPr lang="en" dirty="0" smtClean="0"/>
          </a:p>
          <a:p>
            <a:pPr>
              <a:buNone/>
            </a:pPr>
            <a:r>
              <a:rPr lang="en" dirty="0" smtClean="0"/>
              <a:t>   inhibition</a:t>
            </a:r>
            <a:endParaRPr lang="en" dirty="0"/>
          </a:p>
        </p:txBody>
      </p:sp>
      <p:pic>
        <p:nvPicPr>
          <p:cNvPr id="17410" name="Picture 2" descr="http://rfdp.seafdec.org.ph/publication/manual/antibiotics/pic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114800"/>
            <a:ext cx="2257425" cy="211991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Acknowledgments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554241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	- San Marino </a:t>
            </a:r>
            <a:r>
              <a:rPr lang="en" dirty="0" smtClean="0"/>
              <a:t>PTSA</a:t>
            </a:r>
            <a:endParaRPr lang="en" dirty="0"/>
          </a:p>
          <a:p>
            <a:pPr lvl="0" rtl="0">
              <a:buNone/>
            </a:pPr>
            <a:r>
              <a:rPr lang="en" dirty="0"/>
              <a:t>	- Oak Crest Institute of Science</a:t>
            </a:r>
          </a:p>
          <a:p>
            <a:pPr lvl="0" rtl="0">
              <a:buNone/>
            </a:pPr>
            <a:r>
              <a:rPr lang="en" dirty="0"/>
              <a:t>	- SSEP, NCESSE, and </a:t>
            </a:r>
            <a:r>
              <a:rPr lang="en" dirty="0" smtClean="0"/>
              <a:t>NanoRacks</a:t>
            </a:r>
            <a:endParaRPr lang="en" dirty="0"/>
          </a:p>
        </p:txBody>
      </p:sp>
      <p:pic>
        <p:nvPicPr>
          <p:cNvPr id="15362" name="Picture 2" descr="https://www.causecastfornonprofits.com/sites/default/files/nonprofit/logo/132094_119367138129114_119363998129428_118900_4402613_o.jpg?13129184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962400"/>
            <a:ext cx="4876800" cy="1657350"/>
          </a:xfrm>
          <a:prstGeom prst="rect">
            <a:avLst/>
          </a:prstGeom>
          <a:noFill/>
        </p:spPr>
      </p:pic>
      <p:pic>
        <p:nvPicPr>
          <p:cNvPr id="15364" name="Picture 4" descr="http://ssep.ncesse.org/wp-content/uploads/2010/05/ssep-banner-lar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3657600"/>
            <a:ext cx="3200400" cy="1013461"/>
          </a:xfrm>
          <a:prstGeom prst="rect">
            <a:avLst/>
          </a:prstGeom>
          <a:noFill/>
        </p:spPr>
      </p:pic>
      <p:pic>
        <p:nvPicPr>
          <p:cNvPr id="15366" name="Picture 6" descr="http://ssep.ncesse.org/wp-content/uploads/2010/05/ncesse-bann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5105400"/>
            <a:ext cx="3200400" cy="1013461"/>
          </a:xfrm>
          <a:prstGeom prst="rect">
            <a:avLst/>
          </a:prstGeom>
          <a:noFill/>
        </p:spPr>
      </p:pic>
      <p:pic>
        <p:nvPicPr>
          <p:cNvPr id="15368" name="Picture 8" descr="http://ssep.ncesse.org/wp-content/uploads/2010/05/nanoracks-logo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1447800"/>
            <a:ext cx="1600200" cy="1600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tin\Documents\School\2011-2012\SSEP\Patch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3810000" cy="3810000"/>
          </a:xfrm>
          <a:prstGeom prst="rect">
            <a:avLst/>
          </a:prstGeom>
          <a:noFill/>
        </p:spPr>
      </p:pic>
      <p:pic>
        <p:nvPicPr>
          <p:cNvPr id="1027" name="Picture 3" descr="C:\Users\Martin\Documents\School\2011-2012\SSEP\Patch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371600"/>
            <a:ext cx="3657600" cy="3657600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Patch Winners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5257800"/>
            <a:ext cx="4267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+mn-lt"/>
              </a:rPr>
              <a:t>Emma Catherine </a:t>
            </a:r>
            <a:r>
              <a:rPr lang="en-US" sz="2500" dirty="0" err="1" smtClean="0">
                <a:latin typeface="+mn-lt"/>
              </a:rPr>
              <a:t>Collo</a:t>
            </a:r>
            <a:endParaRPr lang="en-US" sz="2500" dirty="0" smtClean="0">
              <a:latin typeface="+mn-lt"/>
            </a:endParaRPr>
          </a:p>
          <a:p>
            <a:pPr algn="ctr"/>
            <a:r>
              <a:rPr lang="en-US" sz="2500" dirty="0" smtClean="0">
                <a:latin typeface="+mn-lt"/>
              </a:rPr>
              <a:t>Valentine Elementary School</a:t>
            </a:r>
          </a:p>
          <a:p>
            <a:pPr algn="ctr"/>
            <a:r>
              <a:rPr lang="en-US" sz="2500" dirty="0" smtClean="0">
                <a:latin typeface="+mn-lt"/>
              </a:rPr>
              <a:t>4</a:t>
            </a:r>
            <a:r>
              <a:rPr lang="en-US" sz="2500" baseline="30000" dirty="0" smtClean="0">
                <a:latin typeface="+mn-lt"/>
              </a:rPr>
              <a:t>th</a:t>
            </a:r>
            <a:r>
              <a:rPr lang="en-US" sz="2500" dirty="0" smtClean="0">
                <a:latin typeface="+mn-lt"/>
              </a:rPr>
              <a:t> grade</a:t>
            </a:r>
            <a:endParaRPr lang="en-US" sz="25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5257800"/>
            <a:ext cx="4267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latin typeface="+mn-lt"/>
              </a:rPr>
              <a:t>Hope Welder</a:t>
            </a:r>
          </a:p>
          <a:p>
            <a:pPr algn="ctr"/>
            <a:r>
              <a:rPr lang="en-US" sz="2500" dirty="0" smtClean="0">
                <a:latin typeface="+mn-lt"/>
              </a:rPr>
              <a:t>San Marino High School</a:t>
            </a:r>
          </a:p>
          <a:p>
            <a:pPr algn="ctr"/>
            <a:r>
              <a:rPr lang="en-US" sz="2500" dirty="0" smtClean="0">
                <a:latin typeface="+mn-lt"/>
              </a:rPr>
              <a:t>11</a:t>
            </a:r>
            <a:r>
              <a:rPr lang="en-US" sz="2500" baseline="30000" dirty="0" smtClean="0">
                <a:latin typeface="+mn-lt"/>
              </a:rPr>
              <a:t>th</a:t>
            </a:r>
            <a:r>
              <a:rPr lang="en-US" sz="2500" dirty="0" smtClean="0">
                <a:latin typeface="+mn-lt"/>
              </a:rPr>
              <a:t> grade</a:t>
            </a:r>
            <a:endParaRPr lang="en-US" sz="2500" dirty="0"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104</TotalTime>
  <Words>230</Words>
  <Application>Microsoft Macintosh PowerPoint</Application>
  <PresentationFormat>On-screen Show (4:3)</PresentationFormat>
  <Paragraphs>48</Paragraphs>
  <Slides>9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Effect of Microgravity on the Antibacterial Resistance of P. aeruginosa</vt:lpstr>
      <vt:lpstr>History</vt:lpstr>
      <vt:lpstr>Pseudomonas aeruginosa</vt:lpstr>
      <vt:lpstr>Abstract</vt:lpstr>
      <vt:lpstr>Experiment Samples</vt:lpstr>
      <vt:lpstr>Procedure</vt:lpstr>
      <vt:lpstr>Data Analysis</vt:lpstr>
      <vt:lpstr>Acknowledgments</vt:lpstr>
      <vt:lpstr>Patch Winners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Microgravity on the Antibacterial Resistance of P. aeruginosa</dc:title>
  <dc:creator>Martin</dc:creator>
  <cp:lastModifiedBy>Wyeth Collo</cp:lastModifiedBy>
  <cp:revision>15</cp:revision>
  <dcterms:created xsi:type="dcterms:W3CDTF">2012-06-21T05:03:34Z</dcterms:created>
  <dcterms:modified xsi:type="dcterms:W3CDTF">2012-06-21T05:04:01Z</dcterms:modified>
</cp:coreProperties>
</file>