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0" d="100"/>
          <a:sy n="110" d="100"/>
        </p:scale>
        <p:origin x="-8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08FA3C-611A-634D-B796-BB91D141A04C}" type="datetimeFigureOut">
              <a:rPr lang="en-US" smtClean="0"/>
              <a:pPr/>
              <a:t>6/26/12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8FA3C-611A-634D-B796-BB91D141A04C}" type="datetimeFigureOut">
              <a:rPr lang="en-US" smtClean="0"/>
              <a:pPr/>
              <a:t>6/26/12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8FA3C-611A-634D-B796-BB91D141A04C}" type="datetimeFigureOut">
              <a:rPr lang="en-US" smtClean="0"/>
              <a:pPr/>
              <a:t>6/26/12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8FA3C-611A-634D-B796-BB91D141A04C}" type="datetimeFigureOut">
              <a:rPr lang="en-US" smtClean="0"/>
              <a:pPr/>
              <a:t>6/26/12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08FA3C-611A-634D-B796-BB91D141A04C}" type="datetimeFigureOut">
              <a:rPr lang="en-US" smtClean="0"/>
              <a:pPr/>
              <a:t>6/26/12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08FA3C-611A-634D-B796-BB91D141A04C}" type="datetimeFigureOut">
              <a:rPr lang="en-US" smtClean="0"/>
              <a:pPr/>
              <a:t>6/26/12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08FA3C-611A-634D-B796-BB91D141A04C}" type="datetimeFigureOut">
              <a:rPr lang="en-US" smtClean="0"/>
              <a:pPr/>
              <a:t>6/26/12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08FA3C-611A-634D-B796-BB91D141A04C}" type="datetimeFigureOut">
              <a:rPr lang="en-US" smtClean="0"/>
              <a:pPr/>
              <a:t>6/26/12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8FA3C-611A-634D-B796-BB91D141A04C}" type="datetimeFigureOut">
              <a:rPr lang="en-US" smtClean="0"/>
              <a:pPr/>
              <a:t>6/26/12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8FA3C-611A-634D-B796-BB91D141A04C}" type="datetimeFigureOut">
              <a:rPr lang="en-US" smtClean="0"/>
              <a:pPr/>
              <a:t>6/26/12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8FA3C-611A-634D-B796-BB91D141A04C}" type="datetimeFigureOut">
              <a:rPr lang="en-US" smtClean="0"/>
              <a:pPr/>
              <a:t>6/26/12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264A1-DA9D-2B49-8007-2A4E370B62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8FA3C-611A-634D-B796-BB91D141A04C}" type="datetimeFigureOut">
              <a:rPr lang="en-US" smtClean="0"/>
              <a:pPr/>
              <a:t>6/26/12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264A1-DA9D-2B49-8007-2A4E370B62A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470025"/>
          </a:xfrm>
        </p:spPr>
        <p:txBody>
          <a:bodyPr/>
          <a:lstStyle/>
          <a:p>
            <a:r>
              <a:rPr lang="en-US" dirty="0" smtClean="0"/>
              <a:t>Microgravity Wine</a:t>
            </a:r>
            <a:endParaRPr lang="en-US" dirty="0"/>
          </a:p>
        </p:txBody>
      </p:sp>
      <p:sp>
        <p:nvSpPr>
          <p:cNvPr id="3" name="Subtitle 2"/>
          <p:cNvSpPr>
            <a:spLocks noGrp="1"/>
          </p:cNvSpPr>
          <p:nvPr>
            <p:ph type="subTitle" idx="1"/>
          </p:nvPr>
        </p:nvSpPr>
        <p:spPr>
          <a:xfrm>
            <a:off x="1371600" y="2133600"/>
            <a:ext cx="6400800" cy="1752600"/>
          </a:xfrm>
        </p:spPr>
        <p:txBody>
          <a:bodyPr/>
          <a:lstStyle/>
          <a:p>
            <a:r>
              <a:rPr lang="en-US" dirty="0" smtClean="0"/>
              <a:t>Max Holden &amp; Paige </a:t>
            </a:r>
            <a:r>
              <a:rPr lang="en-US" dirty="0" err="1" smtClean="0"/>
              <a:t>D’Andrea</a:t>
            </a:r>
            <a:endParaRPr lang="en-US" dirty="0" smtClean="0"/>
          </a:p>
          <a:p>
            <a:r>
              <a:rPr lang="en-US" dirty="0" err="1" smtClean="0"/>
              <a:t>Chaminade</a:t>
            </a:r>
            <a:r>
              <a:rPr lang="en-US" dirty="0" smtClean="0"/>
              <a:t> College Preparatory</a:t>
            </a:r>
          </a:p>
          <a:p>
            <a:r>
              <a:rPr lang="en-US" dirty="0" smtClean="0"/>
              <a:t>Medtronic</a:t>
            </a:r>
            <a:endParaRPr lang="en-US" dirty="0"/>
          </a:p>
        </p:txBody>
      </p:sp>
      <p:pic>
        <p:nvPicPr>
          <p:cNvPr id="4" name="Picture 3"/>
          <p:cNvPicPr>
            <a:picLocks noChangeAspect="1"/>
          </p:cNvPicPr>
          <p:nvPr/>
        </p:nvPicPr>
        <p:blipFill>
          <a:blip r:embed="rId2"/>
          <a:stretch>
            <a:fillRect/>
          </a:stretch>
        </p:blipFill>
        <p:spPr>
          <a:xfrm>
            <a:off x="3183082" y="3886200"/>
            <a:ext cx="2616200" cy="28101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To </a:t>
            </a:r>
            <a:endParaRPr lang="en-US" dirty="0"/>
          </a:p>
        </p:txBody>
      </p:sp>
      <p:sp>
        <p:nvSpPr>
          <p:cNvPr id="3" name="Content Placeholder 2"/>
          <p:cNvSpPr>
            <a:spLocks noGrp="1"/>
          </p:cNvSpPr>
          <p:nvPr>
            <p:ph idx="1"/>
          </p:nvPr>
        </p:nvSpPr>
        <p:spPr/>
        <p:txBody>
          <a:bodyPr/>
          <a:lstStyle/>
          <a:p>
            <a:r>
              <a:rPr lang="en-US" dirty="0" smtClean="0"/>
              <a:t>Mrs. McIntyre </a:t>
            </a:r>
          </a:p>
          <a:p>
            <a:r>
              <a:rPr lang="en-US" dirty="0" smtClean="0"/>
              <a:t>Susan McConnell </a:t>
            </a:r>
          </a:p>
          <a:p>
            <a:r>
              <a:rPr lang="en-US" dirty="0" smtClean="0"/>
              <a:t>Medtronic </a:t>
            </a:r>
          </a:p>
          <a:p>
            <a:r>
              <a:rPr lang="en-US" dirty="0" err="1" smtClean="0"/>
              <a:t>Chaminade</a:t>
            </a:r>
            <a:r>
              <a:rPr lang="en-US" dirty="0" smtClean="0"/>
              <a:t> College Preparatory</a:t>
            </a:r>
          </a:p>
          <a:p>
            <a:r>
              <a:rPr lang="en-US" dirty="0" smtClean="0"/>
              <a:t>Both our Families </a:t>
            </a:r>
          </a:p>
          <a:p>
            <a:r>
              <a:rPr lang="en-US" dirty="0" smtClean="0"/>
              <a:t>Rest of the </a:t>
            </a:r>
            <a:r>
              <a:rPr lang="en-US" dirty="0" err="1" smtClean="0"/>
              <a:t>Chaminade</a:t>
            </a:r>
            <a:r>
              <a:rPr lang="en-US" dirty="0" smtClean="0"/>
              <a:t> Faculty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our Idea</a:t>
            </a:r>
            <a:endParaRPr lang="en-US" dirty="0"/>
          </a:p>
        </p:txBody>
      </p:sp>
      <p:sp>
        <p:nvSpPr>
          <p:cNvPr id="3" name="Content Placeholder 2"/>
          <p:cNvSpPr>
            <a:spLocks noGrp="1"/>
          </p:cNvSpPr>
          <p:nvPr>
            <p:ph idx="1"/>
          </p:nvPr>
        </p:nvSpPr>
        <p:spPr/>
        <p:txBody>
          <a:bodyPr>
            <a:normAutofit lnSpcReduction="10000"/>
          </a:bodyPr>
          <a:lstStyle/>
          <a:p>
            <a:r>
              <a:rPr lang="en-US" dirty="0" smtClean="0"/>
              <a:t>Fermenting grape juice</a:t>
            </a:r>
          </a:p>
          <a:p>
            <a:r>
              <a:rPr lang="en-US" dirty="0" smtClean="0"/>
              <a:t>Lack of oxygen causes fermentation which creates ethyl alcohol</a:t>
            </a:r>
          </a:p>
          <a:p>
            <a:r>
              <a:rPr lang="en-US" dirty="0" smtClean="0"/>
              <a:t>Grape juice reacts with yeast in order for fermenting to take place</a:t>
            </a:r>
          </a:p>
          <a:p>
            <a:r>
              <a:rPr lang="en-US" dirty="0" smtClean="0"/>
              <a:t>Formalin is </a:t>
            </a:r>
            <a:r>
              <a:rPr lang="en-US" dirty="0" smtClean="0"/>
              <a:t>used to stop the chemical process in order to get exact results so both experiments ferment the same amount of time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Description</a:t>
            </a:r>
            <a:endParaRPr lang="en-US" dirty="0"/>
          </a:p>
        </p:txBody>
      </p:sp>
      <p:sp>
        <p:nvSpPr>
          <p:cNvPr id="3" name="Content Placeholder 2"/>
          <p:cNvSpPr>
            <a:spLocks noGrp="1"/>
          </p:cNvSpPr>
          <p:nvPr>
            <p:ph idx="1"/>
          </p:nvPr>
        </p:nvSpPr>
        <p:spPr/>
        <p:txBody>
          <a:bodyPr>
            <a:normAutofit/>
          </a:bodyPr>
          <a:lstStyle/>
          <a:p>
            <a:r>
              <a:rPr lang="en-US" dirty="0" smtClean="0"/>
              <a:t>Main volume of the </a:t>
            </a:r>
            <a:r>
              <a:rPr lang="en-US" dirty="0" smtClean="0"/>
              <a:t>experiment is filled with grape juice</a:t>
            </a:r>
          </a:p>
          <a:p>
            <a:r>
              <a:rPr lang="en-US" dirty="0" smtClean="0"/>
              <a:t>One small glass vile is filled with yeast and will be broken first to react with the grape juice. It will ferment for five days before stopped.</a:t>
            </a:r>
          </a:p>
          <a:p>
            <a:r>
              <a:rPr lang="en-US" dirty="0" smtClean="0"/>
              <a:t>The other small vile is filled with formalin and will be broken second to react </a:t>
            </a:r>
            <a:r>
              <a:rPr lang="en-US" dirty="0" smtClean="0"/>
              <a:t>stop the reaction.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Amount of Materials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First </a:t>
            </a:r>
            <a:r>
              <a:rPr lang="en-US" dirty="0" smtClean="0"/>
              <a:t>in order to decide the ratio of wine to grape juice in a fermentation process we looked up many different wine recipes and found the average ratio of grape juice to yeast</a:t>
            </a:r>
            <a:r>
              <a:rPr lang="en-US" dirty="0" smtClean="0"/>
              <a:t>.</a:t>
            </a:r>
          </a:p>
          <a:p>
            <a:r>
              <a:rPr lang="en-US" dirty="0" smtClean="0"/>
              <a:t> </a:t>
            </a:r>
            <a:r>
              <a:rPr lang="en-US" dirty="0" smtClean="0"/>
              <a:t>After that we had to see how much formalin was needed in order to stop the experiment. For that we used a chart of how much formalin is needed for the amount of liquid</a:t>
            </a:r>
            <a:r>
              <a:rPr lang="en-US" dirty="0" smtClean="0"/>
              <a:t>.</a:t>
            </a:r>
          </a:p>
          <a:p>
            <a:r>
              <a:rPr lang="en-US" dirty="0" smtClean="0"/>
              <a:t> We </a:t>
            </a:r>
            <a:r>
              <a:rPr lang="en-US" dirty="0" smtClean="0"/>
              <a:t>ran numerous tests in order to see how much we could use. The carbon dioxide would pop off the top because the build up of pressure. Finally we found the perfect amount so that after a 5 days the top would still remain 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the Carbon Dioxide Levels</a:t>
            </a:r>
            <a:endParaRPr lang="en-US" dirty="0"/>
          </a:p>
        </p:txBody>
      </p:sp>
      <p:sp>
        <p:nvSpPr>
          <p:cNvPr id="3" name="Content Placeholder 2"/>
          <p:cNvSpPr>
            <a:spLocks noGrp="1"/>
          </p:cNvSpPr>
          <p:nvPr>
            <p:ph idx="1"/>
          </p:nvPr>
        </p:nvSpPr>
        <p:spPr/>
        <p:txBody>
          <a:bodyPr>
            <a:normAutofit lnSpcReduction="10000"/>
          </a:bodyPr>
          <a:lstStyle/>
          <a:p>
            <a:r>
              <a:rPr lang="en-US" dirty="0" smtClean="0"/>
              <a:t>In order to test the Carbon Dioxide levels we used a Titration Kit.</a:t>
            </a:r>
            <a:r>
              <a:rPr lang="en-US" dirty="0" smtClean="0"/>
              <a:t> </a:t>
            </a:r>
          </a:p>
          <a:p>
            <a:r>
              <a:rPr lang="en-US" dirty="0" smtClean="0"/>
              <a:t>A </a:t>
            </a:r>
            <a:r>
              <a:rPr lang="en-US" dirty="0" smtClean="0"/>
              <a:t>Titration kit measures the amount of dissolved Carbon dioxide. When something ferments the gas is constantly being given off. Which is why the experiment with more of the gas in it is the one that fermented more</a:t>
            </a:r>
            <a:r>
              <a:rPr lang="en-US" dirty="0" smtClean="0"/>
              <a:t>.</a:t>
            </a:r>
          </a:p>
          <a:p>
            <a:r>
              <a:rPr lang="en-US" dirty="0" smtClean="0"/>
              <a:t> </a:t>
            </a:r>
            <a:r>
              <a:rPr lang="en-US" dirty="0" smtClean="0"/>
              <a:t>We tested both to decide which one had the higher titration number.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of the Testing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After trying to figure out a method using titration that would work before the carbon dioxide dispersed we finally found one.</a:t>
            </a:r>
            <a:r>
              <a:rPr lang="en-US" dirty="0" smtClean="0"/>
              <a:t> </a:t>
            </a:r>
          </a:p>
          <a:p>
            <a:r>
              <a:rPr lang="en-US" dirty="0" smtClean="0"/>
              <a:t>However due to the color of the wine it would no work.</a:t>
            </a:r>
          </a:p>
          <a:p>
            <a:r>
              <a:rPr lang="en-US" dirty="0" smtClean="0"/>
              <a:t> </a:t>
            </a:r>
            <a:r>
              <a:rPr lang="en-US" dirty="0" smtClean="0"/>
              <a:t>Which is why we decided to use both the weighing of sediment and to test the ethyl alcohol levels of both. Since alcohol is gradually made during fermentation the one with more alcohol is the one that fermented more.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Samples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two experiments that were run on the ground are having their ethyl alcohol levels tested, one after 6 hours of fermentation and one after 5 days.</a:t>
            </a:r>
            <a:r>
              <a:rPr lang="en-US" dirty="0" smtClean="0"/>
              <a:t> </a:t>
            </a:r>
          </a:p>
          <a:p>
            <a:r>
              <a:rPr lang="en-US" dirty="0" smtClean="0"/>
              <a:t>This </a:t>
            </a:r>
            <a:r>
              <a:rPr lang="en-US" dirty="0" smtClean="0"/>
              <a:t>should help us for our next experiment in order to get a better idea of the ideal time frame</a:t>
            </a:r>
            <a:r>
              <a:rPr lang="en-US" dirty="0" smtClean="0"/>
              <a:t>.</a:t>
            </a:r>
          </a:p>
          <a:p>
            <a:r>
              <a:rPr lang="en-US" dirty="0" smtClean="0"/>
              <a:t> </a:t>
            </a:r>
            <a:r>
              <a:rPr lang="en-US" dirty="0" smtClean="0"/>
              <a:t>We also are testing the sediment weight in order to see if that would be an ideal way to measure the amounts without expensive machinery or chemicals.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 Samples</a:t>
            </a:r>
            <a:endParaRPr lang="en-US" dirty="0"/>
          </a:p>
        </p:txBody>
      </p:sp>
      <p:sp>
        <p:nvSpPr>
          <p:cNvPr id="3" name="Content Placeholder 2"/>
          <p:cNvSpPr>
            <a:spLocks noGrp="1"/>
          </p:cNvSpPr>
          <p:nvPr>
            <p:ph idx="1"/>
          </p:nvPr>
        </p:nvSpPr>
        <p:spPr/>
        <p:txBody>
          <a:bodyPr/>
          <a:lstStyle/>
          <a:p>
            <a:r>
              <a:rPr lang="en-US" dirty="0" smtClean="0"/>
              <a:t>Since the one from the space station was prematurely stopped we are testing it against the sample we tested on the ground for 6 hours.</a:t>
            </a:r>
            <a:r>
              <a:rPr lang="en-US" dirty="0" smtClean="0"/>
              <a:t> </a:t>
            </a:r>
          </a:p>
          <a:p>
            <a:r>
              <a:rPr lang="en-US" dirty="0" smtClean="0"/>
              <a:t>We </a:t>
            </a:r>
            <a:r>
              <a:rPr lang="en-US" dirty="0" smtClean="0"/>
              <a:t>will be testing both ethyl alcohol levels and expect the one from the space station to have  a much higher alcohol level due to what we think is an increased fermentation rate.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Mission II</a:t>
            </a:r>
            <a:endParaRPr lang="en-US" dirty="0"/>
          </a:p>
        </p:txBody>
      </p:sp>
      <p:sp>
        <p:nvSpPr>
          <p:cNvPr id="3" name="Content Placeholder 2"/>
          <p:cNvSpPr>
            <a:spLocks noGrp="1"/>
          </p:cNvSpPr>
          <p:nvPr>
            <p:ph idx="1"/>
          </p:nvPr>
        </p:nvSpPr>
        <p:spPr/>
        <p:txBody>
          <a:bodyPr/>
          <a:lstStyle/>
          <a:p>
            <a:r>
              <a:rPr lang="en-US" dirty="0" smtClean="0"/>
              <a:t>In order for our next mission to work way smoother we will be using white grape juice. The white grape juice will make the experiment testable by the Titration kit. We will also be adjusting our timeline to find the optimal length of fermentation based off of what we learned about it in this experiment. Other than these things the basic concept of the experiment will remain the same.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TotalTime>
  <Words>636</Words>
  <Application>Microsoft Macintosh PowerPoint</Application>
  <PresentationFormat>On-screen Show (4:3)</PresentationFormat>
  <Paragraphs>41</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Microgravity Wine</vt:lpstr>
      <vt:lpstr>Creating our Idea</vt:lpstr>
      <vt:lpstr>Experiment Description</vt:lpstr>
      <vt:lpstr>Amount of Materials</vt:lpstr>
      <vt:lpstr>Testing the Carbon Dioxide Levels</vt:lpstr>
      <vt:lpstr>Changing of the Testing</vt:lpstr>
      <vt:lpstr>Ground Samples</vt:lpstr>
      <vt:lpstr>Space Samples</vt:lpstr>
      <vt:lpstr>Mission II</vt:lpstr>
      <vt:lpstr>Thanks To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Microgravity Wine</dc:title>
  <dc:creator>Rochelle  Holden</dc:creator>
  <cp:lastModifiedBy>Rochelle  Holden</cp:lastModifiedBy>
  <cp:revision>2</cp:revision>
  <dcterms:created xsi:type="dcterms:W3CDTF">2012-06-26T22:07:12Z</dcterms:created>
  <dcterms:modified xsi:type="dcterms:W3CDTF">2012-06-26T22:27:26Z</dcterms:modified>
</cp:coreProperties>
</file>