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FF39-C572-46B9-A727-E2EE3903DFC5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226F7-7DB7-4F16-9112-FF0709BBB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26F7-7DB7-4F16-9112-FF0709BBBB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A62A-4E42-4C69-A4A5-86F3E8170C60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82D7-F3DF-49A5-9D9A-55ED48EDB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Discovery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: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Champion of the Space Shuttle Era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075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4187" y="1193806"/>
            <a:ext cx="6387609" cy="5664193"/>
          </a:xfrm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681355" y="4156363"/>
            <a:ext cx="2202872" cy="175432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tx1">
                <a:lumMod val="65000"/>
                <a:lumOff val="3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Jennifer Levasseur</a:t>
            </a:r>
          </a:p>
          <a:p>
            <a:pPr>
              <a:defRPr/>
            </a:pPr>
            <a:r>
              <a:rPr lang="en-US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Museum Specialist</a:t>
            </a:r>
            <a:endParaRPr lang="en-US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defRPr/>
            </a:pPr>
            <a:endParaRPr lang="en-US" b="1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defRPr/>
            </a:pPr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Smithsonian</a:t>
            </a:r>
          </a:p>
          <a:p>
            <a:pPr>
              <a:defRPr/>
            </a:pPr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National Air and</a:t>
            </a:r>
          </a:p>
          <a:p>
            <a:pPr>
              <a:defRPr/>
            </a:pPr>
            <a:r>
              <a:rPr lang="en-US" dirty="0">
                <a:latin typeface="Ebrima" pitchFamily="2" charset="0"/>
                <a:ea typeface="Ebrima" pitchFamily="2" charset="0"/>
                <a:cs typeface="Ebrima" pitchFamily="2" charset="0"/>
              </a:rPr>
              <a:t>Space 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Discovery</a:t>
            </a:r>
            <a:r>
              <a:rPr lang="en-US" sz="36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Comes to Washington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09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31231" y="2154315"/>
            <a:ext cx="4686549" cy="3941685"/>
          </a:xfrm>
          <a:effectLst>
            <a:softEdge rad="112500"/>
          </a:effectLst>
        </p:spPr>
      </p:pic>
      <p:pic>
        <p:nvPicPr>
          <p:cNvPr id="4100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1600" y="1790701"/>
            <a:ext cx="4394200" cy="45085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And to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Smithsonian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National Air and Space Museum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123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67687" y="1447800"/>
            <a:ext cx="5986641" cy="54102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Celebration – April 2012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7" name="Content Placeholder 6" descr="Enterprise-Discovery-Ceremony4-19-2012_0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518773"/>
            <a:ext cx="7027552" cy="5015193"/>
          </a:xfrm>
          <a:effectLst>
            <a:softEdge rad="112500"/>
          </a:effectLst>
        </p:spPr>
      </p:pic>
      <p:pic>
        <p:nvPicPr>
          <p:cNvPr id="48130" name="Picture 2" descr="http://farm8.staticflickr.com/7099/7094036849_fdd7a3b6bd_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68913" y="1418167"/>
            <a:ext cx="2525076" cy="530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Shuttle Exchange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Content Placeholder 3" descr="Nose to Nose-Rus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020817" cy="5594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Ebrima" pitchFamily="2" charset="0"/>
              </a:rPr>
              <a:t>Why</a:t>
            </a:r>
            <a:r>
              <a:rPr lang="en-US" sz="3600" b="1" i="1" dirty="0" err="1" smtClean="0">
                <a:latin typeface="Ebrima" pitchFamily="2" charset="0"/>
              </a:rPr>
              <a:t>Discovery</a:t>
            </a:r>
            <a:r>
              <a:rPr lang="en-US" sz="3600" b="1" i="1" dirty="0" smtClean="0">
                <a:latin typeface="Ebrima" pitchFamily="2" charset="0"/>
              </a:rPr>
              <a:t> </a:t>
            </a:r>
            <a:r>
              <a:rPr lang="en-US" sz="3600" b="1" dirty="0">
                <a:latin typeface="Ebrima" pitchFamily="2" charset="0"/>
              </a:rPr>
              <a:t>?</a:t>
            </a:r>
            <a:endParaRPr lang="en-US" sz="3600" b="1" dirty="0" smtClean="0">
              <a:latin typeface="Ebrima" pitchFamily="2" charset="0"/>
            </a:endParaRPr>
          </a:p>
        </p:txBody>
      </p:sp>
      <p:pic>
        <p:nvPicPr>
          <p:cNvPr id="4" name="Content Placeholder 3" descr="sts114-s-038 launc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96542" y="1400337"/>
            <a:ext cx="2647459" cy="5333996"/>
          </a:xfrm>
          <a:effectLst>
            <a:softEdge rad="112500"/>
          </a:effectLst>
        </p:spPr>
      </p:pic>
      <p:pic>
        <p:nvPicPr>
          <p:cNvPr id="5" name="Picture 4" descr="sts131-s-0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32476"/>
            <a:ext cx="2630550" cy="527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s133-s-120 landi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30551" y="3238009"/>
            <a:ext cx="3941245" cy="349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iss026e0303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51573" y="1212849"/>
            <a:ext cx="2872864" cy="262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Artistic tribute to space shuttle Discov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010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58026" y="886884"/>
            <a:ext cx="1890713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Discovery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39</a:t>
            </a:r>
            <a:r>
              <a:rPr lang="en-US" dirty="0"/>
              <a:t> </a:t>
            </a:r>
            <a:r>
              <a:rPr lang="en-US" dirty="0" smtClean="0"/>
              <a:t>missions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commercial</a:t>
            </a:r>
          </a:p>
          <a:p>
            <a:pPr>
              <a:defRPr/>
            </a:pPr>
            <a:r>
              <a:rPr lang="en-US" dirty="0" smtClean="0"/>
              <a:t>      defense dept.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scientific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planetary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Hubble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Mir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ISS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365</a:t>
            </a:r>
            <a:r>
              <a:rPr lang="en-US" dirty="0"/>
              <a:t> days in space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1.5</a:t>
            </a:r>
            <a:r>
              <a:rPr lang="en-US" dirty="0"/>
              <a:t> million miles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184</a:t>
            </a:r>
            <a:r>
              <a:rPr lang="en-US" dirty="0"/>
              <a:t> individuals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251</a:t>
            </a:r>
            <a:r>
              <a:rPr lang="en-US" dirty="0"/>
              <a:t> crewmates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Discovery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: Champion of the Shuttle Fleet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1984</a:t>
            </a:r>
            <a:r>
              <a:rPr lang="en-US" sz="1400" dirty="0" smtClean="0"/>
              <a:t>    First mission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1988</a:t>
            </a:r>
            <a:r>
              <a:rPr lang="en-US" sz="1400" dirty="0"/>
              <a:t> </a:t>
            </a:r>
            <a:r>
              <a:rPr lang="en-US" sz="1400" dirty="0" smtClean="0"/>
              <a:t>   Return-to-Flight vehicle after </a:t>
            </a:r>
            <a:r>
              <a:rPr lang="en-US" sz="1400" i="1" dirty="0" smtClean="0"/>
              <a:t>Challenger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smtClean="0"/>
              <a:t> 	tragedy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1990</a:t>
            </a:r>
            <a:r>
              <a:rPr lang="en-US" sz="1400" dirty="0"/>
              <a:t> </a:t>
            </a:r>
            <a:r>
              <a:rPr lang="en-US" sz="1400" dirty="0" smtClean="0"/>
              <a:t>   Delivered Hubble Space Telescope into orbit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1997  </a:t>
            </a:r>
            <a:r>
              <a:rPr lang="en-US" sz="1400" dirty="0" smtClean="0"/>
              <a:t>  Hubble servicing mission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1998  </a:t>
            </a:r>
            <a:r>
              <a:rPr lang="en-US" sz="1400" dirty="0" smtClean="0"/>
              <a:t>  Final shuttle mission to Russian space station  	Mir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1999</a:t>
            </a:r>
            <a:r>
              <a:rPr lang="en-US" sz="1400" dirty="0"/>
              <a:t> </a:t>
            </a:r>
            <a:r>
              <a:rPr lang="en-US" sz="1400" dirty="0" smtClean="0"/>
              <a:t>   Hubble servicing mission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2000</a:t>
            </a:r>
            <a:r>
              <a:rPr lang="en-US" sz="1400" dirty="0"/>
              <a:t> </a:t>
            </a:r>
            <a:r>
              <a:rPr lang="en-US" sz="1400" dirty="0" smtClean="0"/>
              <a:t>   Flew 100th shuttle mission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2005  </a:t>
            </a:r>
            <a:r>
              <a:rPr lang="en-US" sz="1400" dirty="0" smtClean="0"/>
              <a:t>  Return-to-Flight vehicle after </a:t>
            </a:r>
            <a:r>
              <a:rPr lang="en-US" sz="1400" i="1" dirty="0" smtClean="0"/>
              <a:t>Columbia</a:t>
            </a:r>
            <a:r>
              <a:rPr lang="en-US" sz="1400" dirty="0" smtClean="0"/>
              <a:t> 	tragedy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2011</a:t>
            </a:r>
            <a:r>
              <a:rPr lang="en-US" sz="1400" dirty="0"/>
              <a:t> </a:t>
            </a:r>
            <a:r>
              <a:rPr lang="en-US" sz="1400" dirty="0" smtClean="0"/>
              <a:t>   39th and final mission</a:t>
            </a:r>
          </a:p>
          <a:p>
            <a:pPr>
              <a:buFont typeface="Arial" charset="0"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1999–2011</a:t>
            </a:r>
            <a:r>
              <a:rPr lang="en-US" sz="1400" dirty="0" smtClean="0"/>
              <a:t>   Delivered trusses, </a:t>
            </a:r>
            <a:r>
              <a:rPr lang="en-US" sz="1400" i="1" dirty="0" smtClean="0"/>
              <a:t>Harmony</a:t>
            </a:r>
            <a:r>
              <a:rPr lang="en-US" sz="1400" dirty="0" smtClean="0"/>
              <a:t> node, </a:t>
            </a:r>
            <a:r>
              <a:rPr lang="en-US" sz="1400" i="1" dirty="0" err="1" smtClean="0"/>
              <a:t>Kibo</a:t>
            </a:r>
            <a:r>
              <a:rPr lang="en-US" sz="1400" dirty="0" smtClean="0"/>
              <a:t> laboratory, </a:t>
            </a:r>
            <a:r>
              <a:rPr lang="en-US" sz="1400" dirty="0" err="1" smtClean="0"/>
              <a:t>Robonaut</a:t>
            </a:r>
            <a:r>
              <a:rPr lang="en-US" sz="1400" dirty="0" smtClean="0"/>
              <a:t> 2, permanent logistics module, and tons of supplies to International Space Station</a:t>
            </a:r>
          </a:p>
          <a:p>
            <a:endParaRPr lang="en-US" dirty="0" smtClean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200" dirty="0" smtClean="0"/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1984</a:t>
            </a:r>
            <a:r>
              <a:rPr lang="en-US" sz="1200" dirty="0" smtClean="0"/>
              <a:t>	 First commercial payload specialist to fly on shuttle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1985</a:t>
            </a:r>
            <a:r>
              <a:rPr lang="en-US" sz="1200" dirty="0" smtClean="0"/>
              <a:t>	 First U.S. government official in space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1989</a:t>
            </a:r>
            <a:r>
              <a:rPr lang="en-US" sz="1200" dirty="0" smtClean="0"/>
              <a:t>	 First African American spacecraft commander: </a:t>
            </a:r>
            <a:br>
              <a:rPr lang="en-US" sz="1200" dirty="0" smtClean="0"/>
            </a:br>
            <a:r>
              <a:rPr lang="en-US" sz="1200" dirty="0" smtClean="0"/>
              <a:t>  Col. Frederick D. Gregory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1993</a:t>
            </a:r>
            <a:r>
              <a:rPr lang="en-US" sz="1200" dirty="0" smtClean="0"/>
              <a:t>	 First Hispanic woman in space: Dr. Ellen Ochoa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1995</a:t>
            </a:r>
            <a:r>
              <a:rPr lang="en-US" sz="1200" dirty="0" smtClean="0"/>
              <a:t>	  First woman spacecraft pilot: Lt. Col. Eileen M. Collins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1995</a:t>
            </a:r>
            <a:r>
              <a:rPr lang="en-US" sz="1200" dirty="0" smtClean="0"/>
              <a:t>	 First African American spacewalker: Dr. Bernard Harris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1995</a:t>
            </a:r>
            <a:r>
              <a:rPr lang="en-US" sz="1200" dirty="0" smtClean="0"/>
              <a:t>	  First shuttle mission to Russian space station Mir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1998</a:t>
            </a:r>
            <a:r>
              <a:rPr lang="en-US" sz="1200" dirty="0" smtClean="0"/>
              <a:t>	  Only shuttle flight of a Mercury astronaut</a:t>
            </a:r>
            <a:br>
              <a:rPr lang="en-US" sz="1200" dirty="0" smtClean="0"/>
            </a:br>
            <a:r>
              <a:rPr lang="en-US" sz="1200" dirty="0" smtClean="0"/>
              <a:t>  Senator John H. Glenn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1999</a:t>
            </a:r>
            <a:r>
              <a:rPr lang="en-US" sz="1200" dirty="0" smtClean="0"/>
              <a:t>	 First docking with International Space Station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2005, 2007</a:t>
            </a:r>
            <a:r>
              <a:rPr lang="en-US" sz="1200" dirty="0" smtClean="0"/>
              <a:t>   Only orbiter flown by both women commanders</a:t>
            </a:r>
          </a:p>
          <a:p>
            <a:pPr>
              <a:buFont typeface="Arial" charset="0"/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      Col. Eileen M. Collins  and Col. Pamela A. Melroy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covery-5-3-2012_0#E2904Dan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66800" y="0"/>
            <a:ext cx="6897210" cy="6897210"/>
          </a:xfrm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Discovery</a:t>
            </a:r>
            <a:r>
              <a:rPr lang="en-US" sz="3600" b="1" dirty="0" smtClean="0">
                <a:solidFill>
                  <a:srgbClr val="C0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on Display</a:t>
            </a:r>
            <a:endParaRPr lang="en-US" sz="3600" b="1" dirty="0">
              <a:solidFill>
                <a:srgbClr val="C00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</Words>
  <Application>Microsoft Office PowerPoint</Application>
  <PresentationFormat>On-screen Show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Discovery :  Champion of the Space Shuttle Era</vt:lpstr>
      <vt:lpstr>Discovery Comes to Washington</vt:lpstr>
      <vt:lpstr>And to the Smithsonian National Air and Space Museum</vt:lpstr>
      <vt:lpstr>Celebration – April 2012</vt:lpstr>
      <vt:lpstr>Shuttle Exchange</vt:lpstr>
      <vt:lpstr>WhyDiscovery ?</vt:lpstr>
      <vt:lpstr>Slide 7</vt:lpstr>
      <vt:lpstr>Discovery : Champion of the Shuttle Fleet</vt:lpstr>
      <vt:lpstr> Discovery on Display</vt:lpstr>
    </vt:vector>
  </TitlesOfParts>
  <Company>Smithsonian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:  Champion of the Space Shuttle Era</dc:title>
  <dc:creator>nealv</dc:creator>
  <cp:lastModifiedBy>Jennifer Levasseur</cp:lastModifiedBy>
  <cp:revision>4</cp:revision>
  <dcterms:created xsi:type="dcterms:W3CDTF">2012-07-02T12:40:42Z</dcterms:created>
  <dcterms:modified xsi:type="dcterms:W3CDTF">2012-07-03T12:23:46Z</dcterms:modified>
</cp:coreProperties>
</file>