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82" r:id="rId1"/>
  </p:sldMasterIdLst>
  <p:notesMasterIdLst>
    <p:notesMasterId r:id="rId12"/>
  </p:notesMasterIdLst>
  <p:handoutMasterIdLst>
    <p:handoutMasterId r:id="rId13"/>
  </p:handoutMasterIdLst>
  <p:sldIdLst>
    <p:sldId id="308" r:id="rId2"/>
    <p:sldId id="339" r:id="rId3"/>
    <p:sldId id="346" r:id="rId4"/>
    <p:sldId id="353" r:id="rId5"/>
    <p:sldId id="345" r:id="rId6"/>
    <p:sldId id="342" r:id="rId7"/>
    <p:sldId id="310" r:id="rId8"/>
    <p:sldId id="354" r:id="rId9"/>
    <p:sldId id="322" r:id="rId10"/>
    <p:sldId id="343" r:id="rId11"/>
  </p:sldIdLst>
  <p:sldSz cx="9144000" cy="6858000" type="screen4x3"/>
  <p:notesSz cx="6985000" cy="9282113"/>
  <p:defaultTextStyle>
    <a:defPPr>
      <a:defRPr lang="en-US"/>
    </a:defPPr>
    <a:lvl1pPr algn="l" rtl="0" eaLnBrk="0" fontAlgn="base" hangingPunct="0">
      <a:spcBef>
        <a:spcPct val="0"/>
      </a:spcBef>
      <a:spcAft>
        <a:spcPct val="0"/>
      </a:spcAft>
      <a:defRPr sz="25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5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5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5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500" kern="1200">
        <a:solidFill>
          <a:schemeClr val="tx1"/>
        </a:solidFill>
        <a:latin typeface="Times New Roman" pitchFamily="18" charset="0"/>
        <a:ea typeface="+mn-ea"/>
        <a:cs typeface="+mn-cs"/>
      </a:defRPr>
    </a:lvl5pPr>
    <a:lvl6pPr marL="2286000" algn="l" defTabSz="914400" rtl="0" eaLnBrk="1" latinLnBrk="0" hangingPunct="1">
      <a:defRPr sz="2500" kern="1200">
        <a:solidFill>
          <a:schemeClr val="tx1"/>
        </a:solidFill>
        <a:latin typeface="Times New Roman" pitchFamily="18" charset="0"/>
        <a:ea typeface="+mn-ea"/>
        <a:cs typeface="+mn-cs"/>
      </a:defRPr>
    </a:lvl6pPr>
    <a:lvl7pPr marL="2743200" algn="l" defTabSz="914400" rtl="0" eaLnBrk="1" latinLnBrk="0" hangingPunct="1">
      <a:defRPr sz="2500" kern="1200">
        <a:solidFill>
          <a:schemeClr val="tx1"/>
        </a:solidFill>
        <a:latin typeface="Times New Roman" pitchFamily="18" charset="0"/>
        <a:ea typeface="+mn-ea"/>
        <a:cs typeface="+mn-cs"/>
      </a:defRPr>
    </a:lvl7pPr>
    <a:lvl8pPr marL="3200400" algn="l" defTabSz="914400" rtl="0" eaLnBrk="1" latinLnBrk="0" hangingPunct="1">
      <a:defRPr sz="2500" kern="1200">
        <a:solidFill>
          <a:schemeClr val="tx1"/>
        </a:solidFill>
        <a:latin typeface="Times New Roman" pitchFamily="18" charset="0"/>
        <a:ea typeface="+mn-ea"/>
        <a:cs typeface="+mn-cs"/>
      </a:defRPr>
    </a:lvl8pPr>
    <a:lvl9pPr marL="3657600" algn="l" defTabSz="914400" rtl="0" eaLnBrk="1" latinLnBrk="0" hangingPunct="1">
      <a:defRPr sz="25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FF"/>
    <a:srgbClr val="FF0033"/>
    <a:srgbClr val="99CCFF"/>
    <a:srgbClr val="CCECFF"/>
    <a:srgbClr val="FFFF00"/>
    <a:srgbClr val="FF5050"/>
    <a:srgbClr val="6699FF"/>
    <a:srgbClr val="00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2" autoAdjust="0"/>
    <p:restoredTop sz="85191" autoAdjust="0"/>
  </p:normalViewPr>
  <p:slideViewPr>
    <p:cSldViewPr snapToGrid="0">
      <p:cViewPr>
        <p:scale>
          <a:sx n="60" d="100"/>
          <a:sy n="60" d="100"/>
        </p:scale>
        <p:origin x="-1440" y="-77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snapToGrid="0">
      <p:cViewPr>
        <p:scale>
          <a:sx n="66" d="100"/>
          <a:sy n="66" d="100"/>
        </p:scale>
        <p:origin x="-900" y="1434"/>
      </p:cViewPr>
      <p:guideLst>
        <p:guide orient="horz" pos="2923"/>
        <p:guide pos="220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27363" cy="465138"/>
          </a:xfrm>
          <a:prstGeom prst="rect">
            <a:avLst/>
          </a:prstGeom>
          <a:noFill/>
          <a:ln w="9525">
            <a:noFill/>
            <a:miter lim="800000"/>
            <a:headEnd/>
            <a:tailEnd/>
          </a:ln>
          <a:effectLst/>
        </p:spPr>
        <p:txBody>
          <a:bodyPr vert="horz" wrap="square" lIns="19048" tIns="0" rIns="19048" bIns="0" numCol="1" anchor="t" anchorCtr="0" compatLnSpc="1">
            <a:prstTxWarp prst="textNoShape">
              <a:avLst/>
            </a:prstTxWarp>
          </a:bodyPr>
          <a:lstStyle>
            <a:lvl1pPr>
              <a:defRPr sz="1000" i="1"/>
            </a:lvl1pPr>
          </a:lstStyle>
          <a:p>
            <a:endParaRPr lang="en-US"/>
          </a:p>
        </p:txBody>
      </p:sp>
      <p:sp>
        <p:nvSpPr>
          <p:cNvPr id="2051" name="Rectangle 3"/>
          <p:cNvSpPr>
            <a:spLocks noGrp="1" noChangeArrowheads="1"/>
          </p:cNvSpPr>
          <p:nvPr>
            <p:ph type="dt" idx="1"/>
          </p:nvPr>
        </p:nvSpPr>
        <p:spPr bwMode="auto">
          <a:xfrm>
            <a:off x="3957638" y="0"/>
            <a:ext cx="3027362" cy="465138"/>
          </a:xfrm>
          <a:prstGeom prst="rect">
            <a:avLst/>
          </a:prstGeom>
          <a:noFill/>
          <a:ln w="9525">
            <a:noFill/>
            <a:miter lim="800000"/>
            <a:headEnd/>
            <a:tailEnd/>
          </a:ln>
          <a:effectLst/>
        </p:spPr>
        <p:txBody>
          <a:bodyPr vert="horz" wrap="square" lIns="19048" tIns="0" rIns="19048" bIns="0" numCol="1" anchor="t" anchorCtr="0" compatLnSpc="1">
            <a:prstTxWarp prst="textNoShape">
              <a:avLst/>
            </a:prstTxWarp>
          </a:bodyPr>
          <a:lstStyle>
            <a:lvl1pPr algn="r">
              <a:defRPr sz="1000" i="1"/>
            </a:lvl1pPr>
          </a:lstStyle>
          <a:p>
            <a:endParaRPr lang="en-US"/>
          </a:p>
        </p:txBody>
      </p:sp>
      <p:sp>
        <p:nvSpPr>
          <p:cNvPr id="2052" name="Rectangle 4"/>
          <p:cNvSpPr>
            <a:spLocks noGrp="1" noRot="1" noChangeAspect="1" noChangeArrowheads="1" noTextEdit="1"/>
          </p:cNvSpPr>
          <p:nvPr>
            <p:ph type="sldImg" idx="2"/>
          </p:nvPr>
        </p:nvSpPr>
        <p:spPr bwMode="auto">
          <a:xfrm>
            <a:off x="1181100" y="701675"/>
            <a:ext cx="4624388"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31863" y="4408488"/>
            <a:ext cx="5121275" cy="4178300"/>
          </a:xfrm>
          <a:prstGeom prst="rect">
            <a:avLst/>
          </a:prstGeom>
          <a:noFill/>
          <a:ln w="9525">
            <a:noFill/>
            <a:miter lim="800000"/>
            <a:headEnd/>
            <a:tailEnd/>
          </a:ln>
          <a:effectLst/>
        </p:spPr>
        <p:txBody>
          <a:bodyPr vert="horz" wrap="square" lIns="92069" tIns="46035" rIns="92069" bIns="4603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0" y="8816975"/>
            <a:ext cx="3027363" cy="465138"/>
          </a:xfrm>
          <a:prstGeom prst="rect">
            <a:avLst/>
          </a:prstGeom>
          <a:noFill/>
          <a:ln w="9525">
            <a:noFill/>
            <a:miter lim="800000"/>
            <a:headEnd/>
            <a:tailEnd/>
          </a:ln>
          <a:effectLst/>
        </p:spPr>
        <p:txBody>
          <a:bodyPr vert="horz" wrap="square" lIns="19048" tIns="0" rIns="19048" bIns="0" numCol="1" anchor="b" anchorCtr="0" compatLnSpc="1">
            <a:prstTxWarp prst="textNoShape">
              <a:avLst/>
            </a:prstTxWarp>
          </a:bodyPr>
          <a:lstStyle>
            <a:lvl1pPr>
              <a:defRPr sz="1000" i="1"/>
            </a:lvl1pPr>
          </a:lstStyle>
          <a:p>
            <a:endParaRPr lang="en-US"/>
          </a:p>
        </p:txBody>
      </p:sp>
      <p:sp>
        <p:nvSpPr>
          <p:cNvPr id="2055" name="Rectangle 7"/>
          <p:cNvSpPr>
            <a:spLocks noGrp="1" noChangeArrowheads="1"/>
          </p:cNvSpPr>
          <p:nvPr>
            <p:ph type="sldNum" sz="quarter" idx="5"/>
          </p:nvPr>
        </p:nvSpPr>
        <p:spPr bwMode="auto">
          <a:xfrm>
            <a:off x="3957638" y="8816975"/>
            <a:ext cx="3027362" cy="465138"/>
          </a:xfrm>
          <a:prstGeom prst="rect">
            <a:avLst/>
          </a:prstGeom>
          <a:noFill/>
          <a:ln w="9525">
            <a:noFill/>
            <a:miter lim="800000"/>
            <a:headEnd/>
            <a:tailEnd/>
          </a:ln>
          <a:effectLst/>
        </p:spPr>
        <p:txBody>
          <a:bodyPr vert="horz" wrap="square" lIns="19048" tIns="0" rIns="19048" bIns="0" numCol="1" anchor="b" anchorCtr="0" compatLnSpc="1">
            <a:prstTxWarp prst="textNoShape">
              <a:avLst/>
            </a:prstTxWarp>
          </a:bodyPr>
          <a:lstStyle>
            <a:lvl1pPr algn="r">
              <a:defRPr sz="1000" i="1"/>
            </a:lvl1pPr>
          </a:lstStyle>
          <a:p>
            <a:fld id="{2D2E127D-E1C1-427E-9E20-1695731A68C8}"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9251E6-6E56-40D8-B12C-43A038B03C6A}" type="slidenum">
              <a:rPr lang="en-US"/>
              <a:pPr/>
              <a:t>1</a:t>
            </a:fld>
            <a:endParaRPr lang="en-US"/>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p:txBody>
          <a:bodyPr/>
          <a:lstStyle/>
          <a:p>
            <a:r>
              <a:rPr lang="en-US">
                <a:latin typeface="Arial" charset="0"/>
              </a:rPr>
              <a:t>Introductory Slide.</a:t>
            </a:r>
          </a:p>
          <a:p>
            <a:endParaRPr lang="en-US" dirty="0">
              <a:latin typeface="Arial" charset="0"/>
            </a:endParaRPr>
          </a:p>
          <a:p>
            <a:r>
              <a:rPr lang="en-US" dirty="0">
                <a:latin typeface="Arial" charset="0"/>
              </a:rPr>
              <a:t>This presentation is the result of research over time compiling polls from various sources showing the public’s perception of NASA. While one may question the validity of polls, they tend to show several trends that offer verisimilitude.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5039D9C2-0A47-4293-96EF-0919BB31F047}" type="slidenum">
              <a:rPr lang="en-US" smtClean="0">
                <a:latin typeface="Times New Roman" charset="0"/>
              </a:rPr>
              <a:pPr/>
              <a:t>3</a:t>
            </a:fld>
            <a:endParaRPr lang="en-US" smtClean="0">
              <a:latin typeface="Times New Roman" charset="0"/>
            </a:endParaRPr>
          </a:p>
        </p:txBody>
      </p:sp>
      <p:sp>
        <p:nvSpPr>
          <p:cNvPr id="33795" name="Rectangle 2"/>
          <p:cNvSpPr>
            <a:spLocks noGrp="1" noRot="1" noChangeAspect="1" noChangeArrowheads="1" noTextEdit="1"/>
          </p:cNvSpPr>
          <p:nvPr>
            <p:ph type="sldImg"/>
          </p:nvPr>
        </p:nvSpPr>
        <p:spPr>
          <a:xfrm>
            <a:off x="1181100" y="701675"/>
            <a:ext cx="4625975" cy="3468688"/>
          </a:xfrm>
          <a:ln/>
        </p:spPr>
      </p:sp>
      <p:sp>
        <p:nvSpPr>
          <p:cNvPr id="33796" name="Rectangle 3"/>
          <p:cNvSpPr>
            <a:spLocks noGrp="1" noChangeArrowheads="1"/>
          </p:cNvSpPr>
          <p:nvPr>
            <p:ph type="body" idx="1"/>
          </p:nvPr>
        </p:nvSpPr>
        <p:spPr>
          <a:xfrm>
            <a:off x="931334" y="4407393"/>
            <a:ext cx="5088379" cy="4355824"/>
          </a:xfrm>
          <a:noFill/>
          <a:ln/>
        </p:spPr>
        <p:txBody>
          <a:bodyPr/>
          <a:lstStyle/>
          <a:p>
            <a:pPr eaLnBrk="1" hangingPunct="1"/>
            <a:r>
              <a:rPr lang="en-US" b="1" u="sng" smtClean="0">
                <a:solidFill>
                  <a:srgbClr val="000000"/>
                </a:solidFill>
              </a:rPr>
              <a:t>Should the Government Fund Human Trips to the Moon</a:t>
            </a:r>
            <a:endParaRPr lang="en-US" smtClean="0">
              <a:solidFill>
                <a:srgbClr val="000000"/>
              </a:solidFill>
            </a:endParaRPr>
          </a:p>
          <a:p>
            <a:pPr eaLnBrk="1" hangingPunct="1"/>
            <a:r>
              <a:rPr lang="en-US" smtClean="0"/>
              <a:t>	</a:t>
            </a:r>
            <a:r>
              <a:rPr lang="en-US" b="1" smtClean="0"/>
              <a:t>	Favor	Oppose	</a:t>
            </a:r>
            <a:r>
              <a:rPr lang="en-US" b="1" i="1" smtClean="0"/>
              <a:t>Source	</a:t>
            </a:r>
          </a:p>
          <a:p>
            <a:pPr eaLnBrk="1" hangingPunct="1"/>
            <a:r>
              <a:rPr lang="en-US" smtClean="0"/>
              <a:t>	Jun-61	42	46	</a:t>
            </a:r>
            <a:r>
              <a:rPr lang="en-US" i="1" smtClean="0"/>
              <a:t>1	</a:t>
            </a:r>
          </a:p>
          <a:p>
            <a:pPr eaLnBrk="1" hangingPunct="1"/>
            <a:r>
              <a:rPr lang="en-US" smtClean="0"/>
              <a:t>	Feb-65	39	52	</a:t>
            </a:r>
            <a:r>
              <a:rPr lang="en-US" i="1" smtClean="0"/>
              <a:t>1	</a:t>
            </a:r>
          </a:p>
          <a:p>
            <a:pPr eaLnBrk="1" hangingPunct="1"/>
            <a:r>
              <a:rPr lang="en-US" smtClean="0"/>
              <a:t>	Oct-65	45	42	</a:t>
            </a:r>
            <a:r>
              <a:rPr lang="en-US" i="1" smtClean="0"/>
              <a:t>2	</a:t>
            </a:r>
          </a:p>
          <a:p>
            <a:pPr eaLnBrk="1" hangingPunct="1"/>
            <a:r>
              <a:rPr lang="en-US" smtClean="0"/>
              <a:t>	Jul-67		34	54	</a:t>
            </a:r>
            <a:r>
              <a:rPr lang="en-US" i="1" smtClean="0"/>
              <a:t>2	</a:t>
            </a:r>
          </a:p>
          <a:p>
            <a:pPr eaLnBrk="1" hangingPunct="1"/>
            <a:r>
              <a:rPr lang="en-US" smtClean="0"/>
              <a:t>	Apr-70	39	56	</a:t>
            </a:r>
            <a:r>
              <a:rPr lang="en-US" i="1" smtClean="0"/>
              <a:t>2	</a:t>
            </a:r>
          </a:p>
          <a:p>
            <a:pPr eaLnBrk="1" hangingPunct="1"/>
            <a:r>
              <a:rPr lang="en-US" smtClean="0"/>
              <a:t>	Jul-79		44	51	</a:t>
            </a:r>
            <a:r>
              <a:rPr lang="en-US" i="1" smtClean="0"/>
              <a:t>3,4	</a:t>
            </a:r>
          </a:p>
          <a:p>
            <a:pPr eaLnBrk="1" hangingPunct="1"/>
            <a:r>
              <a:rPr lang="en-US" smtClean="0"/>
              <a:t>	Jul-94		47	47	</a:t>
            </a:r>
            <a:r>
              <a:rPr lang="en-US" i="1" smtClean="0"/>
              <a:t>5	</a:t>
            </a:r>
          </a:p>
          <a:p>
            <a:pPr eaLnBrk="1" hangingPunct="1"/>
            <a:r>
              <a:rPr lang="en-US" smtClean="0"/>
              <a:t>	Jul-95		47	51	</a:t>
            </a:r>
            <a:r>
              <a:rPr lang="en-US" i="1" smtClean="0"/>
              <a:t>6	</a:t>
            </a:r>
          </a:p>
          <a:p>
            <a:pPr eaLnBrk="1" hangingPunct="1"/>
            <a:r>
              <a:rPr lang="en-US" smtClean="0"/>
              <a:t>	Jun-99	46	50	</a:t>
            </a:r>
            <a:r>
              <a:rPr lang="en-US" i="1" smtClean="0"/>
              <a:t>5	</a:t>
            </a:r>
          </a:p>
          <a:p>
            <a:pPr eaLnBrk="1" hangingPunct="1"/>
            <a:r>
              <a:rPr lang="en-US" smtClean="0"/>
              <a:t>	Jul-03		52	45	</a:t>
            </a:r>
            <a:r>
              <a:rPr lang="en-US" i="1" smtClean="0"/>
              <a:t>6	</a:t>
            </a:r>
          </a:p>
          <a:p>
            <a:pPr eaLnBrk="1" hangingPunct="1"/>
            <a:r>
              <a:rPr lang="en-US" smtClean="0"/>
              <a:t>	Dec-03	53	44	</a:t>
            </a:r>
            <a:r>
              <a:rPr lang="en-US" i="1" smtClean="0"/>
              <a:t>1	</a:t>
            </a:r>
          </a:p>
          <a:p>
            <a:pPr eaLnBrk="1" hangingPunct="1"/>
            <a:r>
              <a:rPr lang="en-US" smtClean="0"/>
              <a:t>	Jan-04	48	48	</a:t>
            </a:r>
            <a:r>
              <a:rPr lang="en-US" i="1" smtClean="0"/>
              <a:t>7	</a:t>
            </a:r>
          </a:p>
          <a:p>
            <a:pPr eaLnBrk="1" hangingPunct="1"/>
            <a:r>
              <a:rPr lang="en-US" smtClean="0"/>
              <a:t>	Jul-04		47	50	</a:t>
            </a:r>
            <a:r>
              <a:rPr lang="en-US" i="1" smtClean="0"/>
              <a:t>2	</a:t>
            </a:r>
          </a:p>
          <a:p>
            <a:pPr eaLnBrk="1" hangingPunct="1"/>
            <a:r>
              <a:rPr lang="en-US" smtClean="0"/>
              <a:t>					</a:t>
            </a:r>
          </a:p>
          <a:p>
            <a:pPr eaLnBrk="1" hangingPunct="1"/>
            <a:r>
              <a:rPr lang="en-US" smtClean="0"/>
              <a:t>	</a:t>
            </a:r>
            <a:r>
              <a:rPr lang="en-US" b="1" i="1" smtClean="0"/>
              <a:t>Sources:	</a:t>
            </a:r>
            <a:r>
              <a:rPr lang="en-US" i="1" smtClean="0"/>
              <a:t>1</a:t>
            </a:r>
            <a:r>
              <a:rPr lang="en-US" smtClean="0"/>
              <a:t>   Gallup			</a:t>
            </a:r>
          </a:p>
          <a:p>
            <a:pPr eaLnBrk="1" hangingPunct="1"/>
            <a:r>
              <a:rPr lang="en-US" smtClean="0"/>
              <a:t>		</a:t>
            </a:r>
            <a:r>
              <a:rPr lang="en-US" i="1" smtClean="0"/>
              <a:t>2</a:t>
            </a:r>
            <a:r>
              <a:rPr lang="en-US" smtClean="0"/>
              <a:t>   Harris			</a:t>
            </a:r>
          </a:p>
          <a:p>
            <a:pPr eaLnBrk="1" hangingPunct="1"/>
            <a:r>
              <a:rPr lang="en-US" smtClean="0"/>
              <a:t>		</a:t>
            </a:r>
            <a:r>
              <a:rPr lang="en-US" i="1" smtClean="0"/>
              <a:t>3</a:t>
            </a:r>
            <a:r>
              <a:rPr lang="en-US" smtClean="0"/>
              <a:t>   CBS/NYT			</a:t>
            </a:r>
          </a:p>
          <a:p>
            <a:pPr eaLnBrk="1" hangingPunct="1"/>
            <a:r>
              <a:rPr lang="en-US" smtClean="0"/>
              <a:t>		</a:t>
            </a:r>
            <a:r>
              <a:rPr lang="en-US" i="1" smtClean="0"/>
              <a:t>4</a:t>
            </a:r>
            <a:r>
              <a:rPr lang="en-US" smtClean="0"/>
              <a:t>   NBC/AP			</a:t>
            </a:r>
          </a:p>
          <a:p>
            <a:pPr eaLnBrk="1" hangingPunct="1"/>
            <a:r>
              <a:rPr lang="en-US" smtClean="0"/>
              <a:t>		</a:t>
            </a:r>
            <a:r>
              <a:rPr lang="en-US" i="1" smtClean="0"/>
              <a:t>5</a:t>
            </a:r>
            <a:r>
              <a:rPr lang="en-US" smtClean="0"/>
              <a:t>   CNN/USAT			</a:t>
            </a:r>
          </a:p>
          <a:p>
            <a:pPr eaLnBrk="1" hangingPunct="1"/>
            <a:r>
              <a:rPr lang="en-US" smtClean="0"/>
              <a:t>		</a:t>
            </a:r>
            <a:r>
              <a:rPr lang="en-US" i="1" smtClean="0"/>
              <a:t>6 </a:t>
            </a:r>
            <a:r>
              <a:rPr lang="en-US" smtClean="0"/>
              <a:t>   Zogby			</a:t>
            </a:r>
          </a:p>
          <a:p>
            <a:pPr eaLnBrk="1" hangingPunct="1"/>
            <a:r>
              <a:rPr lang="en-US" smtClean="0"/>
              <a:t>		</a:t>
            </a:r>
            <a:r>
              <a:rPr lang="en-US" i="1" smtClean="0"/>
              <a:t>7    </a:t>
            </a:r>
            <a:r>
              <a:rPr lang="en-US" smtClean="0"/>
              <a:t>AP by Ipsos-Public Affairs			</a:t>
            </a:r>
          </a:p>
          <a:p>
            <a:pPr eaLnBrk="1" hangingPunct="1"/>
            <a:r>
              <a:rPr lang="en-US" smtClean="0"/>
              <a:t>	Note:  Questions asked differed slightly in wording.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90B5D7DB-0051-47CB-AF7D-8FBFA8A43699}" type="slidenum">
              <a:rPr lang="en-US" altLang="en-US" smtClean="0"/>
              <a:pPr/>
              <a:t>4</a:t>
            </a:fld>
            <a:endParaRPr lang="en-US" altLang="en-US" smtClean="0"/>
          </a:p>
        </p:txBody>
      </p:sp>
      <p:sp>
        <p:nvSpPr>
          <p:cNvPr id="20483" name="Rectangle 2"/>
          <p:cNvSpPr>
            <a:spLocks noGrp="1" noRot="1" noChangeAspect="1" noChangeArrowheads="1" noTextEdit="1"/>
          </p:cNvSpPr>
          <p:nvPr>
            <p:ph type="sldImg"/>
          </p:nvPr>
        </p:nvSpPr>
        <p:spPr>
          <a:xfrm>
            <a:off x="1181100" y="701675"/>
            <a:ext cx="4624388" cy="3468688"/>
          </a:xfrm>
          <a:ln/>
        </p:spPr>
      </p:sp>
      <p:sp>
        <p:nvSpPr>
          <p:cNvPr id="20484" name="Rectangle 3"/>
          <p:cNvSpPr>
            <a:spLocks noGrp="1" noChangeArrowheads="1"/>
          </p:cNvSpPr>
          <p:nvPr>
            <p:ph type="body" idx="1"/>
          </p:nvPr>
        </p:nvSpPr>
        <p:spPr>
          <a:xfrm>
            <a:off x="931863" y="4408488"/>
            <a:ext cx="5121275" cy="4178300"/>
          </a:xfrm>
          <a:noFill/>
          <a:ln w="9525"/>
        </p:spPr>
        <p:txBody>
          <a:bodyPr/>
          <a:lstStyle/>
          <a:p>
            <a:r>
              <a:rPr lang="en-AU" smtClean="0">
                <a:cs typeface="Times New Roman" pitchFamily="18" charset="0"/>
              </a:rPr>
              <a:t>	There are several important legacies (or conclusions) about Project Apollo that need to be remembered. First, and probably most important, the Apollo program was successful in accomplishing the political goals for which it had been created. Kennedy had been dealing with a Cold War crisis in 1961 brought on by several separate factors--the Soviet orbiting of Yuri Gagarin and the disastrous Bay of Pigs invasion only two of them--that Apollo was designed to combat. At the time of the </a:t>
            </a:r>
            <a:r>
              <a:rPr lang="en-AU" i="1" smtClean="0">
                <a:cs typeface="Times New Roman" pitchFamily="18" charset="0"/>
              </a:rPr>
              <a:t>Apollo 11</a:t>
            </a:r>
            <a:r>
              <a:rPr lang="en-AU" smtClean="0">
                <a:cs typeface="Times New Roman" pitchFamily="18" charset="0"/>
              </a:rPr>
              <a:t> landing Mission Control in Houston flashed the words of President Kennedy announcing the Apollo commitment on its big screen. Those phrases were followed with these: "TASK ACCOMPLISHED, July 1969." No greater understatement could probably have been made. Any assessment of Apollo that does not recognize the accomplishment of landing an American on the Moon and safely returning before the end of the 1960s is incomplete and inaccurate, for that was the primary goal of the undertaking.</a:t>
            </a:r>
            <a:endParaRPr lang="en-US" smtClean="0">
              <a:latin typeface="Courier New" pitchFamily="49" charset="0"/>
              <a:cs typeface="Times New Roman" pitchFamily="18" charset="0"/>
            </a:endParaRPr>
          </a:p>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376BC7-30CF-4F87-97C2-47206E91D3D5}" type="slidenum">
              <a:rPr lang="en-US"/>
              <a:pPr/>
              <a:t>7</a:t>
            </a:fld>
            <a:endParaRPr lang="en-US"/>
          </a:p>
        </p:txBody>
      </p:sp>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p:txBody>
          <a:bodyPr/>
          <a:lstStyle/>
          <a:p>
            <a:r>
              <a:rPr lang="en-US" dirty="0">
                <a:solidFill>
                  <a:srgbClr val="000000"/>
                </a:solidFill>
                <a:latin typeface="Arial" charset="0"/>
              </a:rPr>
              <a:t>Source: </a:t>
            </a:r>
            <a:r>
              <a:rPr lang="en-US" dirty="0" err="1">
                <a:solidFill>
                  <a:srgbClr val="000000"/>
                </a:solidFill>
                <a:latin typeface="Arial" charset="0"/>
              </a:rPr>
              <a:t>Yankelovich</a:t>
            </a:r>
            <a:r>
              <a:rPr lang="en-US" dirty="0">
                <a:solidFill>
                  <a:srgbClr val="000000"/>
                </a:solidFill>
                <a:latin typeface="Arial" charset="0"/>
              </a:rPr>
              <a:t>			</a:t>
            </a:r>
          </a:p>
          <a:p>
            <a:r>
              <a:rPr lang="en-US" dirty="0">
                <a:solidFill>
                  <a:srgbClr val="000000"/>
                </a:solidFill>
                <a:latin typeface="Arial" charset="0"/>
              </a:rPr>
              <a:t>Question: To Agree: "I approve of America's current civilian space program."			</a:t>
            </a:r>
          </a:p>
          <a:p>
            <a:pPr>
              <a:buFont typeface="Arial" charset="0"/>
              <a:buChar char="•"/>
            </a:pPr>
            <a:r>
              <a:rPr lang="en-US" dirty="0" smtClean="0">
                <a:solidFill>
                  <a:srgbClr val="000000"/>
                </a:solidFill>
                <a:latin typeface="Arial" charset="0"/>
              </a:rPr>
              <a:t>question </a:t>
            </a:r>
            <a:r>
              <a:rPr lang="en-US" dirty="0">
                <a:solidFill>
                  <a:srgbClr val="000000"/>
                </a:solidFill>
                <a:latin typeface="Arial" charset="0"/>
              </a:rPr>
              <a:t>changed </a:t>
            </a:r>
            <a:r>
              <a:rPr lang="en-US" dirty="0" smtClean="0">
                <a:solidFill>
                  <a:srgbClr val="000000"/>
                </a:solidFill>
                <a:latin typeface="Arial" charset="0"/>
              </a:rPr>
              <a:t>from</a:t>
            </a:r>
            <a:r>
              <a:rPr lang="en-US" baseline="0" dirty="0" smtClean="0">
                <a:solidFill>
                  <a:srgbClr val="000000"/>
                </a:solidFill>
                <a:latin typeface="Arial" charset="0"/>
              </a:rPr>
              <a:t> a</a:t>
            </a:r>
            <a:r>
              <a:rPr lang="en-US" dirty="0" smtClean="0">
                <a:solidFill>
                  <a:srgbClr val="000000"/>
                </a:solidFill>
                <a:latin typeface="Arial" charset="0"/>
              </a:rPr>
              <a:t>pprove </a:t>
            </a:r>
            <a:r>
              <a:rPr lang="en-US" dirty="0">
                <a:solidFill>
                  <a:srgbClr val="000000"/>
                </a:solidFill>
                <a:latin typeface="Arial" charset="0"/>
              </a:rPr>
              <a:t>to "What is your overall impression of the space program</a:t>
            </a:r>
            <a:r>
              <a:rPr lang="en-US" dirty="0" smtClean="0">
                <a:solidFill>
                  <a:srgbClr val="000000"/>
                </a:solidFill>
                <a:latin typeface="Arial" charset="0"/>
              </a:rPr>
              <a:t>?“</a:t>
            </a:r>
          </a:p>
          <a:p>
            <a:pPr marL="0" marR="0" indent="0" algn="l" defTabSz="914400" rtl="0" eaLnBrk="0" fontAlgn="base" latinLnBrk="0" hangingPunct="0">
              <a:lnSpc>
                <a:spcPct val="100000"/>
              </a:lnSpc>
              <a:spcBef>
                <a:spcPct val="30000"/>
              </a:spcBef>
              <a:spcAft>
                <a:spcPct val="0"/>
              </a:spcAft>
              <a:buClrTx/>
              <a:buSzTx/>
              <a:buFont typeface="Arial" charset="0"/>
              <a:buChar char="•"/>
              <a:tabLst/>
              <a:defRPr/>
            </a:pPr>
            <a:r>
              <a:rPr lang="en-US" dirty="0" smtClean="0">
                <a:latin typeface="Arial" charset="0"/>
              </a:rPr>
              <a:t>While Americans may not know that much about the space program, they have a largely favorably opinion of it--over 70% say they have a favorable impression, compared to less than 20% who hold an unfavorable impression.</a:t>
            </a:r>
            <a:r>
              <a:rPr lang="en-US" dirty="0">
                <a:solidFill>
                  <a:srgbClr val="000000"/>
                </a:solidFill>
                <a:latin typeface="Arial" charset="0"/>
              </a:rPr>
              <a:t>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BBB8F78E-47F4-46E9-9719-23726F268581}" type="slidenum">
              <a:rPr lang="en-US" altLang="en-US" smtClean="0"/>
              <a:pPr/>
              <a:t>8</a:t>
            </a:fld>
            <a:endParaRPr lang="en-US" altLang="en-US" smtClean="0"/>
          </a:p>
        </p:txBody>
      </p:sp>
      <p:sp>
        <p:nvSpPr>
          <p:cNvPr id="22531" name="Rectangle 2"/>
          <p:cNvSpPr>
            <a:spLocks noGrp="1" noRot="1" noChangeAspect="1" noChangeArrowheads="1" noTextEdit="1"/>
          </p:cNvSpPr>
          <p:nvPr>
            <p:ph type="sldImg"/>
          </p:nvPr>
        </p:nvSpPr>
        <p:spPr>
          <a:xfrm>
            <a:off x="1173163" y="696913"/>
            <a:ext cx="4638675" cy="3479800"/>
          </a:xfrm>
          <a:ln/>
        </p:spPr>
      </p:sp>
      <p:sp>
        <p:nvSpPr>
          <p:cNvPr id="22532" name="Rectangle 3"/>
          <p:cNvSpPr>
            <a:spLocks noGrp="1" noChangeArrowheads="1"/>
          </p:cNvSpPr>
          <p:nvPr>
            <p:ph type="body" idx="1"/>
          </p:nvPr>
        </p:nvSpPr>
        <p:spPr>
          <a:noFill/>
          <a:ln w="9525"/>
        </p:spPr>
        <p:txBody>
          <a:bodyPr/>
          <a:lstStyle/>
          <a:p>
            <a:r>
              <a:rPr lang="en-US" smtClean="0">
                <a:latin typeface="Times New Roman" pitchFamily="18" charset="0"/>
              </a:rPr>
              <a:t>When Richard Nixon took office, he appointed a Space Task Group to study post-Apollo plans and make recommendations. Chartered on 13 February 1969 under the chairmanship of Vice President Spiro T. Agnew, this group met throughout the spring and summer to plot a course for the space program. The politics of this effort was intense. NASA lobbied hard with the Group and especially its chair for a far-reaching post-Apollo space program that included development of a space station, a reusable Space Shuttle, a Moon base, and a human expedition to Mars. The NASA position was well reflected in the group's report on 15 September 1969, but Nixon did not act on the Group's recommendations. Instead, he was silent on the future of the U.S. space program for nearly a year. Finally, Nixon issued a 7 March 1970 statement that clearly announced his approach toward dealing with NASA and space exploration, "we must also recognize that many critical problems here on this planet make high priority demands on our attention and our resources."</a:t>
            </a:r>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D3D346-FE61-47A0-A93F-1295D2B42A71}" type="slidenum">
              <a:rPr lang="en-US"/>
              <a:pPr/>
              <a:t>9</a:t>
            </a:fld>
            <a:endParaRPr lang="en-US"/>
          </a:p>
        </p:txBody>
      </p:sp>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p:txBody>
          <a:bodyPr/>
          <a:lstStyle/>
          <a:p>
            <a:r>
              <a:rPr lang="en-US" b="1" i="1">
                <a:solidFill>
                  <a:srgbClr val="000000"/>
                </a:solidFill>
                <a:latin typeface="Arial" charset="0"/>
              </a:rPr>
              <a:t>Sources:	</a:t>
            </a:r>
            <a:r>
              <a:rPr lang="en-US" i="1">
                <a:solidFill>
                  <a:srgbClr val="000000"/>
                </a:solidFill>
                <a:latin typeface="Arial" charset="0"/>
              </a:rPr>
              <a:t>1</a:t>
            </a:r>
            <a:r>
              <a:rPr lang="en-US">
                <a:solidFill>
                  <a:srgbClr val="000000"/>
                </a:solidFill>
                <a:latin typeface="Arial" charset="0"/>
              </a:rPr>
              <a:t>  Gallup				</a:t>
            </a:r>
          </a:p>
          <a:p>
            <a:r>
              <a:rPr lang="en-US">
                <a:solidFill>
                  <a:srgbClr val="000000"/>
                </a:solidFill>
                <a:latin typeface="Arial" charset="0"/>
              </a:rPr>
              <a:t>	</a:t>
            </a:r>
            <a:r>
              <a:rPr lang="en-US" i="1">
                <a:solidFill>
                  <a:srgbClr val="000000"/>
                </a:solidFill>
                <a:latin typeface="Arial" charset="0"/>
              </a:rPr>
              <a:t>2  </a:t>
            </a:r>
            <a:r>
              <a:rPr lang="en-US">
                <a:solidFill>
                  <a:srgbClr val="000000"/>
                </a:solidFill>
                <a:latin typeface="Arial" charset="0"/>
              </a:rPr>
              <a:t>CBS/New York Times				</a:t>
            </a:r>
            <a:r>
              <a:rPr lang="en-US" i="1">
                <a:solidFill>
                  <a:srgbClr val="000000"/>
                </a:solidFill>
                <a:latin typeface="Arial" charset="0"/>
              </a:rPr>
              <a:t>3</a:t>
            </a:r>
            <a:r>
              <a:rPr lang="en-US">
                <a:solidFill>
                  <a:srgbClr val="000000"/>
                </a:solidFill>
                <a:latin typeface="Arial" charset="0"/>
              </a:rPr>
              <a:t>  Harris				</a:t>
            </a:r>
          </a:p>
          <a:p>
            <a:r>
              <a:rPr lang="en-US">
                <a:solidFill>
                  <a:srgbClr val="000000"/>
                </a:solidFill>
                <a:latin typeface="Arial" charset="0"/>
              </a:rPr>
              <a:t>	</a:t>
            </a:r>
            <a:r>
              <a:rPr lang="en-US" i="1">
                <a:solidFill>
                  <a:srgbClr val="000000"/>
                </a:solidFill>
                <a:latin typeface="Arial" charset="0"/>
              </a:rPr>
              <a:t>4 Rockwell/Yankelovich	</a:t>
            </a:r>
            <a:r>
              <a:rPr lang="en-US">
                <a:solidFill>
                  <a:srgbClr val="000000"/>
                </a:solidFill>
                <a:latin typeface="Arial" charset="0"/>
              </a:rPr>
              <a:t>		</a:t>
            </a:r>
          </a:p>
          <a:p>
            <a:r>
              <a:rPr lang="en-US">
                <a:solidFill>
                  <a:srgbClr val="000000"/>
                </a:solidFill>
                <a:latin typeface="Arial" charset="0"/>
              </a:rPr>
              <a:t>Note:  Questions asked differed slightly in wording.					</a:t>
            </a:r>
          </a:p>
          <a:p>
            <a:r>
              <a:rPr lang="en-US">
                <a:solidFill>
                  <a:srgbClr val="000000"/>
                </a:solidFill>
                <a:latin typeface="Arial" charset="0"/>
              </a:rPr>
              <a:t>					</a:t>
            </a:r>
          </a:p>
          <a:p>
            <a:r>
              <a:rPr lang="en-US" b="1" i="1">
                <a:solidFill>
                  <a:srgbClr val="000000"/>
                </a:solidFill>
                <a:latin typeface="Arial" charset="0"/>
              </a:rPr>
              <a:t>Question:	</a:t>
            </a:r>
            <a:r>
              <a:rPr lang="en-US">
                <a:solidFill>
                  <a:srgbClr val="000000"/>
                </a:solidFill>
                <a:latin typeface="Arial" charset="0"/>
              </a:rPr>
              <a:t>Would you favor or oppose U.S. government spending to send Americans to Mars?*				</a:t>
            </a:r>
          </a:p>
          <a:p>
            <a:endParaRPr lang="en-US">
              <a:solidFill>
                <a:srgbClr val="000000"/>
              </a:solidFill>
              <a:latin typeface="Arial" charset="0"/>
            </a:endParaRPr>
          </a:p>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D935B7-D0EA-4FB9-8EDB-C1BA5D57516E}"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DA73C0-9638-47C8-B0A0-480F5A297EE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F43330D1-BB6E-424C-BCE1-D8E1688444DF}"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0"/>
            <a:ext cx="3810000" cy="4114800"/>
          </a:xfrm>
        </p:spPr>
        <p:txBody>
          <a:bodyPr/>
          <a:lstStyle/>
          <a:p>
            <a:endParaRPr lang="en-US"/>
          </a:p>
        </p:txBody>
      </p:sp>
      <p:sp>
        <p:nvSpPr>
          <p:cNvPr id="4" name="Text Placeholder 3"/>
          <p:cNvSpPr>
            <a:spLocks noGrp="1"/>
          </p:cNvSpPr>
          <p:nvPr>
            <p:ph type="body"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892EE416-1549-4874-BC85-7B169B7CC6E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F4D03F-C2E9-467E-A4C5-3C27320D64A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8B1D84-1AEE-4708-BA25-A7736BE7AA0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66C297-AFE2-4192-8551-CCAF219482E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85384F-83D3-4AC1-803E-ADBF9ACC9CE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F97C6C-7F2A-4318-8A1F-47D543697D2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32F692-539B-4DC8-A72E-63A60E3B22E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2A6368-20C5-4BEC-8975-6D1C147E0B48}"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EA8B5B82-BC71-4A9B-80CB-71BBA3BA137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C8D4D198-5936-4CDC-BCE7-9FA785BF940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Lst>
  <p:hf hdr="0" ftr="0" dt="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4.xml"/><Relationship Id="rId1" Type="http://schemas.openxmlformats.org/officeDocument/2006/relationships/video" Target="file:///\\si-msfscl01r1\Data\NASM\SYS\My%20Documents\PowerPoint\mdis_depart.mpeg"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9.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9.xml"/><Relationship Id="rId1" Type="http://schemas.openxmlformats.org/officeDocument/2006/relationships/vmlDrawing" Target="../drawings/vmlDrawing2.vml"/><Relationship Id="rId4" Type="http://schemas.openxmlformats.org/officeDocument/2006/relationships/oleObject" Target="../embeddings/Microsoft_Office_Excel_97-2003_Worksheet2.xls"/></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9.xml"/><Relationship Id="rId1" Type="http://schemas.openxmlformats.org/officeDocument/2006/relationships/vmlDrawing" Target="../drawings/vmlDrawing3.vml"/><Relationship Id="rId4" Type="http://schemas.openxmlformats.org/officeDocument/2006/relationships/oleObject" Target="../embeddings/Microsoft_Office_Excel_97-2003_Worksheet3.xls"/></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06973" y="1623848"/>
            <a:ext cx="8077200" cy="2033752"/>
          </a:xfrm>
          <a:noFill/>
          <a:ln/>
        </p:spPr>
        <p:txBody>
          <a:bodyPr>
            <a:noAutofit/>
          </a:bodyPr>
          <a:lstStyle/>
          <a:p>
            <a:r>
              <a:rPr lang="en-US" sz="4400" dirty="0" smtClean="0">
                <a:solidFill>
                  <a:schemeClr val="accent1"/>
                </a:solidFill>
              </a:rPr>
              <a:t>Human </a:t>
            </a:r>
            <a:r>
              <a:rPr lang="en-US" sz="4400" dirty="0">
                <a:solidFill>
                  <a:schemeClr val="accent1"/>
                </a:solidFill>
              </a:rPr>
              <a:t>Spaceflight </a:t>
            </a:r>
            <a:r>
              <a:rPr lang="en-US" sz="4400" dirty="0" smtClean="0">
                <a:solidFill>
                  <a:schemeClr val="accent1"/>
                </a:solidFill>
              </a:rPr>
              <a:t>and American History</a:t>
            </a:r>
            <a:endParaRPr lang="en-US" sz="4400" dirty="0">
              <a:solidFill>
                <a:schemeClr val="accent1"/>
              </a:solidFill>
            </a:endParaRPr>
          </a:p>
        </p:txBody>
      </p:sp>
      <p:sp>
        <p:nvSpPr>
          <p:cNvPr id="8" name="Slide Number Placeholder 6"/>
          <p:cNvSpPr>
            <a:spLocks noGrp="1"/>
          </p:cNvSpPr>
          <p:nvPr>
            <p:ph type="sldNum" sz="quarter" idx="12"/>
          </p:nvPr>
        </p:nvSpPr>
        <p:spPr/>
        <p:txBody>
          <a:bodyPr/>
          <a:lstStyle/>
          <a:p>
            <a:fld id="{C6C7C50B-3D7C-4F80-8006-583A030BF74A}" type="slidenum">
              <a:rPr lang="en-US"/>
              <a:pPr/>
              <a:t>1</a:t>
            </a:fld>
            <a:endParaRPr lang="en-US" dirty="0"/>
          </a:p>
        </p:txBody>
      </p:sp>
      <p:sp>
        <p:nvSpPr>
          <p:cNvPr id="4100" name="Rectangle 4"/>
          <p:cNvSpPr>
            <a:spLocks noChangeArrowheads="1"/>
          </p:cNvSpPr>
          <p:nvPr/>
        </p:nvSpPr>
        <p:spPr bwMode="auto">
          <a:xfrm>
            <a:off x="508000" y="5360276"/>
            <a:ext cx="3908425" cy="1324081"/>
          </a:xfrm>
          <a:prstGeom prst="rect">
            <a:avLst/>
          </a:prstGeom>
          <a:noFill/>
          <a:ln w="9525">
            <a:noFill/>
            <a:miter lim="800000"/>
            <a:headEnd/>
            <a:tailEnd/>
          </a:ln>
          <a:effectLst/>
        </p:spPr>
        <p:txBody>
          <a:bodyPr wrap="square" lIns="92075" tIns="46038" rIns="92075" bIns="46038">
            <a:spAutoFit/>
          </a:bodyPr>
          <a:lstStyle/>
          <a:p>
            <a:r>
              <a:rPr lang="en-US" sz="2000" dirty="0"/>
              <a:t>Roger D. </a:t>
            </a:r>
            <a:r>
              <a:rPr lang="en-US" sz="2000" dirty="0" err="1"/>
              <a:t>Launius</a:t>
            </a:r>
            <a:endParaRPr lang="en-US" sz="2000" dirty="0"/>
          </a:p>
          <a:p>
            <a:r>
              <a:rPr lang="en-US" sz="2000" dirty="0"/>
              <a:t>National Air and Space Museum</a:t>
            </a:r>
          </a:p>
          <a:p>
            <a:r>
              <a:rPr lang="en-US" sz="2000" dirty="0"/>
              <a:t>Smithsonian </a:t>
            </a:r>
            <a:r>
              <a:rPr lang="en-US" sz="2000" dirty="0" smtClean="0"/>
              <a:t>Institution</a:t>
            </a:r>
          </a:p>
          <a:p>
            <a:r>
              <a:rPr lang="en-US" sz="2000" dirty="0" smtClean="0"/>
              <a:t>Washington, D.C.</a:t>
            </a:r>
            <a:endParaRPr lang="en-US" sz="2000" dirty="0"/>
          </a:p>
        </p:txBody>
      </p:sp>
      <p:sp>
        <p:nvSpPr>
          <p:cNvPr id="4101" name="Rectangle 5"/>
          <p:cNvSpPr>
            <a:spLocks noChangeArrowheads="1"/>
          </p:cNvSpPr>
          <p:nvPr/>
        </p:nvSpPr>
        <p:spPr bwMode="auto">
          <a:xfrm>
            <a:off x="6635750" y="5851525"/>
            <a:ext cx="1474763" cy="369974"/>
          </a:xfrm>
          <a:prstGeom prst="rect">
            <a:avLst/>
          </a:prstGeom>
          <a:noFill/>
          <a:ln w="9525">
            <a:noFill/>
            <a:miter lim="800000"/>
            <a:headEnd/>
            <a:tailEnd/>
          </a:ln>
          <a:effectLst/>
        </p:spPr>
        <p:txBody>
          <a:bodyPr wrap="none" lIns="92075" tIns="46038" rIns="92075" bIns="46038">
            <a:spAutoFit/>
          </a:bodyPr>
          <a:lstStyle/>
          <a:p>
            <a:r>
              <a:rPr lang="en-US" sz="1800" dirty="0" smtClean="0"/>
              <a:t>June 26, 2012</a:t>
            </a:r>
            <a:endParaRPr lang="en-US" sz="1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p:txBody>
          <a:bodyPr>
            <a:noAutofit/>
          </a:bodyPr>
          <a:lstStyle/>
          <a:p>
            <a:r>
              <a:rPr lang="en-US" sz="4000" dirty="0">
                <a:latin typeface="Arial" charset="0"/>
                <a:cs typeface="Arial" charset="0"/>
              </a:rPr>
              <a:t>Reconsidering </a:t>
            </a:r>
            <a:r>
              <a:rPr lang="en-US" sz="4000" dirty="0" smtClean="0">
                <a:latin typeface="Arial" charset="0"/>
                <a:cs typeface="Arial" charset="0"/>
              </a:rPr>
              <a:t>Spaceflight Rationales</a:t>
            </a:r>
            <a:endParaRPr lang="en-US" sz="4000" dirty="0">
              <a:latin typeface="Arial" charset="0"/>
              <a:cs typeface="Arial" charset="0"/>
            </a:endParaRPr>
          </a:p>
        </p:txBody>
      </p:sp>
      <p:sp>
        <p:nvSpPr>
          <p:cNvPr id="70659" name="Rectangle 3"/>
          <p:cNvSpPr>
            <a:spLocks noGrp="1" noChangeArrowheads="1"/>
          </p:cNvSpPr>
          <p:nvPr>
            <p:ph sz="half" idx="1"/>
          </p:nvPr>
        </p:nvSpPr>
        <p:spPr>
          <a:xfrm>
            <a:off x="1" y="1623849"/>
            <a:ext cx="4272454" cy="4950372"/>
          </a:xfrm>
        </p:spPr>
        <p:txBody>
          <a:bodyPr>
            <a:normAutofit fontScale="92500" lnSpcReduction="10000"/>
          </a:bodyPr>
          <a:lstStyle/>
          <a:p>
            <a:pPr eaLnBrk="1" hangingPunct="1">
              <a:lnSpc>
                <a:spcPct val="90000"/>
              </a:lnSpc>
              <a:buClr>
                <a:srgbClr val="000099"/>
              </a:buClr>
            </a:pPr>
            <a:r>
              <a:rPr lang="en-US" sz="2800" dirty="0" smtClean="0">
                <a:cs typeface="Times New Roman" charset="0"/>
              </a:rPr>
              <a:t>Currently, no firm strategic imperative for human space exploration and development</a:t>
            </a:r>
          </a:p>
          <a:p>
            <a:pPr>
              <a:lnSpc>
                <a:spcPct val="90000"/>
              </a:lnSpc>
              <a:buClr>
                <a:srgbClr val="000099"/>
              </a:buClr>
            </a:pPr>
            <a:r>
              <a:rPr lang="en-US" sz="2800" dirty="0" smtClean="0">
                <a:cs typeface="+mn-cs"/>
              </a:rPr>
              <a:t>As primary rationales, human </a:t>
            </a:r>
            <a:r>
              <a:rPr lang="en-US" sz="2800" dirty="0">
                <a:cs typeface="+mn-cs"/>
              </a:rPr>
              <a:t>destiny, national prestige, </a:t>
            </a:r>
            <a:r>
              <a:rPr lang="en-US" sz="2800" dirty="0" smtClean="0">
                <a:cs typeface="+mn-cs"/>
              </a:rPr>
              <a:t>technology </a:t>
            </a:r>
            <a:r>
              <a:rPr lang="en-US" sz="2800" dirty="0">
                <a:cs typeface="+mn-cs"/>
              </a:rPr>
              <a:t>spin-offs, </a:t>
            </a:r>
            <a:r>
              <a:rPr lang="en-US" dirty="0" smtClean="0"/>
              <a:t>science, and </a:t>
            </a:r>
            <a:r>
              <a:rPr lang="en-US" sz="2800" dirty="0">
                <a:cs typeface="+mn-cs"/>
              </a:rPr>
              <a:t>inspiration </a:t>
            </a:r>
            <a:r>
              <a:rPr lang="en-US" sz="2800" dirty="0" smtClean="0">
                <a:cs typeface="+mn-cs"/>
              </a:rPr>
              <a:t>of youth appear insufficient</a:t>
            </a:r>
          </a:p>
          <a:p>
            <a:pPr eaLnBrk="1" hangingPunct="1">
              <a:lnSpc>
                <a:spcPct val="90000"/>
              </a:lnSpc>
              <a:buClr>
                <a:srgbClr val="000099"/>
              </a:buClr>
            </a:pPr>
            <a:r>
              <a:rPr lang="en-US" sz="2800" dirty="0" smtClean="0">
                <a:cs typeface="+mn-cs"/>
              </a:rPr>
              <a:t>Expansive </a:t>
            </a:r>
            <a:r>
              <a:rPr lang="en-US" sz="2800" dirty="0">
                <a:cs typeface="+mn-cs"/>
              </a:rPr>
              <a:t>views of economic development and survival </a:t>
            </a:r>
            <a:r>
              <a:rPr lang="en-US" sz="2800" dirty="0" smtClean="0">
                <a:cs typeface="+mn-cs"/>
              </a:rPr>
              <a:t>might become </a:t>
            </a:r>
            <a:r>
              <a:rPr lang="en-US" sz="2800" dirty="0">
                <a:cs typeface="+mn-cs"/>
              </a:rPr>
              <a:t>primary </a:t>
            </a:r>
            <a:r>
              <a:rPr lang="en-US" sz="2800" dirty="0" smtClean="0">
                <a:cs typeface="+mn-cs"/>
              </a:rPr>
              <a:t>rationales of future</a:t>
            </a:r>
          </a:p>
          <a:p>
            <a:pPr marL="342900" lvl="1" indent="-342900" eaLnBrk="1" hangingPunct="1">
              <a:buChar char="•"/>
            </a:pPr>
            <a:endParaRPr lang="en-US" dirty="0">
              <a:latin typeface="Arial" charset="0"/>
              <a:cs typeface="+mn-cs"/>
            </a:endParaRPr>
          </a:p>
        </p:txBody>
      </p:sp>
      <p:sp>
        <p:nvSpPr>
          <p:cNvPr id="6" name="Slide Number Placeholder 6"/>
          <p:cNvSpPr>
            <a:spLocks noGrp="1"/>
          </p:cNvSpPr>
          <p:nvPr>
            <p:ph type="sldNum" sz="quarter" idx="12"/>
          </p:nvPr>
        </p:nvSpPr>
        <p:spPr>
          <a:xfrm>
            <a:off x="8204396" y="6476999"/>
            <a:ext cx="733864" cy="274320"/>
          </a:xfrm>
        </p:spPr>
        <p:txBody>
          <a:bodyPr/>
          <a:lstStyle/>
          <a:p>
            <a:fld id="{C6C7C50B-3D7C-4F80-8006-583A030BF74A}" type="slidenum">
              <a:rPr lang="en-US"/>
              <a:pPr/>
              <a:t>10</a:t>
            </a:fld>
            <a:endParaRPr lang="en-US" dirty="0"/>
          </a:p>
        </p:txBody>
      </p:sp>
      <p:pic>
        <p:nvPicPr>
          <p:cNvPr id="9" name="mdis_depart.mpeg">
            <a:hlinkClick r:id="" action="ppaction://media"/>
          </p:cNvPr>
          <p:cNvPicPr>
            <a:picLocks noGrp="1" noRot="1" noChangeAspect="1"/>
          </p:cNvPicPr>
          <p:nvPr>
            <p:ph sz="half" idx="2"/>
            <a:videoFile r:link="rId1"/>
          </p:nvPr>
        </p:nvPicPr>
        <p:blipFill>
          <a:blip r:embed="rId3" cstate="print"/>
          <a:stretch>
            <a:fillRect/>
          </a:stretch>
        </p:blipFill>
        <p:spPr>
          <a:xfrm>
            <a:off x="4181802" y="1646238"/>
            <a:ext cx="4876800" cy="4876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1867" fill="hold"/>
                                        <p:tgtEl>
                                          <p:spTgt spid="9"/>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9"/>
                </p:tgtEl>
              </p:cMediaNode>
            </p:video>
            <p:seq concurrent="1" nextAc="seek">
              <p:cTn id="8" restart="whenNotActive" fill="hold" evtFilter="cancelBubble" nodeType="interactiveSeq">
                <p:stCondLst>
                  <p:cond evt="onClick" delay="0">
                    <p:tgtEl>
                      <p:spTgt spid="9"/>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9"/>
                                        </p:tgtEl>
                                      </p:cBhvr>
                                    </p:cmd>
                                  </p:childTnLst>
                                </p:cTn>
                              </p:par>
                            </p:childTnLst>
                          </p:cTn>
                        </p:par>
                      </p:childTnLst>
                    </p:cTn>
                  </p:par>
                </p:childTnLst>
              </p:cTn>
              <p:nextCondLst>
                <p:cond evt="onClick" delay="0">
                  <p:tgtEl>
                    <p:spTgt spid="9"/>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Human Spaceflight’s Dominant Frames</a:t>
            </a:r>
            <a:endParaRPr lang="en-US" dirty="0"/>
          </a:p>
        </p:txBody>
      </p:sp>
      <p:sp>
        <p:nvSpPr>
          <p:cNvPr id="6" name="Content Placeholder 5"/>
          <p:cNvSpPr>
            <a:spLocks noGrp="1"/>
          </p:cNvSpPr>
          <p:nvPr>
            <p:ph sz="half" idx="1"/>
          </p:nvPr>
        </p:nvSpPr>
        <p:spPr>
          <a:xfrm>
            <a:off x="236482" y="1513490"/>
            <a:ext cx="4776951" cy="5139557"/>
          </a:xfrm>
        </p:spPr>
        <p:txBody>
          <a:bodyPr>
            <a:normAutofit fontScale="85000" lnSpcReduction="20000"/>
          </a:bodyPr>
          <a:lstStyle/>
          <a:p>
            <a:r>
              <a:rPr lang="en-US" dirty="0" smtClean="0"/>
              <a:t>Cold War Competition</a:t>
            </a:r>
          </a:p>
          <a:p>
            <a:pPr lvl="1"/>
            <a:r>
              <a:rPr lang="en-US" dirty="0" smtClean="0"/>
              <a:t>U.S./USSR national security</a:t>
            </a:r>
          </a:p>
          <a:p>
            <a:pPr lvl="1"/>
            <a:r>
              <a:rPr lang="en-US" dirty="0" smtClean="0"/>
              <a:t>Dominant in period between 1950s and 1980s</a:t>
            </a:r>
          </a:p>
          <a:p>
            <a:pPr lvl="1"/>
            <a:r>
              <a:rPr lang="en-US" dirty="0" smtClean="0"/>
              <a:t>Combat by non-lethal means</a:t>
            </a:r>
          </a:p>
          <a:p>
            <a:pPr lvl="1"/>
            <a:r>
              <a:rPr lang="en-US" dirty="0" smtClean="0"/>
              <a:t>Pride and prestige powerful drivers</a:t>
            </a:r>
          </a:p>
          <a:p>
            <a:r>
              <a:rPr lang="en-US" dirty="0" smtClean="0"/>
              <a:t>Cultural Conceptions</a:t>
            </a:r>
          </a:p>
          <a:p>
            <a:pPr lvl="1"/>
            <a:r>
              <a:rPr lang="en-US" dirty="0" smtClean="0"/>
              <a:t>Historical perceptions of exploration</a:t>
            </a:r>
          </a:p>
          <a:p>
            <a:pPr lvl="1"/>
            <a:r>
              <a:rPr lang="en-US" dirty="0" smtClean="0"/>
              <a:t>National narratives (frontier, progress, </a:t>
            </a:r>
            <a:r>
              <a:rPr lang="en-US" dirty="0" err="1" smtClean="0"/>
              <a:t>exceptionalism</a:t>
            </a:r>
            <a:r>
              <a:rPr lang="en-US" dirty="0" smtClean="0"/>
              <a:t>, etc.)</a:t>
            </a:r>
          </a:p>
          <a:p>
            <a:r>
              <a:rPr lang="en-US" dirty="0" smtClean="0"/>
              <a:t>Economics and Commerce</a:t>
            </a:r>
          </a:p>
          <a:p>
            <a:pPr lvl="1"/>
            <a:r>
              <a:rPr lang="en-US" dirty="0" smtClean="0"/>
              <a:t>Dominated by movement of electrons (</a:t>
            </a:r>
            <a:r>
              <a:rPr lang="en-US" dirty="0" err="1" smtClean="0"/>
              <a:t>comsats</a:t>
            </a:r>
            <a:r>
              <a:rPr lang="en-US" dirty="0" smtClean="0"/>
              <a:t>, remote sensing, etc.)</a:t>
            </a:r>
          </a:p>
          <a:p>
            <a:pPr lvl="1"/>
            <a:r>
              <a:rPr lang="en-US" dirty="0" smtClean="0"/>
              <a:t>Ground-based components central to commercial viability (GPS and ground-based uses worth billions)</a:t>
            </a:r>
          </a:p>
          <a:p>
            <a:pPr lvl="1"/>
            <a:endParaRPr lang="en-US" dirty="0" smtClean="0"/>
          </a:p>
          <a:p>
            <a:pPr lvl="1"/>
            <a:endParaRPr lang="en-US" dirty="0"/>
          </a:p>
        </p:txBody>
      </p:sp>
      <p:sp>
        <p:nvSpPr>
          <p:cNvPr id="4" name="Slide Number Placeholder 3"/>
          <p:cNvSpPr>
            <a:spLocks noGrp="1"/>
          </p:cNvSpPr>
          <p:nvPr>
            <p:ph type="sldNum" sz="quarter" idx="12"/>
          </p:nvPr>
        </p:nvSpPr>
        <p:spPr/>
        <p:txBody>
          <a:bodyPr/>
          <a:lstStyle/>
          <a:p>
            <a:fld id="{BEF4D03F-C2E9-467E-A4C5-3C27320D64AC}" type="slidenum">
              <a:rPr lang="en-US" smtClean="0"/>
              <a:pPr/>
              <a:t>2</a:t>
            </a:fld>
            <a:endParaRPr lang="en-US"/>
          </a:p>
        </p:txBody>
      </p:sp>
      <p:pic>
        <p:nvPicPr>
          <p:cNvPr id="10" name="Content Placeholder 9" descr="Race for the Moon.jpg"/>
          <p:cNvPicPr>
            <a:picLocks noGrp="1" noChangeAspect="1"/>
          </p:cNvPicPr>
          <p:nvPr>
            <p:ph sz="half" idx="2"/>
          </p:nvPr>
        </p:nvPicPr>
        <p:blipFill>
          <a:blip r:embed="rId2" cstate="print"/>
          <a:stretch>
            <a:fillRect/>
          </a:stretch>
        </p:blipFill>
        <p:spPr>
          <a:xfrm>
            <a:off x="5152005" y="1662882"/>
            <a:ext cx="3739739" cy="4927107"/>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64591" y="171213"/>
            <a:ext cx="2610139" cy="1153091"/>
          </a:xfrm>
        </p:spPr>
        <p:txBody>
          <a:bodyPr>
            <a:noAutofit/>
          </a:bodyPr>
          <a:lstStyle/>
          <a:p>
            <a:r>
              <a:rPr lang="en-US" sz="3200" dirty="0" smtClean="0"/>
              <a:t>Public Support for Apollo</a:t>
            </a:r>
            <a:endParaRPr lang="en-US" sz="3200" dirty="0"/>
          </a:p>
        </p:txBody>
      </p:sp>
      <p:sp>
        <p:nvSpPr>
          <p:cNvPr id="5" name="Picture Placeholder 4"/>
          <p:cNvSpPr>
            <a:spLocks noGrp="1"/>
          </p:cNvSpPr>
          <p:nvPr>
            <p:ph type="pic" idx="1"/>
          </p:nvPr>
        </p:nvSpPr>
        <p:spPr/>
      </p:sp>
      <p:sp>
        <p:nvSpPr>
          <p:cNvPr id="6" name="Text Placeholder 5"/>
          <p:cNvSpPr>
            <a:spLocks noGrp="1"/>
          </p:cNvSpPr>
          <p:nvPr>
            <p:ph type="body" sz="half" idx="2"/>
          </p:nvPr>
        </p:nvSpPr>
        <p:spPr/>
        <p:txBody>
          <a:bodyPr>
            <a:normAutofit/>
          </a:bodyPr>
          <a:lstStyle/>
          <a:p>
            <a:r>
              <a:rPr lang="en-US" sz="2800" dirty="0" smtClean="0"/>
              <a:t>Americans did not send astronauts to the Moon with Project Apollo between 1969 and 1972 because everyone supported it.</a:t>
            </a:r>
            <a:endParaRPr lang="en-US" sz="2800" dirty="0"/>
          </a:p>
        </p:txBody>
      </p:sp>
      <p:sp>
        <p:nvSpPr>
          <p:cNvPr id="1027" name="Slide Number Placeholder 2"/>
          <p:cNvSpPr>
            <a:spLocks noGrp="1"/>
          </p:cNvSpPr>
          <p:nvPr>
            <p:ph type="sldNum" sz="quarter" idx="12"/>
          </p:nvPr>
        </p:nvSpPr>
        <p:spPr>
          <a:noFill/>
        </p:spPr>
        <p:txBody>
          <a:bodyPr/>
          <a:lstStyle/>
          <a:p>
            <a:fld id="{2DFAA4B4-7CF1-4172-92E0-EAF6E54B271E}" type="slidenum">
              <a:rPr lang="en-US" smtClean="0"/>
              <a:pPr/>
              <a:t>3</a:t>
            </a:fld>
            <a:endParaRPr lang="en-US" smtClean="0"/>
          </a:p>
        </p:txBody>
      </p:sp>
      <p:graphicFrame>
        <p:nvGraphicFramePr>
          <p:cNvPr id="1026" name="Object 2"/>
          <p:cNvGraphicFramePr>
            <a:graphicFrameLocks noChangeAspect="1"/>
          </p:cNvGraphicFramePr>
          <p:nvPr/>
        </p:nvGraphicFramePr>
        <p:xfrm>
          <a:off x="2904174" y="1481959"/>
          <a:ext cx="6239826" cy="5376041"/>
        </p:xfrm>
        <a:graphic>
          <a:graphicData uri="http://schemas.openxmlformats.org/presentationml/2006/ole">
            <p:oleObj spid="_x0000_s68610" name="Chart" r:id="rId4" imgW="5505450" imgH="3905250" progId="Excel.Sheet.8">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pPr>
              <a:defRPr/>
            </a:pPr>
            <a:fld id="{EFD61C8B-0097-4567-AE6E-3DBDA4F60E41}" type="slidenum">
              <a:rPr lang="en-US"/>
              <a:pPr>
                <a:defRPr/>
              </a:pPr>
              <a:t>4</a:t>
            </a:fld>
            <a:endParaRPr lang="en-US"/>
          </a:p>
        </p:txBody>
      </p:sp>
      <p:sp>
        <p:nvSpPr>
          <p:cNvPr id="748546" name="Rectangle 2"/>
          <p:cNvSpPr>
            <a:spLocks noGrp="1" noChangeArrowheads="1"/>
          </p:cNvSpPr>
          <p:nvPr>
            <p:ph type="title"/>
          </p:nvPr>
        </p:nvSpPr>
        <p:spPr>
          <a:xfrm>
            <a:off x="666750" y="187325"/>
            <a:ext cx="7772400" cy="762000"/>
          </a:xfrm>
        </p:spPr>
        <p:txBody>
          <a:bodyPr>
            <a:normAutofit/>
          </a:bodyPr>
          <a:lstStyle/>
          <a:p>
            <a:pPr eaLnBrk="1" hangingPunct="1">
              <a:defRPr/>
            </a:pPr>
            <a:r>
              <a:rPr lang="en-US" sz="4400" dirty="0" smtClean="0"/>
              <a:t>The Culmination of Apollo</a:t>
            </a:r>
          </a:p>
        </p:txBody>
      </p:sp>
      <p:sp>
        <p:nvSpPr>
          <p:cNvPr id="748547" name="Rectangle 3"/>
          <p:cNvSpPr>
            <a:spLocks noGrp="1" noChangeArrowheads="1"/>
          </p:cNvSpPr>
          <p:nvPr>
            <p:ph type="body" sz="half" idx="2"/>
          </p:nvPr>
        </p:nvSpPr>
        <p:spPr>
          <a:xfrm>
            <a:off x="4460875" y="1529254"/>
            <a:ext cx="4683125" cy="5328745"/>
          </a:xfrm>
        </p:spPr>
        <p:txBody>
          <a:bodyPr/>
          <a:lstStyle/>
          <a:p>
            <a:pPr eaLnBrk="1" hangingPunct="1">
              <a:defRPr/>
            </a:pPr>
            <a:r>
              <a:rPr lang="en-AU" sz="2800" dirty="0" smtClean="0"/>
              <a:t>$25.4 billion cost.</a:t>
            </a:r>
            <a:endParaRPr lang="en-US" sz="2800" dirty="0" smtClean="0"/>
          </a:p>
          <a:p>
            <a:pPr eaLnBrk="1" hangingPunct="1">
              <a:defRPr/>
            </a:pPr>
            <a:r>
              <a:rPr lang="en-US" sz="2800" dirty="0" smtClean="0"/>
              <a:t>Apollo 11 landing, July 20, 1969.</a:t>
            </a:r>
          </a:p>
          <a:p>
            <a:pPr eaLnBrk="1" hangingPunct="1">
              <a:defRPr/>
            </a:pPr>
            <a:r>
              <a:rPr lang="en-US" sz="2800" dirty="0" smtClean="0"/>
              <a:t>Six successful landings altogether.</a:t>
            </a:r>
          </a:p>
          <a:p>
            <a:pPr eaLnBrk="1" hangingPunct="1">
              <a:defRPr/>
            </a:pPr>
            <a:r>
              <a:rPr lang="en-US" sz="2800" dirty="0" smtClean="0"/>
              <a:t>Three circumlunar flights (</a:t>
            </a:r>
            <a:r>
              <a:rPr lang="en-US" sz="2800" dirty="0" err="1" smtClean="0"/>
              <a:t>Apollos</a:t>
            </a:r>
            <a:r>
              <a:rPr lang="en-US" sz="2800" dirty="0" smtClean="0"/>
              <a:t> 8, 10, 13).</a:t>
            </a:r>
          </a:p>
          <a:p>
            <a:pPr eaLnBrk="1" hangingPunct="1">
              <a:defRPr/>
            </a:pPr>
            <a:r>
              <a:rPr lang="en-US" sz="2800" dirty="0" smtClean="0"/>
              <a:t>Technological advance was </a:t>
            </a:r>
            <a:r>
              <a:rPr lang="en-US" sz="2800" dirty="0" err="1" smtClean="0"/>
              <a:t>pathbreaking</a:t>
            </a:r>
            <a:r>
              <a:rPr lang="en-US" sz="2800" dirty="0" smtClean="0"/>
              <a:t>.</a:t>
            </a:r>
          </a:p>
          <a:p>
            <a:pPr eaLnBrk="1" hangingPunct="1">
              <a:defRPr/>
            </a:pPr>
            <a:r>
              <a:rPr lang="en-US" sz="2800" dirty="0" smtClean="0"/>
              <a:t>Scientific return was astounding.</a:t>
            </a:r>
          </a:p>
        </p:txBody>
      </p:sp>
      <p:pic>
        <p:nvPicPr>
          <p:cNvPr id="9221" name="Picture 4" descr="Apollo11"/>
          <p:cNvPicPr>
            <a:picLocks noGrp="1" noChangeAspect="1" noChangeArrowheads="1"/>
          </p:cNvPicPr>
          <p:nvPr>
            <p:ph sz="half" idx="1"/>
          </p:nvPr>
        </p:nvPicPr>
        <p:blipFill>
          <a:blip r:embed="rId3" cstate="print"/>
          <a:srcRect/>
          <a:stretch>
            <a:fillRect/>
          </a:stretch>
        </p:blipFill>
        <p:spPr>
          <a:xfrm>
            <a:off x="133350" y="1487440"/>
            <a:ext cx="4202113" cy="5276850"/>
          </a:xfr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64592" y="1"/>
            <a:ext cx="2525150" cy="1261240"/>
          </a:xfrm>
        </p:spPr>
        <p:txBody>
          <a:bodyPr>
            <a:noAutofit/>
          </a:bodyPr>
          <a:lstStyle/>
          <a:p>
            <a:r>
              <a:rPr lang="en-US" sz="4000" dirty="0" smtClean="0"/>
              <a:t>Apollo 17 Panorama</a:t>
            </a:r>
            <a:endParaRPr lang="en-US" sz="4000" dirty="0"/>
          </a:p>
        </p:txBody>
      </p:sp>
      <p:pic>
        <p:nvPicPr>
          <p:cNvPr id="9" name="Picture Placeholder 8" descr="apollo17_panorama.jpg"/>
          <p:cNvPicPr>
            <a:picLocks noGrp="1" noChangeAspect="1"/>
          </p:cNvPicPr>
          <p:nvPr>
            <p:ph type="pic" idx="1"/>
          </p:nvPr>
        </p:nvPicPr>
        <p:blipFill>
          <a:blip r:embed="rId2" cstate="print"/>
          <a:srcRect l="-51" r="206"/>
          <a:stretch>
            <a:fillRect/>
          </a:stretch>
        </p:blipFill>
        <p:spPr>
          <a:xfrm>
            <a:off x="2932386" y="2336146"/>
            <a:ext cx="6211614" cy="3302711"/>
          </a:xfrm>
        </p:spPr>
      </p:pic>
      <p:sp>
        <p:nvSpPr>
          <p:cNvPr id="8" name="Text Placeholder 7"/>
          <p:cNvSpPr>
            <a:spLocks noGrp="1"/>
          </p:cNvSpPr>
          <p:nvPr>
            <p:ph type="body" sz="half" idx="2"/>
          </p:nvPr>
        </p:nvSpPr>
        <p:spPr>
          <a:xfrm>
            <a:off x="189186" y="1497724"/>
            <a:ext cx="2601311" cy="5108028"/>
          </a:xfrm>
        </p:spPr>
        <p:txBody>
          <a:bodyPr>
            <a:noAutofit/>
          </a:bodyPr>
          <a:lstStyle/>
          <a:p>
            <a:r>
              <a:rPr lang="en-US" sz="2200" dirty="0" smtClean="0"/>
              <a:t>This image of Harrison Schmitt makes clear one reason Apollo was never followed with additional Moon landing programs. Humanity found nothing there of value that they wished to exploit, as had happen repeatedly in previous terrestrial explorations.</a:t>
            </a:r>
            <a:endParaRPr lang="en-US" sz="2200" dirty="0"/>
          </a:p>
        </p:txBody>
      </p:sp>
      <p:sp>
        <p:nvSpPr>
          <p:cNvPr id="5" name="Slide Number Placeholder 4"/>
          <p:cNvSpPr>
            <a:spLocks noGrp="1"/>
          </p:cNvSpPr>
          <p:nvPr>
            <p:ph type="sldNum" sz="quarter" idx="12"/>
          </p:nvPr>
        </p:nvSpPr>
        <p:spPr/>
        <p:txBody>
          <a:bodyPr/>
          <a:lstStyle/>
          <a:p>
            <a:fld id="{4C66C297-AFE2-4192-8551-CCAF219482E4}" type="slidenum">
              <a:rPr lang="en-US" smtClean="0"/>
              <a:pPr/>
              <a:t>5</a:t>
            </a:fld>
            <a:endParaRPr lang="en-US"/>
          </a:p>
        </p:txBody>
      </p:sp>
      <p:sp>
        <p:nvSpPr>
          <p:cNvPr id="10" name="Slide Number Placeholder 6"/>
          <p:cNvSpPr txBox="1">
            <a:spLocks/>
          </p:cNvSpPr>
          <p:nvPr/>
        </p:nvSpPr>
        <p:spPr>
          <a:xfrm>
            <a:off x="8204396" y="6476999"/>
            <a:ext cx="733864" cy="274320"/>
          </a:xfrm>
          <a:prstGeom prst="rect">
            <a:avLst/>
          </a:prstGeom>
        </p:spPr>
        <p:txBody>
          <a:bodyPr vert="horz" bIns="0" rtlCol="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C6C7C50B-3D7C-4F80-8006-583A030BF74A}" type="slidenum">
              <a:rPr kumimoji="0" lang="en-US" sz="1200" b="0" i="0" u="none" strike="noStrike" kern="1200" cap="none" spc="0" normalizeH="0" baseline="0" noProof="0" smtClean="0">
                <a:ln>
                  <a:noFill/>
                </a:ln>
                <a:solidFill>
                  <a:schemeClr val="tx1">
                    <a:tint val="95000"/>
                  </a:schemeClr>
                </a:solidFill>
                <a:effectLst/>
                <a:uLnTx/>
                <a:uFillTx/>
                <a:latin typeface="Times New Roman"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sz="1200" b="0" i="0" u="none" strike="noStrike" kern="1200" cap="none" spc="0" normalizeH="0" baseline="0" noProof="0" dirty="0">
              <a:ln>
                <a:noFill/>
              </a:ln>
              <a:solidFill>
                <a:schemeClr val="tx1">
                  <a:tint val="95000"/>
                </a:schemeClr>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NASA Budget over Time</a:t>
            </a:r>
            <a:endParaRPr lang="en-US" dirty="0"/>
          </a:p>
        </p:txBody>
      </p:sp>
      <p:pic>
        <p:nvPicPr>
          <p:cNvPr id="8" name="Content Placeholder 7" descr="NASA Budget in 2010 Dollars.gif"/>
          <p:cNvPicPr>
            <a:picLocks noGrp="1" noChangeAspect="1"/>
          </p:cNvPicPr>
          <p:nvPr>
            <p:ph idx="1"/>
          </p:nvPr>
        </p:nvPicPr>
        <p:blipFill>
          <a:blip r:embed="rId2" cstate="print"/>
          <a:srcRect t="9734"/>
          <a:stretch>
            <a:fillRect/>
          </a:stretch>
        </p:blipFill>
        <p:spPr>
          <a:xfrm>
            <a:off x="31080" y="1481959"/>
            <a:ext cx="9112920" cy="5376041"/>
          </a:xfrm>
        </p:spPr>
      </p:pic>
      <p:sp>
        <p:nvSpPr>
          <p:cNvPr id="5" name="Slide Number Placeholder 4"/>
          <p:cNvSpPr>
            <a:spLocks noGrp="1"/>
          </p:cNvSpPr>
          <p:nvPr>
            <p:ph type="sldNum" sz="quarter" idx="12"/>
          </p:nvPr>
        </p:nvSpPr>
        <p:spPr/>
        <p:txBody>
          <a:bodyPr/>
          <a:lstStyle/>
          <a:p>
            <a:fld id="{4C66C297-AFE2-4192-8551-CCAF219482E4}"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800" dirty="0" smtClean="0"/>
              <a:t>Some Good News</a:t>
            </a:r>
            <a:endParaRPr lang="en-US" sz="2800" dirty="0"/>
          </a:p>
        </p:txBody>
      </p:sp>
      <p:sp>
        <p:nvSpPr>
          <p:cNvPr id="7" name="Text Placeholder 6"/>
          <p:cNvSpPr>
            <a:spLocks noGrp="1"/>
          </p:cNvSpPr>
          <p:nvPr>
            <p:ph type="body" sz="half" idx="2"/>
          </p:nvPr>
        </p:nvSpPr>
        <p:spPr>
          <a:xfrm>
            <a:off x="164591" y="1813034"/>
            <a:ext cx="2688967" cy="4487182"/>
          </a:xfrm>
        </p:spPr>
        <p:txBody>
          <a:bodyPr>
            <a:normAutofit fontScale="92500" lnSpcReduction="20000"/>
          </a:bodyPr>
          <a:lstStyle/>
          <a:p>
            <a:r>
              <a:rPr lang="en-US" sz="2400" dirty="0" smtClean="0">
                <a:latin typeface="Arial" charset="0"/>
              </a:rPr>
              <a:t>While Americans may not know that much about NASA’s efforts in space, they generally have a positive opinion of it. Over 70 percent  say they have a favorable impression, compared to less than 20% who hold an unfavorable impression. Polls conducted by </a:t>
            </a:r>
            <a:r>
              <a:rPr lang="en-US" sz="2400" dirty="0" err="1" smtClean="0">
                <a:latin typeface="Arial" charset="0"/>
              </a:rPr>
              <a:t>Yankelovich</a:t>
            </a:r>
            <a:r>
              <a:rPr lang="en-US" sz="2400" dirty="0" smtClean="0">
                <a:latin typeface="Arial" charset="0"/>
              </a:rPr>
              <a:t>.</a:t>
            </a:r>
          </a:p>
          <a:p>
            <a:endParaRPr lang="en-US" dirty="0"/>
          </a:p>
        </p:txBody>
      </p:sp>
      <p:sp>
        <p:nvSpPr>
          <p:cNvPr id="5" name="Slide Number Placeholder 3"/>
          <p:cNvSpPr>
            <a:spLocks noGrp="1"/>
          </p:cNvSpPr>
          <p:nvPr>
            <p:ph type="sldNum" sz="quarter" idx="12"/>
          </p:nvPr>
        </p:nvSpPr>
        <p:spPr/>
        <p:txBody>
          <a:bodyPr/>
          <a:lstStyle/>
          <a:p>
            <a:fld id="{280290B2-330F-4778-98B0-E2C1FCDCC21D}" type="slidenum">
              <a:rPr lang="en-US"/>
              <a:pPr/>
              <a:t>7</a:t>
            </a:fld>
            <a:endParaRPr lang="en-US"/>
          </a:p>
        </p:txBody>
      </p:sp>
      <p:graphicFrame>
        <p:nvGraphicFramePr>
          <p:cNvPr id="1027" name="Object 3"/>
          <p:cNvGraphicFramePr>
            <a:graphicFrameLocks noChangeAspect="1"/>
          </p:cNvGraphicFramePr>
          <p:nvPr>
            <p:ph type="pic" idx="1"/>
          </p:nvPr>
        </p:nvGraphicFramePr>
        <p:xfrm>
          <a:off x="2837793" y="1441325"/>
          <a:ext cx="6314145" cy="5416675"/>
        </p:xfrm>
        <a:graphic>
          <a:graphicData uri="http://schemas.openxmlformats.org/presentationml/2006/ole">
            <p:oleObj spid="_x0000_s1027" name="Worksheet" r:id="rId4" imgW="6314997" imgH="3867068" progId="Excel.Sheet.8">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C56F868E-C872-4892-9212-7FF048CB8D2A}" type="slidenum">
              <a:rPr lang="en-US"/>
              <a:pPr>
                <a:defRPr/>
              </a:pPr>
              <a:t>8</a:t>
            </a:fld>
            <a:endParaRPr lang="en-US"/>
          </a:p>
        </p:txBody>
      </p:sp>
      <p:sp>
        <p:nvSpPr>
          <p:cNvPr id="756738" name="Rectangle 2"/>
          <p:cNvSpPr>
            <a:spLocks noGrp="1" noChangeArrowheads="1"/>
          </p:cNvSpPr>
          <p:nvPr>
            <p:ph type="title"/>
          </p:nvPr>
        </p:nvSpPr>
        <p:spPr>
          <a:xfrm>
            <a:off x="457200" y="207963"/>
            <a:ext cx="8229600" cy="738187"/>
          </a:xfrm>
        </p:spPr>
        <p:txBody>
          <a:bodyPr/>
          <a:lstStyle/>
          <a:p>
            <a:pPr eaLnBrk="1" hangingPunct="1">
              <a:defRPr/>
            </a:pPr>
            <a:r>
              <a:rPr lang="en-US" sz="4000" dirty="0" smtClean="0"/>
              <a:t>Making the Moon a Second Home</a:t>
            </a:r>
            <a:endParaRPr lang="en-US" dirty="0" smtClean="0"/>
          </a:p>
        </p:txBody>
      </p:sp>
      <p:sp>
        <p:nvSpPr>
          <p:cNvPr id="756739" name="Rectangle 3"/>
          <p:cNvSpPr>
            <a:spLocks noGrp="1" noChangeArrowheads="1"/>
          </p:cNvSpPr>
          <p:nvPr>
            <p:ph type="body" idx="1"/>
          </p:nvPr>
        </p:nvSpPr>
        <p:spPr>
          <a:xfrm>
            <a:off x="185738" y="1497724"/>
            <a:ext cx="8702675" cy="5155324"/>
          </a:xfrm>
        </p:spPr>
        <p:txBody>
          <a:bodyPr>
            <a:normAutofit/>
          </a:bodyPr>
          <a:lstStyle/>
          <a:p>
            <a:pPr eaLnBrk="1" hangingPunct="1">
              <a:defRPr/>
            </a:pPr>
            <a:r>
              <a:rPr lang="en-US" sz="2800" dirty="0" smtClean="0"/>
              <a:t>Space Task Group Report, 1969.</a:t>
            </a:r>
          </a:p>
          <a:p>
            <a:pPr lvl="1" eaLnBrk="1" hangingPunct="1">
              <a:defRPr/>
            </a:pPr>
            <a:r>
              <a:rPr lang="en-US" sz="2400" dirty="0" smtClean="0"/>
              <a:t>Post-Apollo program that included:</a:t>
            </a:r>
          </a:p>
          <a:p>
            <a:pPr lvl="2" eaLnBrk="1" hangingPunct="1">
              <a:defRPr/>
            </a:pPr>
            <a:r>
              <a:rPr lang="en-US" sz="2000" dirty="0" smtClean="0"/>
              <a:t>Space Shuttle.</a:t>
            </a:r>
          </a:p>
          <a:p>
            <a:pPr lvl="2" eaLnBrk="1" hangingPunct="1">
              <a:defRPr/>
            </a:pPr>
            <a:r>
              <a:rPr lang="en-US" sz="2000" dirty="0" smtClean="0"/>
              <a:t>Space Station.</a:t>
            </a:r>
          </a:p>
          <a:p>
            <a:pPr lvl="2" eaLnBrk="1" hangingPunct="1">
              <a:defRPr/>
            </a:pPr>
            <a:r>
              <a:rPr lang="en-US" sz="2000" dirty="0" smtClean="0"/>
              <a:t>Moon base. </a:t>
            </a:r>
          </a:p>
          <a:p>
            <a:pPr lvl="2" eaLnBrk="1" hangingPunct="1">
              <a:defRPr/>
            </a:pPr>
            <a:r>
              <a:rPr lang="en-US" sz="2000" dirty="0" smtClean="0"/>
              <a:t>Human expedition to Mars.</a:t>
            </a:r>
          </a:p>
          <a:p>
            <a:pPr lvl="1" eaLnBrk="1" hangingPunct="1">
              <a:defRPr/>
            </a:pPr>
            <a:r>
              <a:rPr lang="en-US" sz="2400" dirty="0" smtClean="0"/>
              <a:t>Nixon approved only Space Shuttle, January 1972.</a:t>
            </a:r>
          </a:p>
          <a:p>
            <a:pPr eaLnBrk="1" hangingPunct="1">
              <a:defRPr/>
            </a:pPr>
            <a:r>
              <a:rPr lang="en-US" sz="2800" dirty="0" smtClean="0"/>
              <a:t>Space Exploration Initiative, July 1989.</a:t>
            </a:r>
          </a:p>
          <a:p>
            <a:pPr lvl="1" eaLnBrk="1" hangingPunct="1">
              <a:defRPr/>
            </a:pPr>
            <a:r>
              <a:rPr lang="en-US" sz="2400" dirty="0" smtClean="0"/>
              <a:t>Moon base. </a:t>
            </a:r>
          </a:p>
          <a:p>
            <a:pPr lvl="1" eaLnBrk="1" hangingPunct="1">
              <a:defRPr/>
            </a:pPr>
            <a:r>
              <a:rPr lang="en-US" sz="2400" dirty="0" smtClean="0"/>
              <a:t>Human expedition to Mars.</a:t>
            </a:r>
          </a:p>
          <a:p>
            <a:pPr lvl="1" eaLnBrk="1" hangingPunct="1">
              <a:defRPr/>
            </a:pPr>
            <a:r>
              <a:rPr lang="en-US" sz="2400" dirty="0" smtClean="0"/>
              <a:t>Ended by 1991 because of $400B price tag.</a:t>
            </a:r>
          </a:p>
          <a:p>
            <a:pPr eaLnBrk="1" hangingPunct="1">
              <a:defRPr/>
            </a:pPr>
            <a:r>
              <a:rPr lang="en-US" sz="2800" dirty="0" smtClean="0"/>
              <a:t>Vision for Space Exploration, January 2004.</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64592" y="155448"/>
            <a:ext cx="2525150" cy="1216152"/>
          </a:xfrm>
        </p:spPr>
        <p:txBody>
          <a:bodyPr>
            <a:noAutofit/>
          </a:bodyPr>
          <a:lstStyle/>
          <a:p>
            <a:r>
              <a:rPr lang="en-US" sz="4000" dirty="0" smtClean="0"/>
              <a:t>A Mission to Mars?</a:t>
            </a:r>
            <a:endParaRPr lang="en-US" sz="4000" dirty="0"/>
          </a:p>
        </p:txBody>
      </p:sp>
      <p:sp>
        <p:nvSpPr>
          <p:cNvPr id="7" name="Text Placeholder 6"/>
          <p:cNvSpPr>
            <a:spLocks noGrp="1"/>
          </p:cNvSpPr>
          <p:nvPr>
            <p:ph type="body" sz="half" idx="2"/>
          </p:nvPr>
        </p:nvSpPr>
        <p:spPr/>
        <p:txBody>
          <a:bodyPr>
            <a:normAutofit/>
          </a:bodyPr>
          <a:lstStyle/>
          <a:p>
            <a:r>
              <a:rPr lang="en-US" sz="2800" dirty="0" smtClean="0"/>
              <a:t>The challenge of human missions beyond the Moon.</a:t>
            </a:r>
          </a:p>
          <a:p>
            <a:endParaRPr lang="en-US" sz="2800" dirty="0" smtClean="0"/>
          </a:p>
          <a:p>
            <a:r>
              <a:rPr lang="en-US" sz="2800" dirty="0" smtClean="0"/>
              <a:t>Do you want t o see humans on Mars</a:t>
            </a:r>
            <a:endParaRPr lang="en-US" sz="2800" dirty="0"/>
          </a:p>
        </p:txBody>
      </p:sp>
      <p:sp>
        <p:nvSpPr>
          <p:cNvPr id="5" name="Slide Number Placeholder 3"/>
          <p:cNvSpPr>
            <a:spLocks noGrp="1"/>
          </p:cNvSpPr>
          <p:nvPr>
            <p:ph type="sldNum" sz="quarter" idx="12"/>
          </p:nvPr>
        </p:nvSpPr>
        <p:spPr/>
        <p:txBody>
          <a:bodyPr/>
          <a:lstStyle/>
          <a:p>
            <a:fld id="{9F97B25E-6F14-4E81-B598-ADF49D791475}" type="slidenum">
              <a:rPr lang="en-US"/>
              <a:pPr/>
              <a:t>9</a:t>
            </a:fld>
            <a:endParaRPr lang="en-US"/>
          </a:p>
        </p:txBody>
      </p:sp>
      <p:graphicFrame>
        <p:nvGraphicFramePr>
          <p:cNvPr id="12291" name="Object 3"/>
          <p:cNvGraphicFramePr>
            <a:graphicFrameLocks noChangeAspect="1"/>
          </p:cNvGraphicFramePr>
          <p:nvPr>
            <p:ph type="pic" idx="1"/>
          </p:nvPr>
        </p:nvGraphicFramePr>
        <p:xfrm>
          <a:off x="2837793" y="1434665"/>
          <a:ext cx="6306207" cy="5470634"/>
        </p:xfrm>
        <a:graphic>
          <a:graphicData uri="http://schemas.openxmlformats.org/presentationml/2006/ole">
            <p:oleObj spid="_x0000_s12291" name="Chart" r:id="rId4" imgW="5362651" imgH="3867302" progId="Excel.Sheet.8">
              <p:embed/>
            </p:oleObj>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4746</TotalTime>
  <Words>677</Words>
  <Application>Microsoft Office PowerPoint</Application>
  <PresentationFormat>On-screen Show (4:3)</PresentationFormat>
  <Paragraphs>109</Paragraphs>
  <Slides>10</Slides>
  <Notes>6</Notes>
  <HiddenSlides>0</HiddenSlides>
  <MMClips>1</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10</vt:i4>
      </vt:variant>
    </vt:vector>
  </HeadingPairs>
  <TitlesOfParts>
    <vt:vector size="13" baseType="lpstr">
      <vt:lpstr>Module</vt:lpstr>
      <vt:lpstr>Chart</vt:lpstr>
      <vt:lpstr>Worksheet</vt:lpstr>
      <vt:lpstr>Human Spaceflight and American History</vt:lpstr>
      <vt:lpstr>Human Spaceflight’s Dominant Frames</vt:lpstr>
      <vt:lpstr>Public Support for Apollo</vt:lpstr>
      <vt:lpstr>The Culmination of Apollo</vt:lpstr>
      <vt:lpstr>Apollo 17 Panorama</vt:lpstr>
      <vt:lpstr>NASA Budget over Time</vt:lpstr>
      <vt:lpstr>Some Good News</vt:lpstr>
      <vt:lpstr>Making the Moon a Second Home</vt:lpstr>
      <vt:lpstr>A Mission to Mars?</vt:lpstr>
      <vt:lpstr>Reconsidering Spaceflight Rationales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Spaceflight and American History</dc:title>
  <dc:creator>Roger D. Launius</dc:creator>
  <dc:description>Presentation to the National Research Council's Committee on NASA’s Strategic Direction, June 26, 2012.</dc:description>
  <cp:lastModifiedBy>launiusr</cp:lastModifiedBy>
  <cp:revision>185</cp:revision>
  <cp:lastPrinted>1999-04-14T16:15:04Z</cp:lastPrinted>
  <dcterms:created xsi:type="dcterms:W3CDTF">1995-06-17T23:31:02Z</dcterms:created>
  <dcterms:modified xsi:type="dcterms:W3CDTF">2012-07-02T15:55:27Z</dcterms:modified>
</cp:coreProperties>
</file>