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2"/>
    <p:sldMasterId id="2147483663" r:id="rId3"/>
    <p:sldMasterId id="2147483675" r:id="rId4"/>
    <p:sldMasterId id="2147483687" r:id="rId5"/>
  </p:sldMasterIdLst>
  <p:notesMasterIdLst>
    <p:notesMasterId r:id="rId21"/>
  </p:notesMasterIdLst>
  <p:handoutMasterIdLst>
    <p:handoutMasterId r:id="rId22"/>
  </p:handoutMasterIdLst>
  <p:sldIdLst>
    <p:sldId id="256" r:id="rId6"/>
    <p:sldId id="280" r:id="rId7"/>
    <p:sldId id="298" r:id="rId8"/>
    <p:sldId id="281" r:id="rId9"/>
    <p:sldId id="282" r:id="rId10"/>
    <p:sldId id="289" r:id="rId11"/>
    <p:sldId id="257" r:id="rId12"/>
    <p:sldId id="283" r:id="rId13"/>
    <p:sldId id="284" r:id="rId14"/>
    <p:sldId id="285" r:id="rId15"/>
    <p:sldId id="286" r:id="rId16"/>
    <p:sldId id="296" r:id="rId17"/>
    <p:sldId id="292" r:id="rId18"/>
    <p:sldId id="288" r:id="rId19"/>
    <p:sldId id="297" r:id="rId20"/>
  </p:sldIdLst>
  <p:sldSz cx="9144000" cy="6858000" type="screen4x3"/>
  <p:notesSz cx="6858000" cy="9144000"/>
  <p:embeddedFontLst>
    <p:embeddedFont>
      <p:font typeface="Segoe UI" pitchFamily="34" charset="0"/>
      <p:regular r:id="rId23"/>
      <p:bold r:id="rId24"/>
      <p:italic r:id="rId25"/>
      <p:boldItalic r:id="rId26"/>
    </p:embeddedFont>
    <p:embeddedFont>
      <p:font typeface="Perpetua" pitchFamily="18" charset="0"/>
      <p:regular r:id="rId27"/>
      <p:bold r:id="rId28"/>
      <p:italic r:id="rId29"/>
      <p:boldItalic r:id="rId30"/>
    </p:embeddedFont>
    <p:embeddedFont>
      <p:font typeface="Calibri"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675" autoAdjust="0"/>
  </p:normalViewPr>
  <p:slideViewPr>
    <p:cSldViewPr>
      <p:cViewPr>
        <p:scale>
          <a:sx n="81" d="100"/>
          <a:sy n="81" d="100"/>
        </p:scale>
        <p:origin x="-834" y="204"/>
      </p:cViewPr>
      <p:guideLst>
        <p:guide orient="horz" pos="2160"/>
        <p:guide pos="2880"/>
      </p:guideLst>
    </p:cSldViewPr>
  </p:slideViewPr>
  <p:outlineViewPr>
    <p:cViewPr>
      <p:scale>
        <a:sx n="33" d="100"/>
        <a:sy n="33" d="100"/>
      </p:scale>
      <p:origin x="12" y="343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253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 Type="http://schemas.openxmlformats.org/officeDocument/2006/relationships/slideMaster" Target="slideMasters/slideMaster2.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Master" Target="slideMasters/slideMaster4.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6/21/2013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dirty="0"/>
          </a:p>
        </p:txBody>
      </p:sp>
    </p:spTree>
    <p:extLst>
      <p:ext uri="{BB962C8B-B14F-4D97-AF65-F5344CB8AC3E}">
        <p14:creationId xmlns:p14="http://schemas.microsoft.com/office/powerpoint/2010/main" val="3870897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6/21/2013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dirty="0"/>
          </a:p>
        </p:txBody>
      </p:sp>
    </p:spTree>
    <p:extLst>
      <p:ext uri="{BB962C8B-B14F-4D97-AF65-F5344CB8AC3E}">
        <p14:creationId xmlns:p14="http://schemas.microsoft.com/office/powerpoint/2010/main" val="1309509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a:t>
            </a:r>
            <a:r>
              <a:rPr lang="en-US" baseline="0" dirty="0" smtClean="0"/>
              <a:t> Ourselves.  Hello I am </a:t>
            </a:r>
            <a:r>
              <a:rPr lang="en-US" b="1" baseline="0" dirty="0" smtClean="0"/>
              <a:t>Brianna Chavez </a:t>
            </a:r>
            <a:r>
              <a:rPr lang="en-US" baseline="0" dirty="0" smtClean="0"/>
              <a:t>and this is my partner Amanda Chavez.  We are from Cesar Chavez Elementary in Pharr, TX.  </a:t>
            </a:r>
            <a:r>
              <a:rPr lang="en-US" b="1" baseline="0" dirty="0" smtClean="0"/>
              <a:t>Amanda:  </a:t>
            </a:r>
            <a:r>
              <a:rPr lang="en-US" baseline="0" dirty="0" smtClean="0"/>
              <a:t>We are both happy to represent our school and South Texas with this microgravity experiment.</a:t>
            </a:r>
            <a:endParaRPr lang="es-MX"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a:t>
            </a:fld>
            <a:endParaRPr lang="en-US"/>
          </a:p>
        </p:txBody>
      </p:sp>
    </p:spTree>
    <p:extLst>
      <p:ext uri="{BB962C8B-B14F-4D97-AF65-F5344CB8AC3E}">
        <p14:creationId xmlns:p14="http://schemas.microsoft.com/office/powerpoint/2010/main" val="1010276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Amanda:  </a:t>
            </a:r>
            <a:r>
              <a:rPr lang="en-US" b="0" dirty="0" smtClean="0"/>
              <a:t>First,</a:t>
            </a:r>
            <a:r>
              <a:rPr lang="en-US" b="0" baseline="0" dirty="0" smtClean="0"/>
              <a:t> we need to understand what microgravity is.  Some people call is zero gravity. It is really a</a:t>
            </a:r>
            <a:r>
              <a:rPr lang="en-US" dirty="0" smtClean="0"/>
              <a:t> condition in which there is very little net gravitational force, such as a free-falling object, an orbit, or interstellar space.  It is a condition, especially in orbit where the force of gravity is so weak that weightlessness results.  Objects seem like they are lighter in microgravity because the force of gravity is not pulling down on the object like here on earth.</a:t>
            </a:r>
            <a:endParaRPr lang="en-US"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10</a:t>
            </a:fld>
            <a:endParaRPr lang="en-US"/>
          </a:p>
        </p:txBody>
      </p:sp>
    </p:spTree>
    <p:extLst>
      <p:ext uri="{BB962C8B-B14F-4D97-AF65-F5344CB8AC3E}">
        <p14:creationId xmlns:p14="http://schemas.microsoft.com/office/powerpoint/2010/main" val="3126282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Brianna:  </a:t>
            </a:r>
            <a:r>
              <a:rPr lang="en-US" b="0" dirty="0" smtClean="0"/>
              <a:t>We</a:t>
            </a:r>
            <a:r>
              <a:rPr lang="en-US" b="0" baseline="0" dirty="0" smtClean="0"/>
              <a:t> believe that the mold will grow two times faster in microgravity than on Earth because there is more heat and radiation.</a:t>
            </a:r>
            <a:endParaRPr lang="en-US"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11</a:t>
            </a:fld>
            <a:endParaRPr lang="en-US"/>
          </a:p>
        </p:txBody>
      </p:sp>
    </p:spTree>
    <p:extLst>
      <p:ext uri="{BB962C8B-B14F-4D97-AF65-F5344CB8AC3E}">
        <p14:creationId xmlns:p14="http://schemas.microsoft.com/office/powerpoint/2010/main" val="1014795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Amanda:  </a:t>
            </a:r>
            <a:r>
              <a:rPr lang="en-US" b="0" dirty="0" smtClean="0"/>
              <a:t>We will use the same materials to set up our experiment for spaceflight.  2 grams of biscuit, 2 milliliters</a:t>
            </a:r>
            <a:r>
              <a:rPr lang="en-US" b="0" baseline="0" dirty="0" smtClean="0"/>
              <a:t> of water, and the </a:t>
            </a:r>
            <a:r>
              <a:rPr lang="en-US" b="0" baseline="0" dirty="0" err="1" smtClean="0"/>
              <a:t>nanorack</a:t>
            </a:r>
            <a:r>
              <a:rPr lang="en-US" b="0" baseline="0" dirty="0" smtClean="0"/>
              <a:t> test tube. </a:t>
            </a:r>
            <a:endParaRPr lang="en-US"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12</a:t>
            </a:fld>
            <a:endParaRPr lang="en-US"/>
          </a:p>
        </p:txBody>
      </p:sp>
    </p:spTree>
    <p:extLst>
      <p:ext uri="{BB962C8B-B14F-4D97-AF65-F5344CB8AC3E}">
        <p14:creationId xmlns:p14="http://schemas.microsoft.com/office/powerpoint/2010/main" val="349193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dirty="0" smtClean="0"/>
              <a:t>Brianna</a:t>
            </a:r>
            <a:r>
              <a:rPr lang="es-MX" dirty="0" smtClean="0"/>
              <a:t>:  We will place 2 grams of biscuit inside the nanorack</a:t>
            </a:r>
            <a:r>
              <a:rPr lang="es-MX" baseline="0" dirty="0" smtClean="0"/>
              <a:t> test tube Volume 2 which will be separated by a clamp.  We will then pour 2 millileters of water into volume 1.  Two days after arrival the astronauts will slowly open the clamp so the water will come in contact with the biscuits.</a:t>
            </a:r>
            <a:endParaRPr lang="es-MX"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13</a:t>
            </a:fld>
            <a:endParaRPr lang="en-US" dirty="0"/>
          </a:p>
        </p:txBody>
      </p:sp>
    </p:spTree>
    <p:extLst>
      <p:ext uri="{BB962C8B-B14F-4D97-AF65-F5344CB8AC3E}">
        <p14:creationId xmlns:p14="http://schemas.microsoft.com/office/powerpoint/2010/main" val="3753282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Amanda:  </a:t>
            </a:r>
            <a:r>
              <a:rPr lang="en-US" b="0" dirty="0" smtClean="0"/>
              <a:t>Pending the results from Space X we are expecting to learn that microgravity does effect the growth of mold.</a:t>
            </a:r>
            <a:endParaRPr lang="en-US"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14</a:t>
            </a:fld>
            <a:endParaRPr lang="en-US" dirty="0"/>
          </a:p>
        </p:txBody>
      </p:sp>
    </p:spTree>
    <p:extLst>
      <p:ext uri="{BB962C8B-B14F-4D97-AF65-F5344CB8AC3E}">
        <p14:creationId xmlns:p14="http://schemas.microsoft.com/office/powerpoint/2010/main" val="1724842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Brianna</a:t>
            </a:r>
            <a:r>
              <a:rPr lang="en-US" dirty="0" smtClean="0"/>
              <a:t>:  We want our supporters for this wonderful</a:t>
            </a:r>
            <a:r>
              <a:rPr lang="en-US" baseline="0" dirty="0" smtClean="0"/>
              <a:t> opportunity:  Cesar Chavez Elementary and our teacher Mrs. Celena Miller, the Rio Grande Valley Science Association, Texas Space Grant, the City of Pharr, Magic Valley, Space X, and CASIS.  Thank you.  </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15</a:t>
            </a:fld>
            <a:endParaRPr lang="en-US" dirty="0"/>
          </a:p>
        </p:txBody>
      </p:sp>
    </p:spTree>
    <p:extLst>
      <p:ext uri="{BB962C8B-B14F-4D97-AF65-F5344CB8AC3E}">
        <p14:creationId xmlns:p14="http://schemas.microsoft.com/office/powerpoint/2010/main" val="1245794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Brianna</a:t>
            </a:r>
            <a:r>
              <a:rPr lang="en-US" dirty="0" smtClean="0"/>
              <a:t>:  First, we need to define what mold is a furry growth of small</a:t>
            </a:r>
            <a:r>
              <a:rPr lang="en-US" baseline="0" dirty="0" smtClean="0"/>
              <a:t> fungal hyphae that typically grow in moist conditions and environments. </a:t>
            </a:r>
            <a:r>
              <a:rPr lang="en-US" sz="1200" kern="1200" dirty="0" smtClean="0">
                <a:solidFill>
                  <a:schemeClr val="tx1"/>
                </a:solidFill>
                <a:effectLst/>
                <a:latin typeface="+mn-lt"/>
                <a:ea typeface="+mn-ea"/>
                <a:cs typeface="+mn-cs"/>
              </a:rPr>
              <a:t>The fungi kingdom includes such things as the delicious edible mushrooms, the makers of the "miracle drug" penicillin and the yeast that makes our bread rise. Biologically, all fungi have defined cell walls, lack chlorophyll and reproduce by means of spores. </a:t>
            </a:r>
            <a:r>
              <a:rPr lang="en-US" b="1" dirty="0" smtClean="0"/>
              <a:t>Amanda: </a:t>
            </a:r>
            <a:r>
              <a:rPr lang="en-US" sz="1200" kern="1200" dirty="0" smtClean="0">
                <a:solidFill>
                  <a:schemeClr val="tx1"/>
                </a:solidFill>
                <a:effectLst/>
                <a:latin typeface="+mn-lt"/>
                <a:ea typeface="+mn-ea"/>
                <a:cs typeface="+mn-cs"/>
              </a:rPr>
              <a:t>Approximately 100,000 species of fungi have been described and it is estimated that there are at least that many waiting to be discovered.</a:t>
            </a:r>
          </a:p>
        </p:txBody>
      </p:sp>
      <p:sp>
        <p:nvSpPr>
          <p:cNvPr id="4" name="Slide Number Placeholder 3"/>
          <p:cNvSpPr>
            <a:spLocks noGrp="1"/>
          </p:cNvSpPr>
          <p:nvPr>
            <p:ph type="sldNum" sz="quarter" idx="10"/>
          </p:nvPr>
        </p:nvSpPr>
        <p:spPr/>
        <p:txBody>
          <a:bodyPr/>
          <a:lstStyle/>
          <a:p>
            <a:fld id="{391105E4-9E70-4B8C-B294-1B0219D99967}" type="slidenum">
              <a:rPr lang="en-US" smtClean="0"/>
              <a:pPr/>
              <a:t>2</a:t>
            </a:fld>
            <a:endParaRPr lang="en-US"/>
          </a:p>
        </p:txBody>
      </p:sp>
    </p:spTree>
    <p:extLst>
      <p:ext uri="{BB962C8B-B14F-4D97-AF65-F5344CB8AC3E}">
        <p14:creationId xmlns:p14="http://schemas.microsoft.com/office/powerpoint/2010/main" val="885233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Amanda</a:t>
            </a:r>
            <a:r>
              <a:rPr lang="en-US" sz="1200" kern="1200" dirty="0" smtClean="0">
                <a:solidFill>
                  <a:schemeClr val="tx1"/>
                </a:solidFill>
                <a:effectLst/>
                <a:latin typeface="+mn-lt"/>
                <a:ea typeface="+mn-ea"/>
                <a:cs typeface="+mn-cs"/>
              </a:rPr>
              <a:t>:  There are 4 critical requirements for mold growth – available mold spores, available mold food, appropriate temperatures and considerable moisture. The removal of any one of these items will prohibit mold growth</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3</a:t>
            </a:fld>
            <a:endParaRPr lang="en-US"/>
          </a:p>
        </p:txBody>
      </p:sp>
    </p:spTree>
    <p:extLst>
      <p:ext uri="{BB962C8B-B14F-4D97-AF65-F5344CB8AC3E}">
        <p14:creationId xmlns:p14="http://schemas.microsoft.com/office/powerpoint/2010/main" val="2922605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Amanda</a:t>
            </a:r>
            <a:r>
              <a:rPr lang="en-US" dirty="0" smtClean="0"/>
              <a:t>:  And if the conditions are right, molds grow like in</a:t>
            </a:r>
            <a:r>
              <a:rPr lang="en-US" baseline="0" dirty="0" smtClean="0"/>
              <a:t> these photos.</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4</a:t>
            </a:fld>
            <a:endParaRPr lang="en-US"/>
          </a:p>
        </p:txBody>
      </p:sp>
    </p:spTree>
    <p:extLst>
      <p:ext uri="{BB962C8B-B14F-4D97-AF65-F5344CB8AC3E}">
        <p14:creationId xmlns:p14="http://schemas.microsoft.com/office/powerpoint/2010/main" val="1080154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Brianna</a:t>
            </a:r>
            <a:r>
              <a:rPr lang="en-US" dirty="0" smtClean="0"/>
              <a:t>:</a:t>
            </a:r>
            <a:r>
              <a:rPr lang="en-US" baseline="0" dirty="0" smtClean="0"/>
              <a:t>  We chose Gerber Graduate Toddler Lil’ Biscuits for testing.  To conduct our test we used biscuits, water, test tubes, a clamp, a triple beam balance, and a dropper.</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5</a:t>
            </a:fld>
            <a:endParaRPr lang="en-US"/>
          </a:p>
        </p:txBody>
      </p:sp>
    </p:spTree>
    <p:extLst>
      <p:ext uri="{BB962C8B-B14F-4D97-AF65-F5344CB8AC3E}">
        <p14:creationId xmlns:p14="http://schemas.microsoft.com/office/powerpoint/2010/main" val="3602199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Amanda:  </a:t>
            </a:r>
            <a:r>
              <a:rPr lang="en-US" b="0" dirty="0" smtClean="0"/>
              <a:t>Our first experiment was to determine the amount of water that is needed for ideal mold growth,</a:t>
            </a:r>
            <a:r>
              <a:rPr lang="en-US" b="0" baseline="0" dirty="0" smtClean="0"/>
              <a:t> not too fast or not too slow.  We used the same about of biscuit in 6 different test tubes and added various amounts of water to each one.  Our results could change based upon the time of the experiment return. </a:t>
            </a:r>
            <a:r>
              <a:rPr lang="es-MX" dirty="0" err="1" smtClean="0"/>
              <a:t>The</a:t>
            </a:r>
            <a:r>
              <a:rPr lang="es-MX" dirty="0" smtClean="0"/>
              <a:t> </a:t>
            </a:r>
            <a:r>
              <a:rPr lang="es-MX" dirty="0" err="1" smtClean="0"/>
              <a:t>one</a:t>
            </a:r>
            <a:r>
              <a:rPr lang="es-MX" dirty="0" smtClean="0"/>
              <a:t> </a:t>
            </a:r>
            <a:r>
              <a:rPr lang="es-MX" dirty="0" err="1" smtClean="0"/>
              <a:t>that</a:t>
            </a:r>
            <a:r>
              <a:rPr lang="es-MX" dirty="0" smtClean="0"/>
              <a:t> </a:t>
            </a:r>
            <a:r>
              <a:rPr lang="es-MX" dirty="0" err="1" smtClean="0"/>
              <a:t>grew</a:t>
            </a:r>
            <a:r>
              <a:rPr lang="es-MX" dirty="0" smtClean="0"/>
              <a:t> </a:t>
            </a:r>
            <a:r>
              <a:rPr lang="es-MX" dirty="0" err="1" smtClean="0"/>
              <a:t>the</a:t>
            </a:r>
            <a:r>
              <a:rPr lang="es-MX" dirty="0" smtClean="0"/>
              <a:t> </a:t>
            </a:r>
            <a:r>
              <a:rPr lang="es-MX" dirty="0" err="1" smtClean="0"/>
              <a:t>most</a:t>
            </a:r>
            <a:r>
              <a:rPr lang="es-MX" dirty="0" smtClean="0"/>
              <a:t> </a:t>
            </a:r>
            <a:r>
              <a:rPr lang="es-MX" dirty="0" err="1" smtClean="0"/>
              <a:t>mold</a:t>
            </a:r>
            <a:r>
              <a:rPr lang="es-MX" dirty="0" smtClean="0"/>
              <a:t> in a set </a:t>
            </a:r>
            <a:r>
              <a:rPr lang="es-MX" dirty="0" err="1" smtClean="0"/>
              <a:t>timeframe</a:t>
            </a:r>
            <a:r>
              <a:rPr lang="es-MX" dirty="0" smtClean="0"/>
              <a:t> </a:t>
            </a:r>
            <a:r>
              <a:rPr lang="es-MX" dirty="0" err="1" smtClean="0"/>
              <a:t>was</a:t>
            </a:r>
            <a:r>
              <a:rPr lang="es-MX" dirty="0" smtClean="0"/>
              <a:t> </a:t>
            </a:r>
            <a:r>
              <a:rPr lang="es-MX" dirty="0" err="1" smtClean="0"/>
              <a:t>the</a:t>
            </a:r>
            <a:r>
              <a:rPr lang="es-MX" dirty="0" smtClean="0"/>
              <a:t> </a:t>
            </a:r>
            <a:r>
              <a:rPr lang="es-MX" dirty="0" err="1" smtClean="0"/>
              <a:t>one</a:t>
            </a:r>
            <a:r>
              <a:rPr lang="es-MX" dirty="0" smtClean="0"/>
              <a:t> </a:t>
            </a:r>
            <a:r>
              <a:rPr lang="es-MX" dirty="0" err="1" smtClean="0"/>
              <a:t>with</a:t>
            </a:r>
            <a:r>
              <a:rPr lang="es-MX" dirty="0" smtClean="0"/>
              <a:t> </a:t>
            </a:r>
            <a:r>
              <a:rPr lang="es-MX" dirty="0" err="1" smtClean="0"/>
              <a:t>equal</a:t>
            </a:r>
            <a:r>
              <a:rPr lang="es-MX" dirty="0" smtClean="0"/>
              <a:t> </a:t>
            </a:r>
            <a:r>
              <a:rPr lang="es-MX" dirty="0" err="1" smtClean="0"/>
              <a:t>amounts</a:t>
            </a:r>
            <a:r>
              <a:rPr lang="es-MX" dirty="0" smtClean="0"/>
              <a:t> of </a:t>
            </a:r>
            <a:r>
              <a:rPr lang="es-MX" dirty="0" err="1" smtClean="0"/>
              <a:t>biscuit</a:t>
            </a:r>
            <a:r>
              <a:rPr lang="es-MX" dirty="0" smtClean="0"/>
              <a:t> and </a:t>
            </a:r>
            <a:r>
              <a:rPr lang="es-MX" dirty="0" err="1" smtClean="0"/>
              <a:t>water</a:t>
            </a:r>
            <a:r>
              <a:rPr lang="es-MX" dirty="0" smtClean="0"/>
              <a:t> (2 </a:t>
            </a:r>
            <a:r>
              <a:rPr lang="es-MX" dirty="0" err="1" smtClean="0"/>
              <a:t>milliliters</a:t>
            </a:r>
            <a:r>
              <a:rPr lang="es-MX" dirty="0" smtClean="0"/>
              <a:t>). </a:t>
            </a:r>
          </a:p>
          <a:p>
            <a:endParaRPr lang="en-US"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6</a:t>
            </a:fld>
            <a:endParaRPr lang="en-US"/>
          </a:p>
        </p:txBody>
      </p:sp>
    </p:spTree>
    <p:extLst>
      <p:ext uri="{BB962C8B-B14F-4D97-AF65-F5344CB8AC3E}">
        <p14:creationId xmlns:p14="http://schemas.microsoft.com/office/powerpoint/2010/main" val="1582486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Brianna:  </a:t>
            </a:r>
            <a:r>
              <a:rPr lang="en-US" b="0" dirty="0" smtClean="0"/>
              <a:t>We set up our experiment using </a:t>
            </a:r>
            <a:r>
              <a:rPr lang="en-US" b="0" dirty="0" err="1" smtClean="0"/>
              <a:t>nanorack</a:t>
            </a:r>
            <a:r>
              <a:rPr lang="en-US" b="0" dirty="0" smtClean="0"/>
              <a:t> test</a:t>
            </a:r>
            <a:r>
              <a:rPr lang="en-US" b="0" baseline="0" dirty="0" smtClean="0"/>
              <a:t> tubes.  We placed 2 grams of the biscuit inside the test tube.  We poured 2 milliliters of water into volume 1.  We slowly opened the clamp so the water would drop onto the biscuit.  We observed daily for ____(</a:t>
            </a:r>
            <a:r>
              <a:rPr lang="en-US" b="1" baseline="0" dirty="0" smtClean="0">
                <a:solidFill>
                  <a:srgbClr val="FFFF00"/>
                </a:solidFill>
              </a:rPr>
              <a:t>how many days) </a:t>
            </a:r>
            <a:r>
              <a:rPr lang="en-US" b="0" baseline="0" dirty="0" smtClean="0"/>
              <a:t>and recorded results each day.</a:t>
            </a:r>
            <a:endParaRPr lang="en-US" b="1"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7</a:t>
            </a:fld>
            <a:endParaRPr lang="en-US"/>
          </a:p>
        </p:txBody>
      </p:sp>
    </p:spTree>
    <p:extLst>
      <p:ext uri="{BB962C8B-B14F-4D97-AF65-F5344CB8AC3E}">
        <p14:creationId xmlns:p14="http://schemas.microsoft.com/office/powerpoint/2010/main" val="258685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Amanda</a:t>
            </a:r>
            <a:r>
              <a:rPr lang="en-US" dirty="0" smtClean="0"/>
              <a:t>:  The ideal mold growth of our experiment here on Earth was</a:t>
            </a:r>
            <a:r>
              <a:rPr lang="en-US" baseline="0" dirty="0" smtClean="0"/>
              <a:t> a 1:1 ratio.  Equal parts of each material.</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8</a:t>
            </a:fld>
            <a:endParaRPr lang="en-US"/>
          </a:p>
        </p:txBody>
      </p:sp>
    </p:spTree>
    <p:extLst>
      <p:ext uri="{BB962C8B-B14F-4D97-AF65-F5344CB8AC3E}">
        <p14:creationId xmlns:p14="http://schemas.microsoft.com/office/powerpoint/2010/main" val="359802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Brianna</a:t>
            </a:r>
            <a:r>
              <a:rPr lang="en-US" dirty="0" smtClean="0"/>
              <a:t>:  So now our question is, “How will mold grow in microgravity?”</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9</a:t>
            </a:fld>
            <a:endParaRPr lang="en-US"/>
          </a:p>
        </p:txBody>
      </p:sp>
    </p:spTree>
    <p:extLst>
      <p:ext uri="{BB962C8B-B14F-4D97-AF65-F5344CB8AC3E}">
        <p14:creationId xmlns:p14="http://schemas.microsoft.com/office/powerpoint/2010/main" val="2075082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7772400" cy="1470025"/>
          </a:xfrm>
        </p:spPr>
        <p:txBody>
          <a:bodyPr anchor="b" anchorCtr="0"/>
          <a:lstStyle>
            <a:lvl1pPr>
              <a:defRPr>
                <a:solidFill>
                  <a:schemeClr val="bg2">
                    <a:lumMod val="25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399600" y="1328400"/>
            <a:ext cx="6400800" cy="1752600"/>
          </a:xfrm>
        </p:spPr>
        <p:txBody>
          <a:bodyPr>
            <a:normAutofit/>
          </a:bodyPr>
          <a:lstStyle>
            <a:lvl1pPr marL="0" indent="0" algn="l">
              <a:buNone/>
              <a:defRPr sz="2400">
                <a:solidFill>
                  <a:schemeClr val="bg2">
                    <a:lumMod val="2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3124200" y="6541800"/>
            <a:ext cx="2895600" cy="365125"/>
          </a:xfrm>
        </p:spPr>
        <p:txBody>
          <a:bodyPr/>
          <a:lstStyle/>
          <a:p>
            <a:endParaRPr lang="en-US" dirty="0"/>
          </a:p>
        </p:txBody>
      </p:sp>
      <p:sp>
        <p:nvSpPr>
          <p:cNvPr id="6"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752600"/>
            <a:ext cx="30083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609600" y="428400"/>
            <a:ext cx="8229600" cy="639762"/>
          </a:xfrm>
        </p:spPr>
        <p:txBody>
          <a:bodyPr/>
          <a:lstStyle/>
          <a:p>
            <a:r>
              <a:rPr lang="en-US" smtClean="0"/>
              <a:t>Click to edit Master title style</a:t>
            </a:r>
            <a:endParaRPr lang="en-US" dirty="0"/>
          </a:p>
        </p:txBody>
      </p:sp>
      <p:sp>
        <p:nvSpPr>
          <p:cNvPr id="9"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smtClean="0"/>
              <a:t>Click to edit Master text styles</a:t>
            </a:r>
          </a:p>
        </p:txBody>
      </p:sp>
      <p:sp>
        <p:nvSpPr>
          <p:cNvPr id="12" name="Footer Placeholder 4"/>
          <p:cNvSpPr>
            <a:spLocks noGrp="1"/>
          </p:cNvSpPr>
          <p:nvPr>
            <p:ph type="ftr" sz="quarter" idx="3"/>
          </p:nvPr>
        </p:nvSpPr>
        <p:spPr>
          <a:xfrm>
            <a:off x="3124200" y="6541800"/>
            <a:ext cx="2895600" cy="365125"/>
          </a:xfrm>
          <a:prstGeom prst="rect">
            <a:avLst/>
          </a:prstGeom>
        </p:spPr>
        <p:txBody>
          <a:bodyPr/>
          <a:lstStyle>
            <a:lvl1pPr algn="ctr">
              <a:defRPr sz="1200">
                <a:solidFill>
                  <a:schemeClr val="accent1">
                    <a:lumMod val="75000"/>
                  </a:schemeClr>
                </a:solidFill>
              </a:defRPr>
            </a:lvl1pPr>
          </a:lstStyle>
          <a:p>
            <a:endParaRPr lang="en-US" dirty="0"/>
          </a:p>
        </p:txBody>
      </p:sp>
      <p:sp>
        <p:nvSpPr>
          <p:cNvPr id="13" name="Slide Number Placeholder 5"/>
          <p:cNvSpPr>
            <a:spLocks noGrp="1"/>
          </p:cNvSpPr>
          <p:nvPr>
            <p:ph type="sldNum" sz="quarter" idx="4"/>
          </p:nvPr>
        </p:nvSpPr>
        <p:spPr>
          <a:xfrm>
            <a:off x="457200" y="6541800"/>
            <a:ext cx="2133600" cy="365125"/>
          </a:xfrm>
          <a:prstGeom prst="rect">
            <a:avLst/>
          </a:prstGeom>
        </p:spPr>
        <p:txBody>
          <a:bodyPr/>
          <a:lstStyle>
            <a:lvl1pPr algn="l">
              <a:defRPr sz="1600" b="1">
                <a:solidFill>
                  <a:schemeClr val="accent1">
                    <a:lumMod val="75000"/>
                  </a:schemeClr>
                </a:solidFill>
              </a:defRPr>
            </a:lvl1pPr>
          </a:lstStyle>
          <a:p>
            <a:fld id="{81582BD6-FC20-4557-852B-8433F8572D30}"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05200" y="5181600"/>
            <a:ext cx="3962400" cy="338138"/>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505200" y="5486400"/>
            <a:ext cx="3962400" cy="804862"/>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2"/>
          <p:cNvSpPr>
            <a:spLocks noGrp="1"/>
          </p:cNvSpPr>
          <p:nvPr>
            <p:ph type="ftr" sz="quarter" idx="10"/>
          </p:nvPr>
        </p:nvSpPr>
        <p:spPr>
          <a:xfrm>
            <a:off x="3124200" y="6541800"/>
            <a:ext cx="2895600" cy="365125"/>
          </a:xfrm>
        </p:spPr>
        <p:txBody>
          <a:bodyPr/>
          <a:lstStyle/>
          <a:p>
            <a:endParaRPr lang="en-US" dirty="0"/>
          </a:p>
        </p:txBody>
      </p:sp>
      <p:sp>
        <p:nvSpPr>
          <p:cNvPr id="9"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1582BD6-FC20-4557-852B-8433F8572D30}"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274638"/>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716280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8E3EEB95-37EB-49FC-91D9-9A35DD0B018D}"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0C7E2F0-C993-49E3-A114-7872F3C6EED6}"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292455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EAAC1E45-6EE7-4AEC-AC24-2B0DB17EBB1F}"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8A0E065-D75B-459E-834D-0B3DF13FB77B}"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1417160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E79259BB-E57B-4648-A9EF-962302A6BB42}"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5D72B013-BCCE-4063-A08B-1AECD6650F3B}"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1329740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0FFF1FA8-36A8-48F9-9D66-18AA4DA21D9E}"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0C74D027-F20A-4DB2-9A53-C400794DAF93}"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1642478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563D2BC9-22C9-462D-99B9-AE82501A77AF}"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D4C0DE40-828A-45A2-B49C-6270EB734855}"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2928721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8400"/>
            <a:ext cx="8229600" cy="63976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1752600"/>
            <a:ext cx="82296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124200" y="65507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457200" y="6550750"/>
            <a:ext cx="21336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pPr/>
              <a:t>‹#›</a:t>
            </a:fld>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68811C64-A87A-485B-A9F8-ECEA27037552}"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1BC79754-7839-4A8C-874B-7F629940DCCD}"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3169186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BEA6A574-5DB0-4717-A9D0-425E6885BBBF}"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3BBFDFF1-5581-4B43-A0FC-63945BACE2A2}"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1838510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63DD6179-6EB4-46FA-8B54-B151AC657EE9}"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D050389C-43FE-43CC-B48B-C24B9F5861BB}"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130536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117767B4-6E2B-4A35-942A-F7057F173176}"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FFC0CFE9-2011-4C61-9335-555C26F5D687}"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3113036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130BB364-D7DB-49F3-A51D-95F86244EB6B}"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BC58EC2-2F59-41BF-826A-E8A2D9B4AD91}"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1824187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9E994E19-2DF1-480D-8EFB-C74E12D16525}"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18904044-4BF5-4661-912F-1D31BF2F7310}"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1814541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8E3EEB95-37EB-49FC-91D9-9A35DD0B018D}"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0C7E2F0-C993-49E3-A114-7872F3C6EED6}"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35960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EAAC1E45-6EE7-4AEC-AC24-2B0DB17EBB1F}"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8A0E065-D75B-459E-834D-0B3DF13FB77B}"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25937412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E79259BB-E57B-4648-A9EF-962302A6BB42}"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5D72B013-BCCE-4063-A08B-1AECD6650F3B}"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3901275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0FFF1FA8-36A8-48F9-9D66-18AA4DA21D9E}"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0C74D027-F20A-4DB2-9A53-C400794DAF93}"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839427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1981200" y="1676400"/>
            <a:ext cx="6629400" cy="838200"/>
          </a:xfrm>
        </p:spPr>
        <p:txBody>
          <a:bodyPr>
            <a:normAutofit/>
          </a:bodyPr>
          <a:lstStyle>
            <a:lvl1pPr marL="57150" indent="0">
              <a:buFontTx/>
              <a:buNone/>
              <a:defRPr sz="2400" baseline="0"/>
            </a:lvl1pPr>
          </a:lstStyle>
          <a:p>
            <a:pPr lvl="0"/>
            <a:r>
              <a:rPr lang="en-US" smtClean="0"/>
              <a:t>Click to edit Master text styles</a:t>
            </a:r>
          </a:p>
        </p:txBody>
      </p:sp>
      <p:sp>
        <p:nvSpPr>
          <p:cNvPr id="10" name="Title 1"/>
          <p:cNvSpPr>
            <a:spLocks noGrp="1"/>
          </p:cNvSpPr>
          <p:nvPr>
            <p:ph type="title"/>
          </p:nvPr>
        </p:nvSpPr>
        <p:spPr>
          <a:xfrm>
            <a:off x="609600" y="428400"/>
            <a:ext cx="8229600" cy="639762"/>
          </a:xfrm>
        </p:spPr>
        <p:txBody>
          <a:bodyPr/>
          <a:lstStyle/>
          <a:p>
            <a:r>
              <a:rPr lang="en-US" smtClean="0"/>
              <a:t>Click to edit Master title style</a:t>
            </a:r>
            <a:endParaRPr lang="en-US" dirty="0"/>
          </a:p>
        </p:txBody>
      </p:sp>
      <p:sp>
        <p:nvSpPr>
          <p:cNvPr id="11"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563D2BC9-22C9-462D-99B9-AE82501A77AF}"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D4C0DE40-828A-45A2-B49C-6270EB734855}"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1944248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68811C64-A87A-485B-A9F8-ECEA27037552}"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1BC79754-7839-4A8C-874B-7F629940DCCD}"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1023809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BEA6A574-5DB0-4717-A9D0-425E6885BBBF}"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3BBFDFF1-5581-4B43-A0FC-63945BACE2A2}"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2920568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63DD6179-6EB4-46FA-8B54-B151AC657EE9}"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D050389C-43FE-43CC-B48B-C24B9F5861BB}"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3687527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117767B4-6E2B-4A35-942A-F7057F173176}"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FFC0CFE9-2011-4C61-9335-555C26F5D687}"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1595035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130BB364-D7DB-49F3-A51D-95F86244EB6B}"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BC58EC2-2F59-41BF-826A-E8A2D9B4AD91}"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785662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9E994E19-2DF1-480D-8EFB-C74E12D16525}"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18904044-4BF5-4661-912F-1D31BF2F7310}"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617136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8E3EEB95-37EB-49FC-91D9-9A35DD0B018D}"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0C7E2F0-C993-49E3-A114-7872F3C6EED6}"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10288517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EAAC1E45-6EE7-4AEC-AC24-2B0DB17EBB1F}"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8A0E065-D75B-459E-834D-0B3DF13FB77B}"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42828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E79259BB-E57B-4648-A9EF-962302A6BB42}"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5D72B013-BCCE-4063-A08B-1AECD6650F3B}"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1856005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7"/>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0"/>
            <a:ext cx="7772400" cy="1500187"/>
          </a:xfrm>
        </p:spPr>
        <p:txBody>
          <a:bodyPr anchor="b"/>
          <a:lstStyle>
            <a:lvl1pPr marL="0" indent="0">
              <a:buNone/>
              <a:defRPr sz="20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Footer Placeholder 2"/>
          <p:cNvSpPr>
            <a:spLocks noGrp="1"/>
          </p:cNvSpPr>
          <p:nvPr>
            <p:ph type="ftr" sz="quarter" idx="10"/>
          </p:nvPr>
        </p:nvSpPr>
        <p:spPr>
          <a:xfrm>
            <a:off x="3124200" y="6541800"/>
            <a:ext cx="2895600" cy="365125"/>
          </a:xfrm>
        </p:spPr>
        <p:txBody>
          <a:bodyPr/>
          <a:lstStyle/>
          <a:p>
            <a:endParaRPr lang="en-US" dirty="0"/>
          </a:p>
        </p:txBody>
      </p:sp>
      <p:sp>
        <p:nvSpPr>
          <p:cNvPr id="10"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0FFF1FA8-36A8-48F9-9D66-18AA4DA21D9E}"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0C74D027-F20A-4DB2-9A53-C400794DAF93}"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41047537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563D2BC9-22C9-462D-99B9-AE82501A77AF}"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D4C0DE40-828A-45A2-B49C-6270EB734855}"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3838889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68811C64-A87A-485B-A9F8-ECEA27037552}"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1BC79754-7839-4A8C-874B-7F629940DCCD}"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1815968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BEA6A574-5DB0-4717-A9D0-425E6885BBBF}"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3BBFDFF1-5581-4B43-A0FC-63945BACE2A2}"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1326172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63DD6179-6EB4-46FA-8B54-B151AC657EE9}"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D050389C-43FE-43CC-B48B-C24B9F5861BB}"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3513592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117767B4-6E2B-4A35-942A-F7057F173176}"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FFC0CFE9-2011-4C61-9335-555C26F5D687}"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34178352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130BB364-D7DB-49F3-A51D-95F86244EB6B}"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BC58EC2-2F59-41BF-826A-E8A2D9B4AD91}"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4027210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9E994E19-2DF1-480D-8EFB-C74E12D16525}"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18904044-4BF5-4661-912F-1D31BF2F7310}"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3475335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2"/>
          <p:cNvSpPr>
            <a:spLocks noGrp="1"/>
          </p:cNvSpPr>
          <p:nvPr>
            <p:ph type="ftr" sz="quarter" idx="10"/>
          </p:nvPr>
        </p:nvSpPr>
        <p:spPr>
          <a:xfrm>
            <a:off x="3124200" y="6541800"/>
            <a:ext cx="2895600" cy="365125"/>
          </a:xfrm>
        </p:spPr>
        <p:txBody>
          <a:bodyPr/>
          <a:lstStyle/>
          <a:p>
            <a:endParaRPr lang="en-US" dirty="0"/>
          </a:p>
        </p:txBody>
      </p:sp>
      <p:sp>
        <p:nvSpPr>
          <p:cNvPr id="10"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pPr/>
              <a:t>‹#›</a:t>
            </a:fld>
            <a:endParaRPr lang="en-US" dirty="0"/>
          </a:p>
        </p:txBody>
      </p:sp>
      <p:sp>
        <p:nvSpPr>
          <p:cNvPr id="15" name="Title 1"/>
          <p:cNvSpPr>
            <a:spLocks noGrp="1"/>
          </p:cNvSpPr>
          <p:nvPr>
            <p:ph type="title"/>
          </p:nvPr>
        </p:nvSpPr>
        <p:spPr>
          <a:xfrm>
            <a:off x="609600" y="428400"/>
            <a:ext cx="8229600" cy="639762"/>
          </a:xfrm>
        </p:spPr>
        <p:txBody>
          <a:bodyPr/>
          <a:lstStyle/>
          <a:p>
            <a:r>
              <a:rPr lang="en-US" smtClean="0"/>
              <a:t>Click to edit Master title style</a:t>
            </a:r>
            <a:endParaRPr lang="en-US" dirty="0"/>
          </a:p>
        </p:txBody>
      </p:sp>
      <p:sp>
        <p:nvSpPr>
          <p:cNvPr id="16"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7526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752601"/>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7" name="Title 1"/>
          <p:cNvSpPr>
            <a:spLocks noGrp="1"/>
          </p:cNvSpPr>
          <p:nvPr>
            <p:ph type="title"/>
          </p:nvPr>
        </p:nvSpPr>
        <p:spPr>
          <a:xfrm>
            <a:off x="609600" y="428400"/>
            <a:ext cx="8229600" cy="639762"/>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smtClean="0"/>
              <a:t>Click to edit Master text styles</a:t>
            </a:r>
          </a:p>
        </p:txBody>
      </p:sp>
      <p:sp>
        <p:nvSpPr>
          <p:cNvPr id="9" name="Content Placeholder 2"/>
          <p:cNvSpPr>
            <a:spLocks noGrp="1"/>
          </p:cNvSpPr>
          <p:nvPr>
            <p:ph sz="half" idx="14"/>
          </p:nvPr>
        </p:nvSpPr>
        <p:spPr>
          <a:xfrm>
            <a:off x="457200" y="33528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352800"/>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7" name="Title 1"/>
          <p:cNvSpPr>
            <a:spLocks noGrp="1"/>
          </p:cNvSpPr>
          <p:nvPr>
            <p:ph type="title"/>
          </p:nvPr>
        </p:nvSpPr>
        <p:spPr>
          <a:xfrm>
            <a:off x="609600" y="428400"/>
            <a:ext cx="8229600" cy="639762"/>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smtClean="0"/>
              <a:t>Click to edit Master text styles</a:t>
            </a:r>
          </a:p>
        </p:txBody>
      </p:sp>
      <p:sp>
        <p:nvSpPr>
          <p:cNvPr id="9" name="Content Placeholder 2"/>
          <p:cNvSpPr>
            <a:spLocks noGrp="1"/>
          </p:cNvSpPr>
          <p:nvPr>
            <p:ph sz="half" idx="1"/>
          </p:nvPr>
        </p:nvSpPr>
        <p:spPr>
          <a:xfrm>
            <a:off x="457200" y="35814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3238500" y="35814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6019800" y="35814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cxnSp>
        <p:nvCxnSpPr>
          <p:cNvPr id="13" name="Straight Connector 12"/>
          <p:cNvCxnSpPr>
            <a:endCxn id="9" idx="3"/>
          </p:cNvCxnSpPr>
          <p:nvPr userDrawn="1"/>
        </p:nvCxnSpPr>
        <p:spPr>
          <a:xfrm rot="5400000">
            <a:off x="1650603" y="3303191"/>
            <a:ext cx="3100388" cy="794"/>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3963591" y="3809602"/>
            <a:ext cx="4114007"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5"/>
          </p:nvPr>
        </p:nvSpPr>
        <p:spPr>
          <a:xfrm>
            <a:off x="457200" y="1752600"/>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3238500" y="1752600"/>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6019800" y="1752600"/>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52600"/>
            <a:ext cx="4040188" cy="304801"/>
          </a:xfrm>
          <a:solidFill>
            <a:schemeClr val="accent5">
              <a:lumMod val="20000"/>
              <a:lumOff val="8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57400"/>
            <a:ext cx="4040188" cy="4068763"/>
          </a:xfrm>
        </p:spPr>
        <p:txBody>
          <a:bodyPr/>
          <a:lstStyle>
            <a:lvl1pPr>
              <a:lnSpc>
                <a:spcPct val="100000"/>
              </a:lnSpc>
              <a:defRPr sz="20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2057400"/>
            <a:ext cx="4041775" cy="4068763"/>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2"/>
          <p:cNvSpPr>
            <a:spLocks noGrp="1"/>
          </p:cNvSpPr>
          <p:nvPr>
            <p:ph type="ftr" sz="quarter" idx="10"/>
          </p:nvPr>
        </p:nvSpPr>
        <p:spPr>
          <a:xfrm>
            <a:off x="3124200" y="6541800"/>
            <a:ext cx="2895600" cy="365125"/>
          </a:xfrm>
        </p:spPr>
        <p:txBody>
          <a:bodyPr/>
          <a:lstStyle/>
          <a:p>
            <a:endParaRPr lang="en-US" dirty="0"/>
          </a:p>
        </p:txBody>
      </p:sp>
      <p:sp>
        <p:nvSpPr>
          <p:cNvPr id="11"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pPr/>
              <a:t>‹#›</a:t>
            </a:fld>
            <a:endParaRPr lang="en-US" dirty="0"/>
          </a:p>
        </p:txBody>
      </p:sp>
      <p:sp>
        <p:nvSpPr>
          <p:cNvPr id="12" name="Text Placeholder 2"/>
          <p:cNvSpPr>
            <a:spLocks noGrp="1"/>
          </p:cNvSpPr>
          <p:nvPr>
            <p:ph type="body" idx="12"/>
          </p:nvPr>
        </p:nvSpPr>
        <p:spPr>
          <a:xfrm>
            <a:off x="4648200" y="1752601"/>
            <a:ext cx="4040188" cy="304801"/>
          </a:xfrm>
          <a:solidFill>
            <a:schemeClr val="accent5">
              <a:lumMod val="20000"/>
              <a:lumOff val="8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Title 1"/>
          <p:cNvSpPr>
            <a:spLocks noGrp="1"/>
          </p:cNvSpPr>
          <p:nvPr>
            <p:ph type="title"/>
          </p:nvPr>
        </p:nvSpPr>
        <p:spPr>
          <a:xfrm>
            <a:off x="609600" y="428400"/>
            <a:ext cx="8229600" cy="639762"/>
          </a:xfrm>
        </p:spPr>
        <p:txBody>
          <a:bodyPr/>
          <a:lstStyle/>
          <a:p>
            <a:r>
              <a:rPr lang="en-US" smtClean="0"/>
              <a:t>Click to edit Master title style</a:t>
            </a:r>
            <a:endParaRPr lang="en-US" dirty="0"/>
          </a:p>
        </p:txBody>
      </p:sp>
      <p:sp>
        <p:nvSpPr>
          <p:cNvPr id="14"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09600" y="428400"/>
            <a:ext cx="8229600" cy="639762"/>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631200" y="914400"/>
            <a:ext cx="8153400" cy="457200"/>
          </a:xfrm>
        </p:spPr>
        <p:txBody>
          <a:bodyPr>
            <a:normAutofit/>
          </a:bodyPr>
          <a:lstStyle>
            <a:lvl1pPr>
              <a:buFontTx/>
              <a:buNone/>
              <a:defRPr sz="2400"/>
            </a:lvl1pPr>
          </a:lstStyle>
          <a:p>
            <a:pPr lvl="0"/>
            <a:r>
              <a:rPr lang="en-US" smtClean="0"/>
              <a:t>Click to edit Master text styles</a:t>
            </a:r>
          </a:p>
        </p:txBody>
      </p:sp>
      <p:sp>
        <p:nvSpPr>
          <p:cNvPr id="9" name="Footer Placeholder 2"/>
          <p:cNvSpPr>
            <a:spLocks noGrp="1"/>
          </p:cNvSpPr>
          <p:nvPr>
            <p:ph type="ftr" sz="quarter" idx="10"/>
          </p:nvPr>
        </p:nvSpPr>
        <p:spPr>
          <a:xfrm>
            <a:off x="3124200" y="6541800"/>
            <a:ext cx="2895600" cy="365125"/>
          </a:xfrm>
        </p:spPr>
        <p:txBody>
          <a:bodyPr/>
          <a:lstStyle/>
          <a:p>
            <a:endParaRPr lang="en-US" dirty="0"/>
          </a:p>
        </p:txBody>
      </p:sp>
      <p:sp>
        <p:nvSpPr>
          <p:cNvPr id="10" name="Slide Number Placeholder 3"/>
          <p:cNvSpPr>
            <a:spLocks noGrp="1"/>
          </p:cNvSpPr>
          <p:nvPr>
            <p:ph type="sldNum" sz="quarter" idx="11"/>
          </p:nvPr>
        </p:nvSpPr>
        <p:spPr>
          <a:xfrm>
            <a:off x="457200" y="6541800"/>
            <a:ext cx="2133600" cy="365125"/>
          </a:xfrm>
        </p:spPr>
        <p:txBody>
          <a:bodyPr/>
          <a:lstStyle/>
          <a:p>
            <a:fld id="{81582BD6-FC20-4557-852B-8433F8572D3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000" y="457200"/>
            <a:ext cx="8229600" cy="639762"/>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3124200" y="6541800"/>
            <a:ext cx="2895600" cy="365125"/>
          </a:xfrm>
          <a:prstGeom prst="rect">
            <a:avLst/>
          </a:prstGeom>
        </p:spPr>
        <p:txBody>
          <a:bodyPr/>
          <a:lstStyle>
            <a:lvl1pPr algn="ctr">
              <a:defRPr sz="1200">
                <a:solidFill>
                  <a:schemeClr val="accent1">
                    <a:lumMod val="75000"/>
                  </a:schemeClr>
                </a:solidFill>
              </a:defRPr>
            </a:lvl1pPr>
          </a:lstStyle>
          <a:p>
            <a:endParaRPr lang="en-US" dirty="0"/>
          </a:p>
        </p:txBody>
      </p:sp>
      <p:sp>
        <p:nvSpPr>
          <p:cNvPr id="11" name="Slide Number Placeholder 5"/>
          <p:cNvSpPr>
            <a:spLocks noGrp="1"/>
          </p:cNvSpPr>
          <p:nvPr>
            <p:ph type="sldNum" sz="quarter" idx="4"/>
          </p:nvPr>
        </p:nvSpPr>
        <p:spPr>
          <a:xfrm>
            <a:off x="457200" y="6541800"/>
            <a:ext cx="2133600" cy="365125"/>
          </a:xfrm>
          <a:prstGeom prst="rect">
            <a:avLst/>
          </a:prstGeom>
        </p:spPr>
        <p:txBody>
          <a:bodyPr/>
          <a:lstStyle>
            <a:lvl1pPr algn="l">
              <a:defRPr sz="1600" b="1">
                <a:solidFill>
                  <a:schemeClr val="accent1">
                    <a:lumMod val="75000"/>
                  </a:schemeClr>
                </a:solidFill>
              </a:defRPr>
            </a:lvl1pPr>
          </a:lstStyle>
          <a:p>
            <a:fld id="{81582BD6-FC20-4557-852B-8433F8572D3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57" r:id="rId12"/>
    <p:sldLayoutId id="2147483658" r:id="rId13"/>
    <p:sldLayoutId id="2147483659" r:id="rId14"/>
  </p:sldLayoutIdLst>
  <p:hf sldNum="0" hdr="0" ftr="0" dt="0"/>
  <p:txStyles>
    <p:titleStyle>
      <a:lvl1pPr algn="l" defTabSz="914400" rtl="0" eaLnBrk="1" latinLnBrk="0" hangingPunct="1">
        <a:spcBef>
          <a:spcPct val="0"/>
        </a:spcBef>
        <a:buNone/>
        <a:defRPr sz="3600" b="1" kern="1200" baseline="0">
          <a:solidFill>
            <a:schemeClr val="bg2">
              <a:lumMod val="25000"/>
            </a:schemeClr>
          </a:solidFill>
          <a:latin typeface="+mj-lt"/>
          <a:ea typeface="+mj-ea"/>
          <a:cs typeface="+mj-cs"/>
        </a:defRPr>
      </a:lvl1pPr>
    </p:titleStyle>
    <p:bodyStyle>
      <a:lvl1pPr marL="0" indent="0" algn="l" defTabSz="914400" rtl="0" eaLnBrk="1" latinLnBrk="0" hangingPunct="1">
        <a:lnSpc>
          <a:spcPct val="100000"/>
        </a:lnSpc>
        <a:spcBef>
          <a:spcPct val="20000"/>
        </a:spcBef>
        <a:buClr>
          <a:schemeClr val="tx2">
            <a:lumMod val="75000"/>
          </a:schemeClr>
        </a:buClr>
        <a:buSzPct val="70000"/>
        <a:buFont typeface="Arial" pitchFamily="34" charset="0"/>
        <a:buNone/>
        <a:defRPr sz="3200" kern="1200">
          <a:solidFill>
            <a:schemeClr val="bg2">
              <a:lumMod val="25000"/>
            </a:schemeClr>
          </a:solidFill>
          <a:latin typeface="+mn-lt"/>
          <a:ea typeface="+mn-ea"/>
          <a:cs typeface="+mn-cs"/>
        </a:defRPr>
      </a:lvl1pPr>
      <a:lvl2pPr marL="742950" indent="-285750" algn="l" defTabSz="914400" rtl="0" eaLnBrk="1" latinLnBrk="0" hangingPunct="1">
        <a:lnSpc>
          <a:spcPct val="100000"/>
        </a:lnSpc>
        <a:spcBef>
          <a:spcPct val="20000"/>
        </a:spcBef>
        <a:buClr>
          <a:schemeClr val="tx2">
            <a:lumMod val="75000"/>
          </a:schemeClr>
        </a:buClr>
        <a:buSzPct val="70000"/>
        <a:buFont typeface="Arial" pitchFamily="34" charset="0"/>
        <a:buChar char="•"/>
        <a:defRPr sz="2800" kern="1200">
          <a:solidFill>
            <a:schemeClr val="bg2">
              <a:lumMod val="25000"/>
            </a:schemeClr>
          </a:solidFill>
          <a:latin typeface="+mn-lt"/>
          <a:ea typeface="+mn-ea"/>
          <a:cs typeface="+mn-cs"/>
        </a:defRPr>
      </a:lvl2pPr>
      <a:lvl3pPr marL="11430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400" kern="1200">
          <a:solidFill>
            <a:schemeClr val="bg2">
              <a:lumMod val="25000"/>
            </a:schemeClr>
          </a:solidFill>
          <a:latin typeface="+mn-lt"/>
          <a:ea typeface="+mn-ea"/>
          <a:cs typeface="+mn-cs"/>
        </a:defRPr>
      </a:lvl3pPr>
      <a:lvl4pPr marL="16002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bg2">
              <a:lumMod val="25000"/>
            </a:schemeClr>
          </a:solidFill>
          <a:latin typeface="+mn-lt"/>
          <a:ea typeface="+mn-ea"/>
          <a:cs typeface="+mn-cs"/>
        </a:defRPr>
      </a:lvl4pPr>
      <a:lvl5pPr marL="20574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9EEDB8CC-6502-4A84-9AD6-C9F7E6D58511}"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B23B991-22CB-429E-88C5-3C2C53A22C7B}"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11019419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9EEDB8CC-6502-4A84-9AD6-C9F7E6D58511}"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B23B991-22CB-429E-88C5-3C2C53A22C7B}"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32890765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9EEDB8CC-6502-4A84-9AD6-C9F7E6D58511}" type="datetimeFigureOut">
              <a:rPr lang="fr-FR">
                <a:solidFill>
                  <a:prstClr val="black">
                    <a:tint val="75000"/>
                  </a:prstClr>
                </a:solidFill>
              </a:rPr>
              <a:pPr>
                <a:defRPr/>
              </a:pPr>
              <a:t>21/06/2013</a:t>
            </a:fld>
            <a:endParaRPr lang="fr-CA" dirty="0">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B23B991-22CB-429E-88C5-3C2C53A22C7B}" type="slidenum">
              <a:rPr lang="fr-CA">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361387811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jpe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04800"/>
            <a:ext cx="7772400" cy="1698625"/>
          </a:xfrm>
        </p:spPr>
        <p:txBody>
          <a:bodyPr/>
          <a:lstStyle/>
          <a:p>
            <a:r>
              <a:rPr lang="es-MX" dirty="0">
                <a:solidFill>
                  <a:schemeClr val="tx1"/>
                </a:solidFill>
              </a:rPr>
              <a:t/>
            </a:r>
            <a:br>
              <a:rPr lang="es-MX" dirty="0">
                <a:solidFill>
                  <a:schemeClr val="tx1"/>
                </a:solidFill>
              </a:rPr>
            </a:br>
            <a:r>
              <a:rPr lang="en-US" dirty="0" smtClean="0"/>
              <a:t>How Does Microgravity </a:t>
            </a:r>
            <a:r>
              <a:rPr lang="en-US" dirty="0"/>
              <a:t>E</a:t>
            </a:r>
            <a:r>
              <a:rPr lang="en-US" dirty="0" smtClean="0"/>
              <a:t>ffect the Mold </a:t>
            </a:r>
            <a:r>
              <a:rPr lang="en-US" dirty="0"/>
              <a:t>G</a:t>
            </a:r>
            <a:r>
              <a:rPr lang="en-US" dirty="0" smtClean="0"/>
              <a:t>rowth on Food?</a:t>
            </a:r>
            <a:endParaRPr lang="en-US" dirty="0"/>
          </a:p>
        </p:txBody>
      </p:sp>
      <p:sp>
        <p:nvSpPr>
          <p:cNvPr id="3" name="Subtitle 2"/>
          <p:cNvSpPr>
            <a:spLocks noGrp="1"/>
          </p:cNvSpPr>
          <p:nvPr>
            <p:ph type="subTitle" idx="1"/>
          </p:nvPr>
        </p:nvSpPr>
        <p:spPr>
          <a:xfrm>
            <a:off x="304800" y="2057400"/>
            <a:ext cx="6400800" cy="1752600"/>
          </a:xfrm>
        </p:spPr>
        <p:txBody>
          <a:bodyPr/>
          <a:lstStyle/>
          <a:p>
            <a:r>
              <a:rPr lang="en-US" b="1" dirty="0" smtClean="0"/>
              <a:t>By:  Amanda Chavez &amp; Brianna </a:t>
            </a:r>
            <a:r>
              <a:rPr lang="en-US" b="1" dirty="0" err="1" smtClean="0"/>
              <a:t>Azuara</a:t>
            </a:r>
            <a:endParaRPr lang="en-US" b="1" dirty="0"/>
          </a:p>
        </p:txBody>
      </p:sp>
      <p:sp>
        <p:nvSpPr>
          <p:cNvPr id="6" name="Title 1"/>
          <p:cNvSpPr txBox="1">
            <a:spLocks/>
          </p:cNvSpPr>
          <p:nvPr/>
        </p:nvSpPr>
        <p:spPr>
          <a:xfrm>
            <a:off x="4876800" y="304800"/>
            <a:ext cx="3657600" cy="2744163"/>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3600" b="1" kern="1200" baseline="0">
                <a:solidFill>
                  <a:schemeClr val="bg2">
                    <a:lumMod val="25000"/>
                  </a:schemeClr>
                </a:solidFill>
                <a:latin typeface="+mj-lt"/>
                <a:ea typeface="+mj-ea"/>
                <a:cs typeface="+mj-cs"/>
              </a:defRPr>
            </a:lvl1pPr>
          </a:lstStyle>
          <a:p>
            <a:pPr algn="ctr"/>
            <a:endParaRPr lang="es-MX"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098" name="Titre 1"/>
          <p:cNvSpPr>
            <a:spLocks noGrp="1"/>
          </p:cNvSpPr>
          <p:nvPr>
            <p:ph type="title"/>
          </p:nvPr>
        </p:nvSpPr>
        <p:spPr>
          <a:xfrm>
            <a:off x="457200" y="214313"/>
            <a:ext cx="8229600" cy="1143000"/>
          </a:xfrm>
        </p:spPr>
        <p:txBody>
          <a:bodyPr/>
          <a:lstStyle/>
          <a:p>
            <a:r>
              <a:rPr lang="fr-CA" dirty="0" err="1" smtClean="0">
                <a:solidFill>
                  <a:schemeClr val="bg1"/>
                </a:solidFill>
              </a:rPr>
              <a:t>Microgravity</a:t>
            </a:r>
            <a:endParaRPr lang="fr-CA" dirty="0" smtClean="0">
              <a:solidFill>
                <a:schemeClr val="bg1"/>
              </a:solidFill>
            </a:endParaRPr>
          </a:p>
        </p:txBody>
      </p:sp>
      <p:sp>
        <p:nvSpPr>
          <p:cNvPr id="2" name="Content Placeholder 1"/>
          <p:cNvSpPr>
            <a:spLocks noGrp="1"/>
          </p:cNvSpPr>
          <p:nvPr>
            <p:ph idx="1"/>
          </p:nvPr>
        </p:nvSpPr>
        <p:spPr>
          <a:xfrm>
            <a:off x="381000" y="1143000"/>
            <a:ext cx="6858000" cy="4648199"/>
          </a:xfrm>
        </p:spPr>
        <p:txBody>
          <a:bodyPr/>
          <a:lstStyle/>
          <a:p>
            <a:endParaRPr lang="en-US" sz="3000" dirty="0" smtClean="0"/>
          </a:p>
          <a:p>
            <a:r>
              <a:rPr lang="en-US" sz="3000" dirty="0" smtClean="0"/>
              <a:t>Microgravity, also known as zero gravity.  </a:t>
            </a:r>
          </a:p>
          <a:p>
            <a:r>
              <a:rPr lang="en-US" sz="3000" dirty="0" smtClean="0"/>
              <a:t>The condition of microgravity comes about whenever an object is in free fall.</a:t>
            </a:r>
            <a:endParaRPr lang="es-MX" sz="3000" dirty="0" smtClean="0"/>
          </a:p>
          <a:p>
            <a:r>
              <a:rPr lang="en-US" sz="3000" dirty="0" smtClean="0"/>
              <a:t>When an object is in microgravity it appears to float.</a:t>
            </a:r>
          </a:p>
          <a:p>
            <a:r>
              <a:rPr lang="en-US" sz="3000" dirty="0" smtClean="0"/>
              <a:t>Astronauts on the station experience weightlessness due to microgravity.</a:t>
            </a:r>
            <a:endParaRPr lang="es-MX" sz="3000" dirty="0"/>
          </a:p>
        </p:txBody>
      </p:sp>
      <p:pic>
        <p:nvPicPr>
          <p:cNvPr id="4" name="Picture 3"/>
          <p:cNvPicPr>
            <a:picLocks noChangeAspect="1"/>
          </p:cNvPicPr>
          <p:nvPr/>
        </p:nvPicPr>
        <p:blipFill>
          <a:blip r:embed="rId4">
            <a:alphaModFix/>
          </a:blip>
          <a:stretch>
            <a:fillRect/>
          </a:stretch>
        </p:blipFill>
        <p:spPr>
          <a:xfrm>
            <a:off x="6447692" y="4763084"/>
            <a:ext cx="2600228" cy="1940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94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anim calcmode="lin" valueType="num">
                                      <p:cBhvr>
                                        <p:cTn id="8" dur="2000" fill="hold"/>
                                        <p:tgtEl>
                                          <p:spTgt spid="4098"/>
                                        </p:tgtEl>
                                        <p:attrNameLst>
                                          <p:attrName>ppt_w</p:attrName>
                                        </p:attrNameLst>
                                      </p:cBhvr>
                                      <p:tavLst>
                                        <p:tav tm="0" fmla="#ppt_w*sin(2.5*pi*$)">
                                          <p:val>
                                            <p:fltVal val="0"/>
                                          </p:val>
                                        </p:tav>
                                        <p:tav tm="100000">
                                          <p:val>
                                            <p:fltVal val="1"/>
                                          </p:val>
                                        </p:tav>
                                      </p:tavLst>
                                    </p:anim>
                                    <p:anim calcmode="lin" valueType="num">
                                      <p:cBhvr>
                                        <p:cTn id="9" dur="2000" fill="hold"/>
                                        <p:tgtEl>
                                          <p:spTgt spid="40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071688" y="274638"/>
            <a:ext cx="6615112" cy="1143000"/>
          </a:xfrm>
        </p:spPr>
        <p:txBody>
          <a:bodyPr/>
          <a:lstStyle/>
          <a:p>
            <a:pPr algn="l"/>
            <a:r>
              <a:rPr lang="fr-CA" b="1" dirty="0" err="1" smtClean="0"/>
              <a:t>Hypothesis</a:t>
            </a:r>
            <a:endParaRPr lang="fr-CA" b="1" dirty="0" smtClean="0"/>
          </a:p>
        </p:txBody>
      </p:sp>
      <p:sp>
        <p:nvSpPr>
          <p:cNvPr id="5" name="Content Placeholder 1"/>
          <p:cNvSpPr>
            <a:spLocks noGrp="1"/>
          </p:cNvSpPr>
          <p:nvPr>
            <p:ph idx="1"/>
          </p:nvPr>
        </p:nvSpPr>
        <p:spPr>
          <a:xfrm>
            <a:off x="2057400" y="1676400"/>
            <a:ext cx="6777317" cy="3508977"/>
          </a:xfrm>
        </p:spPr>
        <p:txBody>
          <a:bodyPr/>
          <a:lstStyle/>
          <a:p>
            <a:r>
              <a:rPr lang="en-US" sz="2800" dirty="0"/>
              <a:t>Our hypothesis is that mold will grow faster in microgravity than on Earth because the mold spores are adapted to gravity.  In microgravity, they will have no pressure to contain the growth of the mold. </a:t>
            </a:r>
          </a:p>
          <a:p>
            <a:r>
              <a:rPr lang="en-US" sz="2800" dirty="0" smtClean="0"/>
              <a:t>We </a:t>
            </a:r>
            <a:r>
              <a:rPr lang="en-US" sz="2800" dirty="0" smtClean="0"/>
              <a:t>expect the mold to grow 2x more in microgravity.</a:t>
            </a:r>
            <a:endParaRPr lang="es-MX" sz="2800" dirty="0"/>
          </a:p>
        </p:txBody>
      </p:sp>
      <p:pic>
        <p:nvPicPr>
          <p:cNvPr id="2" name="Picture 1"/>
          <p:cNvPicPr>
            <a:picLocks noChangeAspect="1"/>
          </p:cNvPicPr>
          <p:nvPr/>
        </p:nvPicPr>
        <p:blipFill>
          <a:blip r:embed="rId4"/>
          <a:stretch>
            <a:fillRect/>
          </a:stretch>
        </p:blipFill>
        <p:spPr>
          <a:xfrm>
            <a:off x="5486400" y="4800600"/>
            <a:ext cx="3523268" cy="1981200"/>
          </a:xfrm>
          <a:prstGeom prst="rect">
            <a:avLst/>
          </a:prstGeom>
        </p:spPr>
      </p:pic>
    </p:spTree>
    <p:extLst>
      <p:ext uri="{BB962C8B-B14F-4D97-AF65-F5344CB8AC3E}">
        <p14:creationId xmlns:p14="http://schemas.microsoft.com/office/powerpoint/2010/main" val="218575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071688" y="274638"/>
            <a:ext cx="6615112" cy="1143000"/>
          </a:xfrm>
        </p:spPr>
        <p:txBody>
          <a:bodyPr/>
          <a:lstStyle/>
          <a:p>
            <a:pPr algn="l"/>
            <a:r>
              <a:rPr lang="fr-CA" b="1" dirty="0" err="1" smtClean="0"/>
              <a:t>Materials</a:t>
            </a:r>
            <a:endParaRPr lang="fr-CA" b="1" dirty="0" smtClean="0"/>
          </a:p>
        </p:txBody>
      </p:sp>
      <p:sp>
        <p:nvSpPr>
          <p:cNvPr id="5" name="Content Placeholder 1"/>
          <p:cNvSpPr>
            <a:spLocks noGrp="1"/>
          </p:cNvSpPr>
          <p:nvPr>
            <p:ph idx="1"/>
          </p:nvPr>
        </p:nvSpPr>
        <p:spPr>
          <a:xfrm>
            <a:off x="2057400" y="1676400"/>
            <a:ext cx="6777317" cy="4191000"/>
          </a:xfrm>
        </p:spPr>
        <p:txBody>
          <a:bodyPr/>
          <a:lstStyle/>
          <a:p>
            <a:r>
              <a:rPr lang="en-US" dirty="0"/>
              <a:t>Gerber Graduates for Toddlers </a:t>
            </a:r>
            <a:r>
              <a:rPr lang="en-US" dirty="0" err="1"/>
              <a:t>lil</a:t>
            </a:r>
            <a:r>
              <a:rPr lang="en-US" dirty="0"/>
              <a:t>’ Biscuits (</a:t>
            </a:r>
            <a:r>
              <a:rPr lang="en-US" dirty="0" smtClean="0"/>
              <a:t>2 grams)</a:t>
            </a:r>
          </a:p>
          <a:p>
            <a:r>
              <a:rPr lang="en-US" dirty="0" smtClean="0"/>
              <a:t>Aquafina </a:t>
            </a:r>
            <a:r>
              <a:rPr lang="en-US" dirty="0"/>
              <a:t>distilled water (2ml</a:t>
            </a:r>
            <a:r>
              <a:rPr lang="en-US" dirty="0" smtClean="0"/>
              <a:t>)</a:t>
            </a:r>
          </a:p>
          <a:p>
            <a:r>
              <a:rPr lang="en-US" dirty="0" err="1" smtClean="0"/>
              <a:t>Nanorack</a:t>
            </a:r>
            <a:r>
              <a:rPr lang="en-US" dirty="0" smtClean="0"/>
              <a:t> </a:t>
            </a:r>
            <a:r>
              <a:rPr lang="en-US" dirty="0"/>
              <a:t>test </a:t>
            </a:r>
            <a:r>
              <a:rPr lang="en-US" dirty="0" smtClean="0"/>
              <a:t>tubes</a:t>
            </a:r>
          </a:p>
          <a:p>
            <a:r>
              <a:rPr lang="en-US" dirty="0" smtClean="0"/>
              <a:t>Clamp</a:t>
            </a:r>
          </a:p>
          <a:p>
            <a:r>
              <a:rPr lang="en-US" dirty="0" smtClean="0"/>
              <a:t>Triple </a:t>
            </a:r>
            <a:r>
              <a:rPr lang="en-US" dirty="0"/>
              <a:t>Beam </a:t>
            </a:r>
            <a:r>
              <a:rPr lang="en-US" dirty="0" smtClean="0"/>
              <a:t>Balance</a:t>
            </a:r>
          </a:p>
          <a:p>
            <a:r>
              <a:rPr lang="en-US" dirty="0" smtClean="0"/>
              <a:t>Dropper</a:t>
            </a:r>
            <a:r>
              <a:rPr lang="en-US" sz="9600" dirty="0"/>
              <a:t/>
            </a:r>
            <a:br>
              <a:rPr lang="en-US" sz="9600" dirty="0"/>
            </a:br>
            <a:endParaRPr lang="es-MX" dirty="0"/>
          </a:p>
        </p:txBody>
      </p:sp>
    </p:spTree>
    <p:extLst>
      <p:ext uri="{BB962C8B-B14F-4D97-AF65-F5344CB8AC3E}">
        <p14:creationId xmlns:p14="http://schemas.microsoft.com/office/powerpoint/2010/main" val="385545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098" name="Titre 1"/>
          <p:cNvSpPr>
            <a:spLocks noGrp="1"/>
          </p:cNvSpPr>
          <p:nvPr>
            <p:ph type="title"/>
          </p:nvPr>
        </p:nvSpPr>
        <p:spPr>
          <a:xfrm>
            <a:off x="457200" y="214313"/>
            <a:ext cx="8229600" cy="1143000"/>
          </a:xfrm>
        </p:spPr>
        <p:txBody>
          <a:bodyPr/>
          <a:lstStyle/>
          <a:p>
            <a:r>
              <a:rPr lang="fr-CA" dirty="0" err="1" smtClean="0">
                <a:solidFill>
                  <a:schemeClr val="bg1"/>
                </a:solidFill>
              </a:rPr>
              <a:t>Procedures</a:t>
            </a:r>
            <a:endParaRPr lang="fr-CA" dirty="0" smtClean="0">
              <a:solidFill>
                <a:schemeClr val="bg1"/>
              </a:solidFill>
            </a:endParaRPr>
          </a:p>
        </p:txBody>
      </p:sp>
      <p:sp>
        <p:nvSpPr>
          <p:cNvPr id="2" name="Content Placeholder 1"/>
          <p:cNvSpPr>
            <a:spLocks noGrp="1"/>
          </p:cNvSpPr>
          <p:nvPr>
            <p:ph idx="1"/>
          </p:nvPr>
        </p:nvSpPr>
        <p:spPr>
          <a:xfrm>
            <a:off x="228600" y="1600200"/>
            <a:ext cx="8458201" cy="5105400"/>
          </a:xfrm>
        </p:spPr>
        <p:txBody>
          <a:bodyPr/>
          <a:lstStyle/>
          <a:p>
            <a:endParaRPr lang="en-US" dirty="0" smtClean="0"/>
          </a:p>
          <a:p>
            <a:pPr marL="0" indent="0">
              <a:buNone/>
            </a:pPr>
            <a:endParaRPr lang="es-MX" dirty="0"/>
          </a:p>
        </p:txBody>
      </p:sp>
      <p:grpSp>
        <p:nvGrpSpPr>
          <p:cNvPr id="4" name="Group 3"/>
          <p:cNvGrpSpPr/>
          <p:nvPr/>
        </p:nvGrpSpPr>
        <p:grpSpPr>
          <a:xfrm>
            <a:off x="435429" y="2297685"/>
            <a:ext cx="1296650" cy="609600"/>
            <a:chOff x="4648200" y="2286000"/>
            <a:chExt cx="1296650" cy="609600"/>
          </a:xfrm>
        </p:grpSpPr>
        <p:sp>
          <p:nvSpPr>
            <p:cNvPr id="5" name="Rounded Rectangle 4"/>
            <p:cNvSpPr/>
            <p:nvPr/>
          </p:nvSpPr>
          <p:spPr>
            <a:xfrm>
              <a:off x="4648200" y="2286000"/>
              <a:ext cx="914400" cy="609600"/>
            </a:xfrm>
            <a:prstGeom prst="roundRect">
              <a:avLst/>
            </a:prstGeom>
            <a:solidFill>
              <a:srgbClr val="0F6FC6">
                <a:lumMod val="60000"/>
                <a:lumOff val="4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Perpetua" pitchFamily="18" charset="0"/>
                  <a:ea typeface="+mn-ea"/>
                  <a:cs typeface="+mn-cs"/>
                </a:rPr>
                <a:t>1</a:t>
              </a:r>
            </a:p>
          </p:txBody>
        </p:sp>
        <p:sp>
          <p:nvSpPr>
            <p:cNvPr id="6" name="Right Arrow 5"/>
            <p:cNvSpPr/>
            <p:nvPr/>
          </p:nvSpPr>
          <p:spPr>
            <a:xfrm>
              <a:off x="5563850" y="2332220"/>
              <a:ext cx="381000" cy="533400"/>
            </a:xfrm>
            <a:prstGeom prst="rightArrow">
              <a:avLst/>
            </a:prstGeom>
            <a:solidFill>
              <a:srgbClr val="0F6FC6">
                <a:lumMod val="60000"/>
                <a:lumOff val="40000"/>
                <a:alpha val="48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Segoe UI"/>
                <a:ea typeface="+mn-ea"/>
                <a:cs typeface="+mn-cs"/>
              </a:endParaRPr>
            </a:p>
          </p:txBody>
        </p:sp>
      </p:grpSp>
      <p:sp>
        <p:nvSpPr>
          <p:cNvPr id="7" name="Text Placeholder 9"/>
          <p:cNvSpPr txBox="1">
            <a:spLocks/>
          </p:cNvSpPr>
          <p:nvPr/>
        </p:nvSpPr>
        <p:spPr>
          <a:xfrm>
            <a:off x="1828800" y="2005479"/>
            <a:ext cx="6735580" cy="1194012"/>
          </a:xfrm>
          <a:prstGeom prst="rect">
            <a:avLst/>
          </a:prstGeom>
        </p:spPr>
        <p:txBody>
          <a:bodyPr tIns="228600">
            <a:normAutofit fontScale="77500" lnSpcReduction="20000"/>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400"/>
              </a:lnSpc>
              <a:buNone/>
            </a:pPr>
            <a:r>
              <a:rPr lang="en-US" b="1" dirty="0" smtClean="0"/>
              <a:t>First, put the Gerber Graduates for Toddlers </a:t>
            </a:r>
            <a:r>
              <a:rPr lang="en-US" b="1" dirty="0" err="1" smtClean="0"/>
              <a:t>lil</a:t>
            </a:r>
            <a:r>
              <a:rPr lang="en-US" b="1" dirty="0" smtClean="0"/>
              <a:t>’ </a:t>
            </a:r>
          </a:p>
          <a:p>
            <a:pPr marL="0" indent="0">
              <a:lnSpc>
                <a:spcPts val="1400"/>
              </a:lnSpc>
              <a:buNone/>
            </a:pPr>
            <a:r>
              <a:rPr lang="en-US" b="1" dirty="0" smtClean="0"/>
              <a:t>Biscuits(2 grams) inside the </a:t>
            </a:r>
            <a:r>
              <a:rPr lang="en-US" b="1" dirty="0" err="1" smtClean="0"/>
              <a:t>Nanorack</a:t>
            </a:r>
            <a:r>
              <a:rPr lang="en-US" b="1" dirty="0" smtClean="0"/>
              <a:t> test tube, </a:t>
            </a:r>
          </a:p>
          <a:p>
            <a:pPr marL="0" indent="0">
              <a:lnSpc>
                <a:spcPts val="1400"/>
              </a:lnSpc>
              <a:buNone/>
            </a:pPr>
            <a:r>
              <a:rPr lang="en-US" b="1" dirty="0" smtClean="0"/>
              <a:t>Volume 2,</a:t>
            </a:r>
            <a:r>
              <a:rPr lang="en-US" b="1" dirty="0"/>
              <a:t> </a:t>
            </a:r>
            <a:r>
              <a:rPr lang="en-US" b="1" dirty="0" smtClean="0"/>
              <a:t>which will be separated by a clamp.</a:t>
            </a:r>
          </a:p>
          <a:p>
            <a:pPr>
              <a:lnSpc>
                <a:spcPts val="1400"/>
              </a:lnSpc>
            </a:pPr>
            <a:endParaRPr lang="en-US" dirty="0" smtClean="0"/>
          </a:p>
          <a:p>
            <a:pPr>
              <a:lnSpc>
                <a:spcPts val="1400"/>
              </a:lnSpc>
            </a:pPr>
            <a:endParaRPr lang="en-US" dirty="0" smtClean="0"/>
          </a:p>
          <a:p>
            <a:pPr>
              <a:lnSpc>
                <a:spcPts val="1400"/>
              </a:lnSpc>
            </a:pPr>
            <a:endParaRPr lang="en-US" dirty="0"/>
          </a:p>
        </p:txBody>
      </p:sp>
      <p:grpSp>
        <p:nvGrpSpPr>
          <p:cNvPr id="8" name="Group 7"/>
          <p:cNvGrpSpPr/>
          <p:nvPr/>
        </p:nvGrpSpPr>
        <p:grpSpPr>
          <a:xfrm>
            <a:off x="435429" y="3886200"/>
            <a:ext cx="1296650" cy="609600"/>
            <a:chOff x="4648200" y="2286000"/>
            <a:chExt cx="1296650" cy="609600"/>
          </a:xfrm>
        </p:grpSpPr>
        <p:sp>
          <p:nvSpPr>
            <p:cNvPr id="9" name="Rounded Rectangle 8"/>
            <p:cNvSpPr/>
            <p:nvPr/>
          </p:nvSpPr>
          <p:spPr>
            <a:xfrm>
              <a:off x="4648200" y="2286000"/>
              <a:ext cx="914400" cy="609600"/>
            </a:xfrm>
            <a:prstGeom prst="roundRect">
              <a:avLst/>
            </a:prstGeom>
            <a:solidFill>
              <a:srgbClr val="009DD9">
                <a:lumMod val="60000"/>
                <a:lumOff val="4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Perpetua" pitchFamily="18" charset="0"/>
                  <a:ea typeface="+mn-ea"/>
                  <a:cs typeface="+mn-cs"/>
                </a:rPr>
                <a:t>2</a:t>
              </a:r>
            </a:p>
          </p:txBody>
        </p:sp>
        <p:sp>
          <p:nvSpPr>
            <p:cNvPr id="10" name="Right Arrow 9"/>
            <p:cNvSpPr/>
            <p:nvPr/>
          </p:nvSpPr>
          <p:spPr>
            <a:xfrm>
              <a:off x="5563850" y="2332220"/>
              <a:ext cx="381000" cy="533400"/>
            </a:xfrm>
            <a:prstGeom prst="rightArrow">
              <a:avLst/>
            </a:prstGeom>
            <a:solidFill>
              <a:srgbClr val="009DD9">
                <a:lumMod val="60000"/>
                <a:lumOff val="40000"/>
                <a:alpha val="48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Segoe UI"/>
                <a:ea typeface="+mn-ea"/>
                <a:cs typeface="+mn-cs"/>
              </a:endParaRPr>
            </a:p>
          </p:txBody>
        </p:sp>
      </p:grpSp>
      <p:sp>
        <p:nvSpPr>
          <p:cNvPr id="11" name="Text Placeholder 9"/>
          <p:cNvSpPr txBox="1">
            <a:spLocks/>
          </p:cNvSpPr>
          <p:nvPr/>
        </p:nvSpPr>
        <p:spPr>
          <a:xfrm>
            <a:off x="1828800" y="3669856"/>
            <a:ext cx="6735580" cy="1194012"/>
          </a:xfrm>
          <a:prstGeom prst="rect">
            <a:avLst/>
          </a:prstGeom>
        </p:spPr>
        <p:txBody>
          <a:bodyPr vert="horz" lIns="91440" tIns="228600" rIns="91440" bIns="45720" rtlCol="0">
            <a:normAutofit/>
          </a:bodyPr>
          <a:lstStyle>
            <a:lvl1pPr marL="57150" indent="0" algn="l" defTabSz="914400" rtl="0" eaLnBrk="1" latinLnBrk="0" hangingPunct="1">
              <a:lnSpc>
                <a:spcPct val="100000"/>
              </a:lnSpc>
              <a:spcBef>
                <a:spcPct val="20000"/>
              </a:spcBef>
              <a:buClr>
                <a:schemeClr val="tx2">
                  <a:lumMod val="75000"/>
                </a:schemeClr>
              </a:buClr>
              <a:buSzPct val="70000"/>
              <a:buFontTx/>
              <a:buNone/>
              <a:defRPr sz="2400" kern="1200" baseline="0">
                <a:solidFill>
                  <a:schemeClr val="bg2">
                    <a:lumMod val="25000"/>
                  </a:schemeClr>
                </a:solidFill>
                <a:latin typeface="+mn-lt"/>
                <a:ea typeface="+mn-ea"/>
                <a:cs typeface="+mn-cs"/>
              </a:defRPr>
            </a:lvl1pPr>
            <a:lvl2pPr marL="742950" indent="-285750" algn="l" defTabSz="914400" rtl="0" eaLnBrk="1" latinLnBrk="0" hangingPunct="1">
              <a:lnSpc>
                <a:spcPct val="100000"/>
              </a:lnSpc>
              <a:spcBef>
                <a:spcPct val="20000"/>
              </a:spcBef>
              <a:buClr>
                <a:schemeClr val="tx2">
                  <a:lumMod val="75000"/>
                </a:schemeClr>
              </a:buClr>
              <a:buSzPct val="70000"/>
              <a:buFont typeface="Arial" pitchFamily="34" charset="0"/>
              <a:buChar char="•"/>
              <a:defRPr sz="2800" kern="1200">
                <a:solidFill>
                  <a:schemeClr val="bg2">
                    <a:lumMod val="25000"/>
                  </a:schemeClr>
                </a:solidFill>
                <a:latin typeface="+mn-lt"/>
                <a:ea typeface="+mn-ea"/>
                <a:cs typeface="+mn-cs"/>
              </a:defRPr>
            </a:lvl2pPr>
            <a:lvl3pPr marL="11430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400" kern="1200">
                <a:solidFill>
                  <a:schemeClr val="bg2">
                    <a:lumMod val="25000"/>
                  </a:schemeClr>
                </a:solidFill>
                <a:latin typeface="+mn-lt"/>
                <a:ea typeface="+mn-ea"/>
                <a:cs typeface="+mn-cs"/>
              </a:defRPr>
            </a:lvl3pPr>
            <a:lvl4pPr marL="16002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bg2">
                    <a:lumMod val="25000"/>
                  </a:schemeClr>
                </a:solidFill>
                <a:latin typeface="+mn-lt"/>
                <a:ea typeface="+mn-ea"/>
                <a:cs typeface="+mn-cs"/>
              </a:defRPr>
            </a:lvl4pPr>
            <a:lvl5pPr marL="20574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400"/>
              </a:lnSpc>
            </a:pPr>
            <a:r>
              <a:rPr lang="en-US" sz="2500" b="1" dirty="0">
                <a:solidFill>
                  <a:schemeClr val="tx1"/>
                </a:solidFill>
              </a:rPr>
              <a:t>Then, pour the 2 milliliters of </a:t>
            </a:r>
            <a:endParaRPr lang="en-US" sz="2500" b="1" dirty="0" smtClean="0">
              <a:solidFill>
                <a:schemeClr val="tx1"/>
              </a:solidFill>
            </a:endParaRPr>
          </a:p>
          <a:p>
            <a:pPr>
              <a:lnSpc>
                <a:spcPts val="1400"/>
              </a:lnSpc>
            </a:pPr>
            <a:r>
              <a:rPr lang="en-US" sz="2500" b="1" dirty="0" smtClean="0">
                <a:solidFill>
                  <a:schemeClr val="tx1"/>
                </a:solidFill>
              </a:rPr>
              <a:t>Aquafina </a:t>
            </a:r>
            <a:r>
              <a:rPr lang="en-US" sz="2500" b="1" dirty="0">
                <a:solidFill>
                  <a:schemeClr val="tx1"/>
                </a:solidFill>
              </a:rPr>
              <a:t>distilled water into volume 1.</a:t>
            </a:r>
          </a:p>
          <a:p>
            <a:pPr>
              <a:lnSpc>
                <a:spcPts val="1400"/>
              </a:lnSpc>
            </a:pPr>
            <a:endParaRPr lang="en-US" sz="2500" b="1" dirty="0" smtClean="0">
              <a:solidFill>
                <a:schemeClr val="tx1"/>
              </a:solidFill>
            </a:endParaRPr>
          </a:p>
          <a:p>
            <a:pPr>
              <a:lnSpc>
                <a:spcPts val="1400"/>
              </a:lnSpc>
            </a:pPr>
            <a:endParaRPr lang="en-US" b="1" dirty="0" smtClean="0"/>
          </a:p>
          <a:p>
            <a:pPr>
              <a:lnSpc>
                <a:spcPts val="1400"/>
              </a:lnSpc>
            </a:pPr>
            <a:endParaRPr lang="en-US" dirty="0"/>
          </a:p>
        </p:txBody>
      </p:sp>
      <p:grpSp>
        <p:nvGrpSpPr>
          <p:cNvPr id="12" name="Group 11"/>
          <p:cNvGrpSpPr/>
          <p:nvPr/>
        </p:nvGrpSpPr>
        <p:grpSpPr>
          <a:xfrm>
            <a:off x="435429" y="5486400"/>
            <a:ext cx="1296650" cy="609600"/>
            <a:chOff x="4648200" y="2286000"/>
            <a:chExt cx="1296650" cy="609600"/>
          </a:xfrm>
        </p:grpSpPr>
        <p:sp>
          <p:nvSpPr>
            <p:cNvPr id="13" name="Rounded Rectangle 12"/>
            <p:cNvSpPr/>
            <p:nvPr/>
          </p:nvSpPr>
          <p:spPr>
            <a:xfrm>
              <a:off x="4648200" y="2286000"/>
              <a:ext cx="914400" cy="609600"/>
            </a:xfrm>
            <a:prstGeom prst="roundRect">
              <a:avLst/>
            </a:prstGeom>
            <a:solidFill>
              <a:srgbClr val="0BD0D9">
                <a:lumMod val="60000"/>
                <a:lumOff val="4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Perpetua" pitchFamily="18" charset="0"/>
                  <a:ea typeface="+mn-ea"/>
                  <a:cs typeface="+mn-cs"/>
                </a:rPr>
                <a:t>3</a:t>
              </a:r>
            </a:p>
          </p:txBody>
        </p:sp>
        <p:sp>
          <p:nvSpPr>
            <p:cNvPr id="14" name="Right Arrow 13"/>
            <p:cNvSpPr/>
            <p:nvPr/>
          </p:nvSpPr>
          <p:spPr>
            <a:xfrm>
              <a:off x="5563850" y="2332220"/>
              <a:ext cx="381000" cy="533400"/>
            </a:xfrm>
            <a:prstGeom prst="rightArrow">
              <a:avLst/>
            </a:prstGeom>
            <a:solidFill>
              <a:srgbClr val="0BD0D9">
                <a:lumMod val="60000"/>
                <a:lumOff val="40000"/>
                <a:alpha val="48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Segoe UI"/>
                <a:ea typeface="+mn-ea"/>
                <a:cs typeface="+mn-cs"/>
              </a:endParaRPr>
            </a:p>
          </p:txBody>
        </p:sp>
      </p:grpSp>
      <p:sp>
        <p:nvSpPr>
          <p:cNvPr id="15" name="Text Placeholder 9"/>
          <p:cNvSpPr txBox="1">
            <a:spLocks/>
          </p:cNvSpPr>
          <p:nvPr/>
        </p:nvSpPr>
        <p:spPr>
          <a:xfrm>
            <a:off x="1732079" y="4648200"/>
            <a:ext cx="6458171" cy="2057400"/>
          </a:xfrm>
          <a:prstGeom prst="rect">
            <a:avLst/>
          </a:prstGeom>
        </p:spPr>
        <p:txBody>
          <a:bodyPr vert="horz" lIns="91440" tIns="228600" rIns="91440" bIns="45720" rtlCol="0">
            <a:normAutofit fontScale="25000" lnSpcReduction="20000"/>
          </a:bodyPr>
          <a:lstStyle>
            <a:lvl1pPr marL="57150" indent="0" algn="l" defTabSz="914400" rtl="0" eaLnBrk="1" latinLnBrk="0" hangingPunct="1">
              <a:lnSpc>
                <a:spcPct val="100000"/>
              </a:lnSpc>
              <a:spcBef>
                <a:spcPct val="20000"/>
              </a:spcBef>
              <a:buClr>
                <a:schemeClr val="tx2">
                  <a:lumMod val="75000"/>
                </a:schemeClr>
              </a:buClr>
              <a:buSzPct val="70000"/>
              <a:buFontTx/>
              <a:buNone/>
              <a:defRPr sz="2400" kern="1200" baseline="0">
                <a:solidFill>
                  <a:schemeClr val="bg2">
                    <a:lumMod val="25000"/>
                  </a:schemeClr>
                </a:solidFill>
                <a:latin typeface="+mn-lt"/>
                <a:ea typeface="+mn-ea"/>
                <a:cs typeface="+mn-cs"/>
              </a:defRPr>
            </a:lvl1pPr>
            <a:lvl2pPr marL="742950" indent="-285750" algn="l" defTabSz="914400" rtl="0" eaLnBrk="1" latinLnBrk="0" hangingPunct="1">
              <a:lnSpc>
                <a:spcPct val="100000"/>
              </a:lnSpc>
              <a:spcBef>
                <a:spcPct val="20000"/>
              </a:spcBef>
              <a:buClr>
                <a:schemeClr val="tx2">
                  <a:lumMod val="75000"/>
                </a:schemeClr>
              </a:buClr>
              <a:buSzPct val="70000"/>
              <a:buFont typeface="Arial" pitchFamily="34" charset="0"/>
              <a:buChar char="•"/>
              <a:defRPr sz="2800" kern="1200">
                <a:solidFill>
                  <a:schemeClr val="bg2">
                    <a:lumMod val="25000"/>
                  </a:schemeClr>
                </a:solidFill>
                <a:latin typeface="+mn-lt"/>
                <a:ea typeface="+mn-ea"/>
                <a:cs typeface="+mn-cs"/>
              </a:defRPr>
            </a:lvl2pPr>
            <a:lvl3pPr marL="11430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400" kern="1200">
                <a:solidFill>
                  <a:schemeClr val="bg2">
                    <a:lumMod val="25000"/>
                  </a:schemeClr>
                </a:solidFill>
                <a:latin typeface="+mn-lt"/>
                <a:ea typeface="+mn-ea"/>
                <a:cs typeface="+mn-cs"/>
              </a:defRPr>
            </a:lvl3pPr>
            <a:lvl4pPr marL="16002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bg2">
                    <a:lumMod val="25000"/>
                  </a:schemeClr>
                </a:solidFill>
                <a:latin typeface="+mn-lt"/>
                <a:ea typeface="+mn-ea"/>
                <a:cs typeface="+mn-cs"/>
              </a:defRPr>
            </a:lvl4pPr>
            <a:lvl5pPr marL="20574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400"/>
              </a:lnSpc>
            </a:pPr>
            <a:r>
              <a:rPr lang="en-US" sz="10000" b="1" dirty="0" smtClean="0">
                <a:solidFill>
                  <a:schemeClr val="tx1"/>
                </a:solidFill>
              </a:rPr>
              <a:t>Finally, on A+2 (2 days after the arrival) the</a:t>
            </a:r>
          </a:p>
          <a:p>
            <a:pPr>
              <a:lnSpc>
                <a:spcPts val="1400"/>
              </a:lnSpc>
            </a:pPr>
            <a:r>
              <a:rPr lang="en-US" sz="10000" b="1" dirty="0" smtClean="0">
                <a:solidFill>
                  <a:schemeClr val="tx1"/>
                </a:solidFill>
              </a:rPr>
              <a:t>astronauts will slowly open the </a:t>
            </a:r>
          </a:p>
          <a:p>
            <a:pPr>
              <a:lnSpc>
                <a:spcPts val="1400"/>
              </a:lnSpc>
            </a:pPr>
            <a:r>
              <a:rPr lang="en-US" sz="10000" b="1" dirty="0" smtClean="0">
                <a:solidFill>
                  <a:schemeClr val="tx1"/>
                </a:solidFill>
              </a:rPr>
              <a:t>clamp letting the distilled water contact</a:t>
            </a:r>
          </a:p>
          <a:p>
            <a:pPr>
              <a:lnSpc>
                <a:spcPts val="1400"/>
              </a:lnSpc>
            </a:pPr>
            <a:r>
              <a:rPr lang="en-US" sz="10000" b="1" dirty="0" smtClean="0">
                <a:solidFill>
                  <a:schemeClr val="tx1"/>
                </a:solidFill>
              </a:rPr>
              <a:t> the  Gerber Graduates for Toddlers</a:t>
            </a:r>
          </a:p>
          <a:p>
            <a:pPr>
              <a:lnSpc>
                <a:spcPts val="1400"/>
              </a:lnSpc>
            </a:pPr>
            <a:r>
              <a:rPr lang="en-US" sz="10000" b="1" dirty="0" err="1" smtClean="0">
                <a:solidFill>
                  <a:schemeClr val="tx1"/>
                </a:solidFill>
              </a:rPr>
              <a:t>lil</a:t>
            </a:r>
            <a:r>
              <a:rPr lang="en-US" sz="10000" b="1" dirty="0" smtClean="0">
                <a:solidFill>
                  <a:schemeClr val="tx1"/>
                </a:solidFill>
              </a:rPr>
              <a:t>’ Biscuits to start growing</a:t>
            </a:r>
          </a:p>
          <a:p>
            <a:pPr>
              <a:lnSpc>
                <a:spcPts val="1400"/>
              </a:lnSpc>
            </a:pPr>
            <a:r>
              <a:rPr lang="en-US" sz="10000" b="1" dirty="0" smtClean="0">
                <a:solidFill>
                  <a:schemeClr val="tx1"/>
                </a:solidFill>
              </a:rPr>
              <a:t>mold.</a:t>
            </a:r>
          </a:p>
          <a:p>
            <a:pPr>
              <a:lnSpc>
                <a:spcPts val="1400"/>
              </a:lnSpc>
            </a:pPr>
            <a:endParaRPr lang="en-US" sz="2500" dirty="0" smtClean="0"/>
          </a:p>
          <a:p>
            <a:pPr>
              <a:lnSpc>
                <a:spcPts val="1400"/>
              </a:lnSpc>
            </a:pPr>
            <a:endParaRPr lang="en-US" sz="2500" dirty="0" smtClean="0"/>
          </a:p>
          <a:p>
            <a:pPr>
              <a:lnSpc>
                <a:spcPts val="1400"/>
              </a:lnSpc>
            </a:pPr>
            <a:endParaRPr lang="en-US" sz="2500" dirty="0"/>
          </a:p>
        </p:txBody>
      </p:sp>
    </p:spTree>
    <p:extLst>
      <p:ext uri="{BB962C8B-B14F-4D97-AF65-F5344CB8AC3E}">
        <p14:creationId xmlns:p14="http://schemas.microsoft.com/office/powerpoint/2010/main" val="10111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133600" y="304800"/>
            <a:ext cx="6615112" cy="1143000"/>
          </a:xfrm>
        </p:spPr>
        <p:txBody>
          <a:bodyPr/>
          <a:lstStyle/>
          <a:p>
            <a:pPr algn="l"/>
            <a:r>
              <a:rPr lang="fr-CA" b="1" dirty="0" smtClean="0"/>
              <a:t>Conclusion</a:t>
            </a:r>
          </a:p>
        </p:txBody>
      </p:sp>
      <p:sp>
        <p:nvSpPr>
          <p:cNvPr id="2" name="Content Placeholder 1"/>
          <p:cNvSpPr>
            <a:spLocks noGrp="1"/>
          </p:cNvSpPr>
          <p:nvPr>
            <p:ph idx="1"/>
          </p:nvPr>
        </p:nvSpPr>
        <p:spPr>
          <a:xfrm>
            <a:off x="1828800" y="1600200"/>
            <a:ext cx="5562600" cy="4525963"/>
          </a:xfrm>
        </p:spPr>
        <p:txBody>
          <a:bodyPr/>
          <a:lstStyle/>
          <a:p>
            <a:r>
              <a:rPr lang="en-US" dirty="0"/>
              <a:t>Pending the return of </a:t>
            </a:r>
            <a:r>
              <a:rPr lang="en-US" dirty="0" smtClean="0"/>
              <a:t>the experiment</a:t>
            </a:r>
            <a:r>
              <a:rPr lang="en-US" dirty="0"/>
              <a:t>, we expect to find that mold will grow faster in microgravity than on Earth because the mold spores are adapted to gravity.</a:t>
            </a:r>
            <a:endParaRPr lang="es-MX" dirty="0"/>
          </a:p>
        </p:txBody>
      </p:sp>
      <p:pic>
        <p:nvPicPr>
          <p:cNvPr id="3" name="Picture 2"/>
          <p:cNvPicPr>
            <a:picLocks noChangeAspect="1"/>
          </p:cNvPicPr>
          <p:nvPr/>
        </p:nvPicPr>
        <p:blipFill>
          <a:blip r:embed="rId4"/>
          <a:stretch>
            <a:fillRect/>
          </a:stretch>
        </p:blipFill>
        <p:spPr>
          <a:xfrm>
            <a:off x="5410200" y="4244222"/>
            <a:ext cx="3581400" cy="2501471"/>
          </a:xfrm>
          <a:prstGeom prst="rect">
            <a:avLst/>
          </a:prstGeom>
        </p:spPr>
      </p:pic>
    </p:spTree>
    <p:extLst>
      <p:ext uri="{BB962C8B-B14F-4D97-AF65-F5344CB8AC3E}">
        <p14:creationId xmlns:p14="http://schemas.microsoft.com/office/powerpoint/2010/main" val="39248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209800" y="609600"/>
            <a:ext cx="6781800" cy="1752600"/>
          </a:xfrm>
        </p:spPr>
        <p:txBody>
          <a:bodyPr/>
          <a:lstStyle/>
          <a:p>
            <a:pPr marL="0" indent="0" algn="ctr">
              <a:buNone/>
            </a:pPr>
            <a:endParaRPr lang="en-US" b="1" dirty="0"/>
          </a:p>
          <a:p>
            <a:pPr marL="0" indent="0" algn="ctr">
              <a:buNone/>
            </a:pPr>
            <a:r>
              <a:rPr lang="en-US" b="1" dirty="0" smtClean="0"/>
              <a:t>Everything was possible thanks to our supporters:</a:t>
            </a:r>
          </a:p>
        </p:txBody>
      </p:sp>
      <p:pic>
        <p:nvPicPr>
          <p:cNvPr id="3" name="Picture 2" descr="CASIS%20Log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0" y="3657600"/>
            <a:ext cx="1566672" cy="868680"/>
          </a:xfrm>
          <a:prstGeom prst="rect">
            <a:avLst/>
          </a:prstGeom>
        </p:spPr>
      </p:pic>
      <p:pic>
        <p:nvPicPr>
          <p:cNvPr id="5" name="Picture 4" descr="magicvalleylogo-fullsiz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4500" y="3581400"/>
            <a:ext cx="1587500" cy="952500"/>
          </a:xfrm>
          <a:prstGeom prst="rect">
            <a:avLst/>
          </a:prstGeom>
        </p:spPr>
      </p:pic>
      <p:pic>
        <p:nvPicPr>
          <p:cNvPr id="6" name="Picture 5" descr="New_City_of_Pharr_Logo-5.59105809_std.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1000" y="2362200"/>
            <a:ext cx="2540000" cy="844550"/>
          </a:xfrm>
          <a:prstGeom prst="rect">
            <a:avLst/>
          </a:prstGeom>
        </p:spPr>
      </p:pic>
      <p:pic>
        <p:nvPicPr>
          <p:cNvPr id="8" name="Picture 7" descr="SpaceX.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000" y="4944110"/>
            <a:ext cx="2540000" cy="313690"/>
          </a:xfrm>
          <a:prstGeom prst="rect">
            <a:avLst/>
          </a:prstGeom>
        </p:spPr>
      </p:pic>
      <p:pic>
        <p:nvPicPr>
          <p:cNvPr id="4" name="Picture 3" descr="cesar-chavez-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4400" y="5784850"/>
            <a:ext cx="1485900" cy="692150"/>
          </a:xfrm>
          <a:prstGeom prst="rect">
            <a:avLst/>
          </a:prstGeom>
        </p:spPr>
      </p:pic>
      <p:pic>
        <p:nvPicPr>
          <p:cNvPr id="9" name="Picture 8"/>
          <p:cNvPicPr>
            <a:picLocks noChangeAspect="1"/>
          </p:cNvPicPr>
          <p:nvPr/>
        </p:nvPicPr>
        <p:blipFill>
          <a:blip r:embed="rId9"/>
          <a:stretch>
            <a:fillRect/>
          </a:stretch>
        </p:blipFill>
        <p:spPr>
          <a:xfrm>
            <a:off x="4191000" y="3429000"/>
            <a:ext cx="2354580" cy="1177290"/>
          </a:xfrm>
          <a:prstGeom prst="rect">
            <a:avLst/>
          </a:prstGeom>
        </p:spPr>
      </p:pic>
    </p:spTree>
    <p:extLst>
      <p:ext uri="{BB962C8B-B14F-4D97-AF65-F5344CB8AC3E}">
        <p14:creationId xmlns:p14="http://schemas.microsoft.com/office/powerpoint/2010/main" val="13187331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Mold?</a:t>
            </a:r>
            <a:endParaRPr lang="es-MX" dirty="0"/>
          </a:p>
        </p:txBody>
      </p:sp>
      <p:sp>
        <p:nvSpPr>
          <p:cNvPr id="3" name="Content Placeholder 2"/>
          <p:cNvSpPr>
            <a:spLocks noGrp="1"/>
          </p:cNvSpPr>
          <p:nvPr>
            <p:ph idx="1"/>
          </p:nvPr>
        </p:nvSpPr>
        <p:spPr/>
        <p:txBody>
          <a:bodyPr/>
          <a:lstStyle/>
          <a:p>
            <a:endParaRPr lang="en-US" dirty="0" smtClean="0"/>
          </a:p>
          <a:p>
            <a:pPr marL="457200" indent="-457200">
              <a:buFont typeface="Arial" pitchFamily="34" charset="0"/>
              <a:buChar char="•"/>
            </a:pPr>
            <a:r>
              <a:rPr lang="en-US" dirty="0" smtClean="0"/>
              <a:t>Mold </a:t>
            </a:r>
            <a:r>
              <a:rPr lang="en-US" dirty="0"/>
              <a:t>is a furry growth of minute fungal hyphae that typically grows on moist conditions and environments. </a:t>
            </a:r>
          </a:p>
          <a:p>
            <a:endParaRPr lang="en-US" dirty="0"/>
          </a:p>
          <a:p>
            <a:pPr marL="457200" indent="-457200">
              <a:buFont typeface="Arial" pitchFamily="34" charset="0"/>
              <a:buChar char="•"/>
            </a:pPr>
            <a:r>
              <a:rPr lang="en-US" dirty="0"/>
              <a:t>It is part of the fungi family kingdom.</a:t>
            </a:r>
            <a:endParaRPr lang="es-MX" dirty="0"/>
          </a:p>
          <a:p>
            <a:pPr marL="457200" indent="-457200">
              <a:buFont typeface="Arial" pitchFamily="34" charset="0"/>
              <a:buChar char="•"/>
            </a:pPr>
            <a:endParaRPr lang="es-MX" dirty="0"/>
          </a:p>
        </p:txBody>
      </p:sp>
    </p:spTree>
    <p:extLst>
      <p:ext uri="{BB962C8B-B14F-4D97-AF65-F5344CB8AC3E}">
        <p14:creationId xmlns:p14="http://schemas.microsoft.com/office/powerpoint/2010/main" val="252465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Conditions for growth</a:t>
            </a:r>
            <a:endParaRPr lang="en-US" dirty="0"/>
          </a:p>
        </p:txBody>
      </p:sp>
      <p:sp>
        <p:nvSpPr>
          <p:cNvPr id="3" name="Content Placeholder 2"/>
          <p:cNvSpPr>
            <a:spLocks noGrp="1"/>
          </p:cNvSpPr>
          <p:nvPr>
            <p:ph idx="1"/>
          </p:nvPr>
        </p:nvSpPr>
        <p:spPr/>
        <p:txBody>
          <a:bodyPr/>
          <a:lstStyle/>
          <a:p>
            <a:pPr marL="457200" indent="-457200">
              <a:buFont typeface="Arial" pitchFamily="34" charset="0"/>
              <a:buChar char="•"/>
            </a:pPr>
            <a:r>
              <a:rPr lang="en-US" dirty="0" smtClean="0"/>
              <a:t>Mold Spores</a:t>
            </a:r>
          </a:p>
          <a:p>
            <a:pPr marL="457200" indent="-457200">
              <a:buFont typeface="Arial" pitchFamily="34" charset="0"/>
              <a:buChar char="•"/>
            </a:pPr>
            <a:endParaRPr lang="en-US" dirty="0"/>
          </a:p>
          <a:p>
            <a:pPr marL="457200" indent="-457200">
              <a:buFont typeface="Arial" pitchFamily="34" charset="0"/>
              <a:buChar char="•"/>
            </a:pPr>
            <a:r>
              <a:rPr lang="en-US" dirty="0" smtClean="0"/>
              <a:t>Mold Food</a:t>
            </a:r>
          </a:p>
          <a:p>
            <a:pPr marL="457200" indent="-457200">
              <a:buFont typeface="Arial" pitchFamily="34" charset="0"/>
              <a:buChar char="•"/>
            </a:pPr>
            <a:endParaRPr lang="en-US" dirty="0"/>
          </a:p>
          <a:p>
            <a:pPr marL="457200" indent="-457200">
              <a:buFont typeface="Arial" pitchFamily="34" charset="0"/>
              <a:buChar char="•"/>
            </a:pPr>
            <a:r>
              <a:rPr lang="en-US" dirty="0" smtClean="0"/>
              <a:t>Appropriate Temperatures</a:t>
            </a:r>
          </a:p>
          <a:p>
            <a:pPr marL="457200" indent="-457200">
              <a:buFont typeface="Arial" pitchFamily="34" charset="0"/>
              <a:buChar char="•"/>
            </a:pPr>
            <a:endParaRPr lang="en-US" dirty="0"/>
          </a:p>
          <a:p>
            <a:pPr marL="457200" indent="-457200">
              <a:buFont typeface="Arial" pitchFamily="34" charset="0"/>
              <a:buChar char="•"/>
            </a:pPr>
            <a:r>
              <a:rPr lang="en-US" dirty="0" smtClean="0"/>
              <a:t>Considerable Moisture</a:t>
            </a:r>
            <a:endParaRPr lang="en-US" dirty="0"/>
          </a:p>
        </p:txBody>
      </p:sp>
    </p:spTree>
    <p:extLst>
      <p:ext uri="{BB962C8B-B14F-4D97-AF65-F5344CB8AC3E}">
        <p14:creationId xmlns:p14="http://schemas.microsoft.com/office/powerpoint/2010/main" val="2572759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Mold</a:t>
            </a:r>
            <a:endParaRPr lang="es-MX" dirty="0"/>
          </a:p>
        </p:txBody>
      </p:sp>
      <p:sp>
        <p:nvSpPr>
          <p:cNvPr id="5" name="Action Button: Movie 4">
            <a:hlinkClick r:id="" action="ppaction://noaction" highlightClick="1"/>
          </p:cNvPr>
          <p:cNvSpPr/>
          <p:nvPr/>
        </p:nvSpPr>
        <p:spPr>
          <a:xfrm>
            <a:off x="7086600" y="6248400"/>
            <a:ext cx="762000" cy="45720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6738" y="1388495"/>
            <a:ext cx="2786113" cy="257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3768" y="1388495"/>
            <a:ext cx="2670175"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377609"/>
            <a:ext cx="2627313"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8549" y="4342378"/>
            <a:ext cx="4718050"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167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639762"/>
          </a:xfrm>
        </p:spPr>
        <p:txBody>
          <a:bodyPr/>
          <a:lstStyle/>
          <a:p>
            <a:r>
              <a:rPr lang="en-US" dirty="0" smtClean="0"/>
              <a:t>Earthbound Testing</a:t>
            </a:r>
            <a:endParaRPr lang="es-MX" dirty="0"/>
          </a:p>
        </p:txBody>
      </p:sp>
      <p:sp>
        <p:nvSpPr>
          <p:cNvPr id="3" name="Content Placeholder 2"/>
          <p:cNvSpPr>
            <a:spLocks noGrp="1"/>
          </p:cNvSpPr>
          <p:nvPr>
            <p:ph idx="1"/>
          </p:nvPr>
        </p:nvSpPr>
        <p:spPr>
          <a:xfrm>
            <a:off x="609600" y="1905000"/>
            <a:ext cx="8229600" cy="4373563"/>
          </a:xfrm>
        </p:spPr>
        <p:txBody>
          <a:bodyPr/>
          <a:lstStyle/>
          <a:p>
            <a:pPr lvl="0"/>
            <a:r>
              <a:rPr lang="en-US" dirty="0"/>
              <a:t>Gerber Graduates for Toddlers </a:t>
            </a:r>
            <a:r>
              <a:rPr lang="en-US" dirty="0" err="1"/>
              <a:t>lil</a:t>
            </a:r>
            <a:r>
              <a:rPr lang="en-US" dirty="0"/>
              <a:t>’ Biscuits (</a:t>
            </a:r>
            <a:r>
              <a:rPr lang="en-US" dirty="0" smtClean="0"/>
              <a:t>2grams</a:t>
            </a:r>
            <a:r>
              <a:rPr lang="en-US" dirty="0"/>
              <a:t>)</a:t>
            </a:r>
          </a:p>
          <a:p>
            <a:pPr lvl="0"/>
            <a:r>
              <a:rPr lang="en-US" dirty="0"/>
              <a:t>Aquafina distilled </a:t>
            </a:r>
            <a:r>
              <a:rPr lang="en-US" dirty="0" smtClean="0"/>
              <a:t>water</a:t>
            </a:r>
          </a:p>
          <a:p>
            <a:pPr lvl="0"/>
            <a:r>
              <a:rPr lang="en-US" dirty="0" err="1" smtClean="0"/>
              <a:t>Nanorack</a:t>
            </a:r>
            <a:r>
              <a:rPr lang="en-US" dirty="0" smtClean="0"/>
              <a:t> </a:t>
            </a:r>
            <a:r>
              <a:rPr lang="en-US" dirty="0"/>
              <a:t>test tubes</a:t>
            </a:r>
          </a:p>
          <a:p>
            <a:pPr lvl="0"/>
            <a:r>
              <a:rPr lang="en-US" dirty="0"/>
              <a:t>Clamp</a:t>
            </a:r>
          </a:p>
          <a:p>
            <a:pPr lvl="0"/>
            <a:r>
              <a:rPr lang="en-US" dirty="0"/>
              <a:t>Triple Beam Balance</a:t>
            </a:r>
          </a:p>
          <a:p>
            <a:pPr lvl="0"/>
            <a:r>
              <a:rPr lang="en-US" dirty="0"/>
              <a:t>Dropper</a:t>
            </a:r>
          </a:p>
          <a:p>
            <a:endParaRPr lang="es-MX" b="0" dirty="0" smtClean="0"/>
          </a:p>
        </p:txBody>
      </p:sp>
    </p:spTree>
    <p:extLst>
      <p:ext uri="{BB962C8B-B14F-4D97-AF65-F5344CB8AC3E}">
        <p14:creationId xmlns:p14="http://schemas.microsoft.com/office/powerpoint/2010/main" val="207658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indent="-457200">
              <a:buFont typeface="Arial" pitchFamily="34" charset="0"/>
              <a:buChar char="•"/>
            </a:pPr>
            <a:r>
              <a:rPr lang="es-MX" dirty="0" smtClean="0"/>
              <a:t>Variable:  </a:t>
            </a:r>
            <a:r>
              <a:rPr lang="es-MX" dirty="0" err="1" smtClean="0"/>
              <a:t>Amount</a:t>
            </a:r>
            <a:r>
              <a:rPr lang="es-MX" dirty="0" smtClean="0"/>
              <a:t> of </a:t>
            </a:r>
            <a:r>
              <a:rPr lang="es-MX" dirty="0" err="1" smtClean="0"/>
              <a:t>water</a:t>
            </a:r>
            <a:endParaRPr lang="es-MX" dirty="0" smtClean="0"/>
          </a:p>
          <a:p>
            <a:pPr marL="457200" indent="-457200">
              <a:buFont typeface="Arial" pitchFamily="34" charset="0"/>
              <a:buChar char="•"/>
            </a:pPr>
            <a:endParaRPr lang="es-MX" dirty="0"/>
          </a:p>
          <a:p>
            <a:endParaRPr lang="es-MX" dirty="0" smtClean="0"/>
          </a:p>
          <a:p>
            <a:pPr marL="457200" indent="-457200">
              <a:buFont typeface="Arial" pitchFamily="34" charset="0"/>
              <a:buChar char="•"/>
            </a:pPr>
            <a:r>
              <a:rPr lang="en-US" dirty="0" smtClean="0"/>
              <a:t>2 g Biscuit + 2 milliliters of water = optimum mold growth</a:t>
            </a:r>
            <a:r>
              <a:rPr lang="es-MX" dirty="0" smtClean="0"/>
              <a:t>.  </a:t>
            </a:r>
            <a:endParaRPr lang="en-US" dirty="0"/>
          </a:p>
        </p:txBody>
      </p:sp>
      <p:sp>
        <p:nvSpPr>
          <p:cNvPr id="4" name="Text Placeholder 3"/>
          <p:cNvSpPr>
            <a:spLocks noGrp="1"/>
          </p:cNvSpPr>
          <p:nvPr>
            <p:ph type="body" sz="quarter" idx="13"/>
          </p:nvPr>
        </p:nvSpPr>
        <p:spPr/>
        <p:txBody>
          <a:bodyPr/>
          <a:lstStyle/>
          <a:p>
            <a:r>
              <a:rPr lang="en-US" dirty="0" smtClean="0"/>
              <a:t>Earth Experiment</a:t>
            </a:r>
            <a:endParaRPr lang="es-MX" dirty="0"/>
          </a:p>
        </p:txBody>
      </p:sp>
      <p:sp>
        <p:nvSpPr>
          <p:cNvPr id="6" name="Title 5"/>
          <p:cNvSpPr>
            <a:spLocks noGrp="1"/>
          </p:cNvSpPr>
          <p:nvPr>
            <p:ph type="title"/>
          </p:nvPr>
        </p:nvSpPr>
        <p:spPr/>
        <p:txBody>
          <a:bodyPr/>
          <a:lstStyle/>
          <a:p>
            <a:r>
              <a:rPr lang="en-US" dirty="0" smtClean="0"/>
              <a:t>Materials</a:t>
            </a:r>
            <a:endParaRPr lang="es-MX"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05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Testing in Earth’s Gravity </a:t>
            </a:r>
            <a:endParaRPr lang="en-US" dirty="0"/>
          </a:p>
        </p:txBody>
      </p:sp>
      <p:sp>
        <p:nvSpPr>
          <p:cNvPr id="8" name="Text Placeholder 7"/>
          <p:cNvSpPr>
            <a:spLocks noGrp="1"/>
          </p:cNvSpPr>
          <p:nvPr>
            <p:ph type="body" sz="quarter" idx="13"/>
          </p:nvPr>
        </p:nvSpPr>
        <p:spPr/>
        <p:txBody>
          <a:bodyPr/>
          <a:lstStyle/>
          <a:p>
            <a:r>
              <a:rPr lang="en-US" dirty="0" smtClean="0"/>
              <a:t>Procedures</a:t>
            </a:r>
            <a:endParaRPr lang="en-US" dirty="0"/>
          </a:p>
        </p:txBody>
      </p:sp>
      <p:grpSp>
        <p:nvGrpSpPr>
          <p:cNvPr id="10" name="Group 9"/>
          <p:cNvGrpSpPr/>
          <p:nvPr/>
        </p:nvGrpSpPr>
        <p:grpSpPr>
          <a:xfrm>
            <a:off x="381000" y="1447800"/>
            <a:ext cx="1296650" cy="609600"/>
            <a:chOff x="4648200" y="2286000"/>
            <a:chExt cx="1296650" cy="609600"/>
          </a:xfrm>
        </p:grpSpPr>
        <p:sp>
          <p:nvSpPr>
            <p:cNvPr id="11" name="Rounded Rectangle 10"/>
            <p:cNvSpPr/>
            <p:nvPr/>
          </p:nvSpPr>
          <p:spPr>
            <a:xfrm>
              <a:off x="4648200" y="2286000"/>
              <a:ext cx="914400" cy="609600"/>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Perpetua" pitchFamily="18" charset="0"/>
                </a:rPr>
                <a:t>1</a:t>
              </a:r>
              <a:endParaRPr lang="en-US" sz="3600" dirty="0">
                <a:latin typeface="Perpetua" pitchFamily="18" charset="0"/>
              </a:endParaRPr>
            </a:p>
          </p:txBody>
        </p:sp>
        <p:sp>
          <p:nvSpPr>
            <p:cNvPr id="12" name="Right Arrow 11"/>
            <p:cNvSpPr/>
            <p:nvPr/>
          </p:nvSpPr>
          <p:spPr>
            <a:xfrm>
              <a:off x="5563850" y="2332220"/>
              <a:ext cx="381000" cy="533400"/>
            </a:xfrm>
            <a:prstGeom prst="rightArrow">
              <a:avLst/>
            </a:prstGeom>
            <a:solidFill>
              <a:schemeClr val="accent1">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57200" y="2518140"/>
            <a:ext cx="1296650" cy="609600"/>
            <a:chOff x="4648200" y="2286000"/>
            <a:chExt cx="1296650" cy="609600"/>
          </a:xfrm>
        </p:grpSpPr>
        <p:sp>
          <p:nvSpPr>
            <p:cNvPr id="14" name="Rounded Rectangle 13"/>
            <p:cNvSpPr/>
            <p:nvPr/>
          </p:nvSpPr>
          <p:spPr>
            <a:xfrm>
              <a:off x="4648200" y="2286000"/>
              <a:ext cx="914400" cy="609600"/>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Perpetua" pitchFamily="18" charset="0"/>
                </a:rPr>
                <a:t>2</a:t>
              </a:r>
            </a:p>
          </p:txBody>
        </p:sp>
        <p:sp>
          <p:nvSpPr>
            <p:cNvPr id="15" name="Right Arrow 14"/>
            <p:cNvSpPr/>
            <p:nvPr/>
          </p:nvSpPr>
          <p:spPr>
            <a:xfrm>
              <a:off x="5563850" y="2332220"/>
              <a:ext cx="381000" cy="533400"/>
            </a:xfrm>
            <a:prstGeom prst="rightArrow">
              <a:avLst/>
            </a:prstGeom>
            <a:solidFill>
              <a:schemeClr val="accent2">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457200" y="3505200"/>
            <a:ext cx="1296650" cy="609600"/>
            <a:chOff x="4648200" y="2286000"/>
            <a:chExt cx="1296650" cy="609600"/>
          </a:xfrm>
        </p:grpSpPr>
        <p:sp>
          <p:nvSpPr>
            <p:cNvPr id="17" name="Rounded Rectangle 16"/>
            <p:cNvSpPr/>
            <p:nvPr/>
          </p:nvSpPr>
          <p:spPr>
            <a:xfrm>
              <a:off x="4648200" y="2286000"/>
              <a:ext cx="914400" cy="609600"/>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Perpetua" pitchFamily="18" charset="0"/>
                </a:rPr>
                <a:t>3</a:t>
              </a:r>
              <a:endParaRPr lang="en-US" sz="3600" dirty="0">
                <a:latin typeface="Perpetua" pitchFamily="18" charset="0"/>
              </a:endParaRPr>
            </a:p>
          </p:txBody>
        </p:sp>
        <p:sp>
          <p:nvSpPr>
            <p:cNvPr id="18" name="Right Arrow 17"/>
            <p:cNvSpPr/>
            <p:nvPr/>
          </p:nvSpPr>
          <p:spPr>
            <a:xfrm>
              <a:off x="5563850" y="2332220"/>
              <a:ext cx="381000" cy="533400"/>
            </a:xfrm>
            <a:prstGeom prst="rightArrow">
              <a:avLst/>
            </a:prstGeom>
            <a:solidFill>
              <a:schemeClr val="accent3">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 Placeholder 9"/>
          <p:cNvSpPr>
            <a:spLocks noGrp="1"/>
          </p:cNvSpPr>
          <p:nvPr>
            <p:ph type="body" sz="quarter" idx="15"/>
          </p:nvPr>
        </p:nvSpPr>
        <p:spPr>
          <a:xfrm>
            <a:off x="1677650" y="1430414"/>
            <a:ext cx="6735580" cy="1194012"/>
          </a:xfrm>
        </p:spPr>
        <p:txBody>
          <a:bodyPr tIns="228600">
            <a:normAutofit fontScale="92500"/>
          </a:bodyPr>
          <a:lstStyle/>
          <a:p>
            <a:pPr>
              <a:lnSpc>
                <a:spcPts val="1400"/>
              </a:lnSpc>
            </a:pPr>
            <a:r>
              <a:rPr lang="en-US" b="1" dirty="0"/>
              <a:t>First, put the Gerber Graduates for Toddlers </a:t>
            </a:r>
            <a:r>
              <a:rPr lang="en-US" b="1" dirty="0" err="1"/>
              <a:t>lil</a:t>
            </a:r>
            <a:r>
              <a:rPr lang="en-US" b="1" dirty="0"/>
              <a:t>’ </a:t>
            </a:r>
            <a:endParaRPr lang="en-US" b="1" dirty="0" smtClean="0"/>
          </a:p>
          <a:p>
            <a:pPr>
              <a:lnSpc>
                <a:spcPts val="1400"/>
              </a:lnSpc>
            </a:pPr>
            <a:r>
              <a:rPr lang="en-US" b="1" dirty="0" smtClean="0"/>
              <a:t>Biscuits (2 </a:t>
            </a:r>
            <a:r>
              <a:rPr lang="en-US" b="1" dirty="0"/>
              <a:t>grams) inside the </a:t>
            </a:r>
            <a:r>
              <a:rPr lang="en-US" b="1" dirty="0" err="1"/>
              <a:t>Nanorack</a:t>
            </a:r>
            <a:r>
              <a:rPr lang="en-US" b="1" dirty="0"/>
              <a:t> test </a:t>
            </a:r>
            <a:r>
              <a:rPr lang="en-US" b="1" dirty="0" smtClean="0"/>
              <a:t>tube, </a:t>
            </a:r>
          </a:p>
          <a:p>
            <a:pPr>
              <a:lnSpc>
                <a:spcPts val="1400"/>
              </a:lnSpc>
            </a:pPr>
            <a:r>
              <a:rPr lang="en-US" b="1" dirty="0" smtClean="0"/>
              <a:t>Volume 2.</a:t>
            </a:r>
          </a:p>
          <a:p>
            <a:pPr>
              <a:lnSpc>
                <a:spcPts val="1400"/>
              </a:lnSpc>
            </a:pPr>
            <a:endParaRPr lang="en-US" dirty="0" smtClean="0"/>
          </a:p>
          <a:p>
            <a:pPr>
              <a:lnSpc>
                <a:spcPts val="1400"/>
              </a:lnSpc>
            </a:pPr>
            <a:endParaRPr lang="en-US" dirty="0"/>
          </a:p>
          <a:p>
            <a:pPr>
              <a:lnSpc>
                <a:spcPts val="1400"/>
              </a:lnSpc>
            </a:pPr>
            <a:endParaRPr lang="en-US" dirty="0"/>
          </a:p>
        </p:txBody>
      </p:sp>
      <p:sp>
        <p:nvSpPr>
          <p:cNvPr id="38" name="Text Placeholder 9"/>
          <p:cNvSpPr txBox="1">
            <a:spLocks/>
          </p:cNvSpPr>
          <p:nvPr/>
        </p:nvSpPr>
        <p:spPr>
          <a:xfrm>
            <a:off x="1742127" y="2332283"/>
            <a:ext cx="6735580" cy="1507025"/>
          </a:xfrm>
          <a:prstGeom prst="rect">
            <a:avLst/>
          </a:prstGeom>
        </p:spPr>
        <p:txBody>
          <a:bodyPr vert="horz" lIns="91440" tIns="228600" rIns="91440" bIns="45720" rtlCol="0">
            <a:normAutofit/>
          </a:bodyPr>
          <a:lstStyle>
            <a:lvl1pPr marL="57150" indent="0" algn="l" defTabSz="914400" rtl="0" eaLnBrk="1" latinLnBrk="0" hangingPunct="1">
              <a:lnSpc>
                <a:spcPct val="100000"/>
              </a:lnSpc>
              <a:spcBef>
                <a:spcPct val="20000"/>
              </a:spcBef>
              <a:buClr>
                <a:schemeClr val="tx2">
                  <a:lumMod val="75000"/>
                </a:schemeClr>
              </a:buClr>
              <a:buSzPct val="70000"/>
              <a:buFontTx/>
              <a:buNone/>
              <a:defRPr sz="2400" kern="1200" baseline="0">
                <a:solidFill>
                  <a:schemeClr val="bg2">
                    <a:lumMod val="25000"/>
                  </a:schemeClr>
                </a:solidFill>
                <a:latin typeface="+mn-lt"/>
                <a:ea typeface="+mn-ea"/>
                <a:cs typeface="+mn-cs"/>
              </a:defRPr>
            </a:lvl1pPr>
            <a:lvl2pPr marL="742950" indent="-285750" algn="l" defTabSz="914400" rtl="0" eaLnBrk="1" latinLnBrk="0" hangingPunct="1">
              <a:lnSpc>
                <a:spcPct val="100000"/>
              </a:lnSpc>
              <a:spcBef>
                <a:spcPct val="20000"/>
              </a:spcBef>
              <a:buClr>
                <a:schemeClr val="tx2">
                  <a:lumMod val="75000"/>
                </a:schemeClr>
              </a:buClr>
              <a:buSzPct val="70000"/>
              <a:buFont typeface="Arial" pitchFamily="34" charset="0"/>
              <a:buChar char="•"/>
              <a:defRPr sz="2800" kern="1200">
                <a:solidFill>
                  <a:schemeClr val="bg2">
                    <a:lumMod val="25000"/>
                  </a:schemeClr>
                </a:solidFill>
                <a:latin typeface="+mn-lt"/>
                <a:ea typeface="+mn-ea"/>
                <a:cs typeface="+mn-cs"/>
              </a:defRPr>
            </a:lvl2pPr>
            <a:lvl3pPr marL="11430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400" kern="1200">
                <a:solidFill>
                  <a:schemeClr val="bg2">
                    <a:lumMod val="25000"/>
                  </a:schemeClr>
                </a:solidFill>
                <a:latin typeface="+mn-lt"/>
                <a:ea typeface="+mn-ea"/>
                <a:cs typeface="+mn-cs"/>
              </a:defRPr>
            </a:lvl3pPr>
            <a:lvl4pPr marL="16002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bg2">
                    <a:lumMod val="25000"/>
                  </a:schemeClr>
                </a:solidFill>
                <a:latin typeface="+mn-lt"/>
                <a:ea typeface="+mn-ea"/>
                <a:cs typeface="+mn-cs"/>
              </a:defRPr>
            </a:lvl4pPr>
            <a:lvl5pPr marL="20574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400"/>
              </a:lnSpc>
            </a:pPr>
            <a:r>
              <a:rPr lang="en-US" b="1" dirty="0"/>
              <a:t>Then, pour the </a:t>
            </a:r>
            <a:r>
              <a:rPr lang="en-US" b="1" dirty="0" smtClean="0"/>
              <a:t>1, 2, and 3 </a:t>
            </a:r>
            <a:r>
              <a:rPr lang="en-US" b="1" dirty="0" smtClean="0"/>
              <a:t>milliliters of </a:t>
            </a:r>
          </a:p>
          <a:p>
            <a:pPr>
              <a:lnSpc>
                <a:spcPts val="1400"/>
              </a:lnSpc>
            </a:pPr>
            <a:r>
              <a:rPr lang="en-US" b="1" dirty="0" smtClean="0"/>
              <a:t>Aquafina </a:t>
            </a:r>
            <a:r>
              <a:rPr lang="en-US" b="1" dirty="0"/>
              <a:t>distilled water into </a:t>
            </a:r>
            <a:r>
              <a:rPr lang="en-US" b="1" dirty="0" smtClean="0"/>
              <a:t>the three</a:t>
            </a:r>
          </a:p>
          <a:p>
            <a:pPr>
              <a:lnSpc>
                <a:spcPts val="1400"/>
              </a:lnSpc>
            </a:pPr>
            <a:r>
              <a:rPr lang="en-US" b="1" dirty="0" smtClean="0"/>
              <a:t>separate test tubes.</a:t>
            </a:r>
            <a:endParaRPr lang="en-US" b="1" dirty="0" smtClean="0"/>
          </a:p>
          <a:p>
            <a:pPr>
              <a:lnSpc>
                <a:spcPts val="1400"/>
              </a:lnSpc>
            </a:pPr>
            <a:endParaRPr lang="en-US" b="1" dirty="0" smtClean="0"/>
          </a:p>
          <a:p>
            <a:pPr>
              <a:lnSpc>
                <a:spcPts val="1400"/>
              </a:lnSpc>
            </a:pPr>
            <a:endParaRPr lang="en-US" dirty="0"/>
          </a:p>
        </p:txBody>
      </p:sp>
      <p:sp>
        <p:nvSpPr>
          <p:cNvPr id="39" name="Text Placeholder 9"/>
          <p:cNvSpPr txBox="1">
            <a:spLocks/>
          </p:cNvSpPr>
          <p:nvPr/>
        </p:nvSpPr>
        <p:spPr>
          <a:xfrm>
            <a:off x="1759293" y="3352800"/>
            <a:ext cx="6735580" cy="1194012"/>
          </a:xfrm>
          <a:prstGeom prst="rect">
            <a:avLst/>
          </a:prstGeom>
        </p:spPr>
        <p:txBody>
          <a:bodyPr vert="horz" lIns="91440" tIns="228600" rIns="91440" bIns="45720" rtlCol="0">
            <a:normAutofit fontScale="92500"/>
          </a:bodyPr>
          <a:lstStyle>
            <a:lvl1pPr marL="57150" indent="0" algn="l" defTabSz="914400" rtl="0" eaLnBrk="1" latinLnBrk="0" hangingPunct="1">
              <a:lnSpc>
                <a:spcPct val="100000"/>
              </a:lnSpc>
              <a:spcBef>
                <a:spcPct val="20000"/>
              </a:spcBef>
              <a:buClr>
                <a:schemeClr val="tx2">
                  <a:lumMod val="75000"/>
                </a:schemeClr>
              </a:buClr>
              <a:buSzPct val="70000"/>
              <a:buFontTx/>
              <a:buNone/>
              <a:defRPr sz="2400" kern="1200" baseline="0">
                <a:solidFill>
                  <a:schemeClr val="bg2">
                    <a:lumMod val="25000"/>
                  </a:schemeClr>
                </a:solidFill>
                <a:latin typeface="+mn-lt"/>
                <a:ea typeface="+mn-ea"/>
                <a:cs typeface="+mn-cs"/>
              </a:defRPr>
            </a:lvl1pPr>
            <a:lvl2pPr marL="742950" indent="-285750" algn="l" defTabSz="914400" rtl="0" eaLnBrk="1" latinLnBrk="0" hangingPunct="1">
              <a:lnSpc>
                <a:spcPct val="100000"/>
              </a:lnSpc>
              <a:spcBef>
                <a:spcPct val="20000"/>
              </a:spcBef>
              <a:buClr>
                <a:schemeClr val="tx2">
                  <a:lumMod val="75000"/>
                </a:schemeClr>
              </a:buClr>
              <a:buSzPct val="70000"/>
              <a:buFont typeface="Arial" pitchFamily="34" charset="0"/>
              <a:buChar char="•"/>
              <a:defRPr sz="2800" kern="1200">
                <a:solidFill>
                  <a:schemeClr val="bg2">
                    <a:lumMod val="25000"/>
                  </a:schemeClr>
                </a:solidFill>
                <a:latin typeface="+mn-lt"/>
                <a:ea typeface="+mn-ea"/>
                <a:cs typeface="+mn-cs"/>
              </a:defRPr>
            </a:lvl2pPr>
            <a:lvl3pPr marL="11430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400" kern="1200">
                <a:solidFill>
                  <a:schemeClr val="bg2">
                    <a:lumMod val="25000"/>
                  </a:schemeClr>
                </a:solidFill>
                <a:latin typeface="+mn-lt"/>
                <a:ea typeface="+mn-ea"/>
                <a:cs typeface="+mn-cs"/>
              </a:defRPr>
            </a:lvl3pPr>
            <a:lvl4pPr marL="16002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bg2">
                    <a:lumMod val="25000"/>
                  </a:schemeClr>
                </a:solidFill>
                <a:latin typeface="+mn-lt"/>
                <a:ea typeface="+mn-ea"/>
                <a:cs typeface="+mn-cs"/>
              </a:defRPr>
            </a:lvl4pPr>
            <a:lvl5pPr marL="2057400" indent="-228600"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400"/>
              </a:lnSpc>
            </a:pPr>
            <a:r>
              <a:rPr lang="en-US" b="1" dirty="0" smtClean="0"/>
              <a:t>Finally, we will slowly open the </a:t>
            </a:r>
          </a:p>
          <a:p>
            <a:pPr>
              <a:lnSpc>
                <a:spcPts val="1400"/>
              </a:lnSpc>
            </a:pPr>
            <a:r>
              <a:rPr lang="en-US" b="1" dirty="0" smtClean="0"/>
              <a:t>clamp letting the distilled water drop, giving</a:t>
            </a:r>
          </a:p>
          <a:p>
            <a:pPr>
              <a:lnSpc>
                <a:spcPts val="1400"/>
              </a:lnSpc>
            </a:pPr>
            <a:r>
              <a:rPr lang="en-US" b="1" dirty="0" smtClean="0"/>
              <a:t>the Gerber Graduates for Toddlers </a:t>
            </a:r>
            <a:r>
              <a:rPr lang="en-US" b="1" dirty="0" err="1" smtClean="0"/>
              <a:t>lil</a:t>
            </a:r>
            <a:r>
              <a:rPr lang="en-US" b="1" dirty="0" smtClean="0"/>
              <a:t>’ </a:t>
            </a:r>
          </a:p>
          <a:p>
            <a:pPr>
              <a:lnSpc>
                <a:spcPts val="1400"/>
              </a:lnSpc>
            </a:pPr>
            <a:r>
              <a:rPr lang="en-US" b="1" dirty="0" smtClean="0"/>
              <a:t>Biscuits moisture to start growing mold.</a:t>
            </a:r>
          </a:p>
          <a:p>
            <a:pPr>
              <a:lnSpc>
                <a:spcPts val="1400"/>
              </a:lnSpc>
            </a:pPr>
            <a:endParaRPr lang="en-US" dirty="0" smtClean="0"/>
          </a:p>
          <a:p>
            <a:pPr>
              <a:lnSpc>
                <a:spcPts val="1400"/>
              </a:lnSpc>
            </a:pPr>
            <a:endParaRPr lang="en-US" dirty="0" smtClean="0"/>
          </a:p>
          <a:p>
            <a:pPr>
              <a:lnSpc>
                <a:spcPts val="1400"/>
              </a:lnSpc>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Gravity Project</a:t>
            </a:r>
            <a:endParaRPr lang="es-MX" dirty="0"/>
          </a:p>
        </p:txBody>
      </p:sp>
      <p:sp>
        <p:nvSpPr>
          <p:cNvPr id="3" name="Content Placeholder 2"/>
          <p:cNvSpPr>
            <a:spLocks noGrp="1"/>
          </p:cNvSpPr>
          <p:nvPr>
            <p:ph idx="1"/>
          </p:nvPr>
        </p:nvSpPr>
        <p:spPr/>
        <p:txBody>
          <a:bodyPr/>
          <a:lstStyle/>
          <a:p>
            <a:endParaRPr lang="en-US" dirty="0" smtClean="0"/>
          </a:p>
          <a:p>
            <a:r>
              <a:rPr lang="en-US" dirty="0"/>
              <a:t>We learned that that the ideal mold growth happens when there is an equal amount of biscuit and water. </a:t>
            </a:r>
            <a:endParaRPr lang="es-MX" dirty="0"/>
          </a:p>
          <a:p>
            <a:endParaRPr lang="es-MX" dirty="0"/>
          </a:p>
        </p:txBody>
      </p:sp>
      <p:sp>
        <p:nvSpPr>
          <p:cNvPr id="4" name="Text Placeholder 3"/>
          <p:cNvSpPr>
            <a:spLocks noGrp="1"/>
          </p:cNvSpPr>
          <p:nvPr>
            <p:ph type="body" sz="quarter" idx="13"/>
          </p:nvPr>
        </p:nvSpPr>
        <p:spPr/>
        <p:txBody>
          <a:bodyPr/>
          <a:lstStyle/>
          <a:p>
            <a:r>
              <a:rPr lang="en-US" dirty="0" smtClean="0"/>
              <a:t>Conclusion</a:t>
            </a:r>
            <a:endParaRPr lang="es-MX" dirty="0"/>
          </a:p>
        </p:txBody>
      </p:sp>
      <p:pic>
        <p:nvPicPr>
          <p:cNvPr id="5" name="Picture 2" descr="C:\Users\Chavez DT\Desktop\IMG_0413.JPG"/>
          <p:cNvPicPr>
            <a:picLocks noChangeAspect="1" noChangeArrowheads="1"/>
          </p:cNvPicPr>
          <p:nvPr/>
        </p:nvPicPr>
        <p:blipFill rotWithShape="1">
          <a:blip r:embed="rId3">
            <a:extLst>
              <a:ext uri="{28A0092B-C50C-407E-A947-70E740481C1C}">
                <a14:useLocalDpi xmlns:a14="http://schemas.microsoft.com/office/drawing/2010/main" val="0"/>
              </a:ext>
            </a:extLst>
          </a:blip>
          <a:srcRect l="38928" r="19821"/>
          <a:stretch/>
        </p:blipFill>
        <p:spPr bwMode="auto">
          <a:xfrm>
            <a:off x="4953000" y="2971800"/>
            <a:ext cx="3962400" cy="367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86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Titre 1"/>
          <p:cNvSpPr>
            <a:spLocks noGrp="1"/>
          </p:cNvSpPr>
          <p:nvPr>
            <p:ph type="ctrTitle"/>
          </p:nvPr>
        </p:nvSpPr>
        <p:spPr>
          <a:xfrm>
            <a:off x="1676400" y="2895600"/>
            <a:ext cx="6143625" cy="655627"/>
          </a:xfrm>
        </p:spPr>
        <p:txBody>
          <a:bodyPr/>
          <a:lstStyle/>
          <a:p>
            <a:r>
              <a:rPr lang="fr-CA" sz="4000" dirty="0" smtClean="0">
                <a:solidFill>
                  <a:schemeClr val="bg1"/>
                </a:solidFill>
              </a:rPr>
              <a:t>Mold in </a:t>
            </a:r>
            <a:r>
              <a:rPr lang="fr-CA" sz="4000" dirty="0" err="1" smtClean="0">
                <a:solidFill>
                  <a:schemeClr val="bg1"/>
                </a:solidFill>
              </a:rPr>
              <a:t>Microgravity</a:t>
            </a:r>
            <a:endParaRPr lang="fr-CA" sz="4000" dirty="0" smtClean="0">
              <a:solidFill>
                <a:schemeClr val="bg1"/>
              </a:solidFill>
            </a:endParaRPr>
          </a:p>
        </p:txBody>
      </p:sp>
      <p:pic>
        <p:nvPicPr>
          <p:cNvPr id="2" name="Picture 1"/>
          <p:cNvPicPr>
            <a:picLocks noChangeAspect="1"/>
          </p:cNvPicPr>
          <p:nvPr/>
        </p:nvPicPr>
        <p:blipFill>
          <a:blip r:embed="rId4"/>
          <a:stretch>
            <a:fillRect/>
          </a:stretch>
        </p:blipFill>
        <p:spPr>
          <a:xfrm>
            <a:off x="6324600" y="4419600"/>
            <a:ext cx="2502118" cy="2064050"/>
          </a:xfrm>
          <a:prstGeom prst="rect">
            <a:avLst/>
          </a:prstGeom>
        </p:spPr>
      </p:pic>
      <p:pic>
        <p:nvPicPr>
          <p:cNvPr id="3" name="Picture 2"/>
          <p:cNvPicPr>
            <a:picLocks noChangeAspect="1"/>
          </p:cNvPicPr>
          <p:nvPr/>
        </p:nvPicPr>
        <p:blipFill>
          <a:blip r:embed="rId5"/>
          <a:stretch>
            <a:fillRect/>
          </a:stretch>
        </p:blipFill>
        <p:spPr>
          <a:xfrm>
            <a:off x="228600" y="228600"/>
            <a:ext cx="2627194" cy="2133600"/>
          </a:xfrm>
          <a:prstGeom prst="rect">
            <a:avLst/>
          </a:prstGeom>
        </p:spPr>
      </p:pic>
    </p:spTree>
    <p:extLst>
      <p:ext uri="{BB962C8B-B14F-4D97-AF65-F5344CB8AC3E}">
        <p14:creationId xmlns:p14="http://schemas.microsoft.com/office/powerpoint/2010/main" val="61416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0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theme/theme1.xml><?xml version="1.0" encoding="utf-8"?>
<a:theme xmlns:a="http://schemas.openxmlformats.org/drawingml/2006/main" name="TS101857281">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rganic">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058B8F9-E30F-4801-8C2F-8CE4BF5998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TS101857281</Template>
  <TotalTime>510</TotalTime>
  <Words>1169</Words>
  <Application>Microsoft Office PowerPoint</Application>
  <PresentationFormat>On-screen Show (4:3)</PresentationFormat>
  <Paragraphs>119</Paragraphs>
  <Slides>15</Slides>
  <Notes>15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15</vt:i4>
      </vt:variant>
    </vt:vector>
  </HeadingPairs>
  <TitlesOfParts>
    <vt:vector size="23" baseType="lpstr">
      <vt:lpstr>Arial</vt:lpstr>
      <vt:lpstr>Segoe UI</vt:lpstr>
      <vt:lpstr>Perpetua</vt:lpstr>
      <vt:lpstr>Calibri</vt:lpstr>
      <vt:lpstr>TS101857281</vt:lpstr>
      <vt:lpstr>Thème Office</vt:lpstr>
      <vt:lpstr>1_Thème Office</vt:lpstr>
      <vt:lpstr>2_Thème Office</vt:lpstr>
      <vt:lpstr> How Does Microgravity Effect the Mold Growth on Food?</vt:lpstr>
      <vt:lpstr>What is Mold?</vt:lpstr>
      <vt:lpstr>Conditions for growth</vt:lpstr>
      <vt:lpstr>Mold</vt:lpstr>
      <vt:lpstr>Earthbound Testing</vt:lpstr>
      <vt:lpstr>Materials</vt:lpstr>
      <vt:lpstr>Testing in Earth’s Gravity </vt:lpstr>
      <vt:lpstr>Earth Gravity Project</vt:lpstr>
      <vt:lpstr>Mold in Microgravity</vt:lpstr>
      <vt:lpstr>Microgravity</vt:lpstr>
      <vt:lpstr>Hypothesis</vt:lpstr>
      <vt:lpstr>Materials</vt:lpstr>
      <vt:lpstr>Procedures</vt:lpstr>
      <vt:lpstr>Conclusion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will Microgravity affect the mold growth on Gerber Graduates for Toddlers lil’ biscuits?</dc:title>
  <dc:creator>Chavez DT</dc:creator>
  <cp:lastModifiedBy>Celena Yvonne Miller</cp:lastModifiedBy>
  <cp:revision>65</cp:revision>
  <cp:lastPrinted>2013-06-18T02:12:03Z</cp:lastPrinted>
  <dcterms:created xsi:type="dcterms:W3CDTF">2013-06-17T04:23:49Z</dcterms:created>
  <dcterms:modified xsi:type="dcterms:W3CDTF">2013-06-21T20:36:50Z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TC018572819991</vt:lpwstr>
  </property>
</Properties>
</file>