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8" r:id="rId5"/>
    <p:sldId id="260" r:id="rId6"/>
    <p:sldId id="265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B65"/>
    <a:srgbClr val="1521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>
        <p:scale>
          <a:sx n="73" d="100"/>
          <a:sy n="73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Fibroblast Cell Growth</a:t>
            </a:r>
          </a:p>
        </c:rich>
      </c:tx>
      <c:layout>
        <c:manualLayout>
          <c:xMode val="edge"/>
          <c:yMode val="edge"/>
          <c:x val="0.13544857681369479"/>
          <c:y val="1.8749990889571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996062992126002E-2"/>
          <c:y val="0.16569647110627095"/>
          <c:w val="0.94681643700787532"/>
          <c:h val="0.7842294054976989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Initial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500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500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750</a:t>
                    </a:r>
                  </a:p>
                </c:rich>
              </c:tx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Incubator</c:v>
                </c:pt>
                <c:pt idx="1">
                  <c:v>Room Temperature 1</c:v>
                </c:pt>
                <c:pt idx="2">
                  <c:v>Room Temperature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750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1616.5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482.5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1272</a:t>
                    </a:r>
                  </a:p>
                </c:rich>
              </c:tx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Incubator</c:v>
                </c:pt>
                <c:pt idx="1">
                  <c:v>Room Temperature 1</c:v>
                </c:pt>
                <c:pt idx="2">
                  <c:v>Room Temperature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1616.5</c:v>
                </c:pt>
                <c:pt idx="1">
                  <c:v>482.5</c:v>
                </c:pt>
                <c:pt idx="2">
                  <c:v>1272</c:v>
                </c:pt>
              </c:numCache>
            </c:numRef>
          </c:val>
        </c:ser>
        <c:dLbls>
          <c:showVal val="1"/>
        </c:dLbls>
        <c:gapWidth val="164"/>
        <c:overlap val="-22"/>
        <c:axId val="68465792"/>
        <c:axId val="68467328"/>
      </c:barChart>
      <c:catAx>
        <c:axId val="68465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67328"/>
        <c:crosses val="autoZero"/>
        <c:auto val="1"/>
        <c:lblAlgn val="ctr"/>
        <c:lblOffset val="100"/>
      </c:catAx>
      <c:valAx>
        <c:axId val="68467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848375984252012"/>
          <c:y val="0.12103124255467276"/>
          <c:w val="0.23459498031496093"/>
          <c:h val="7.63174780808638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594" y="4894823"/>
            <a:ext cx="7093131" cy="14630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fibroblast </a:t>
            </a:r>
            <a:r>
              <a:rPr lang="en-US" sz="5400" dirty="0"/>
              <a:t>Division in </a:t>
            </a:r>
            <a:r>
              <a:rPr lang="en-US" sz="5400" dirty="0" smtClean="0"/>
              <a:t>Microgravity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Jiang, Jasmine </a:t>
            </a:r>
            <a:r>
              <a:rPr lang="en-US" dirty="0" err="1" smtClean="0"/>
              <a:t>Kuo</a:t>
            </a:r>
            <a:r>
              <a:rPr lang="en-US" dirty="0" smtClean="0"/>
              <a:t>, Kara Lukas</a:t>
            </a:r>
          </a:p>
          <a:p>
            <a:r>
              <a:rPr lang="en-US" dirty="0"/>
              <a:t>San Marino High School</a:t>
            </a:r>
          </a:p>
          <a:p>
            <a:r>
              <a:rPr lang="en-US" dirty="0"/>
              <a:t>San Marino, </a:t>
            </a:r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25" t="323" r="20268"/>
          <a:stretch/>
        </p:blipFill>
        <p:spPr>
          <a:xfrm rot="5400000">
            <a:off x="3810000" y="-3809998"/>
            <a:ext cx="4572002" cy="12192000"/>
          </a:xfrm>
          <a:prstGeom prst="rect">
            <a:avLst/>
          </a:prstGeom>
        </p:spPr>
      </p:pic>
      <p:pic>
        <p:nvPicPr>
          <p:cNvPr id="6" name="Picture 8" descr="http://smhsmusic.org/wp-content/uploads/2009/03/logo-mediumfill-300x2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6" y="5156080"/>
            <a:ext cx="1248990" cy="1023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55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SI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0" y="3886527"/>
            <a:ext cx="2873827" cy="105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9" y="2124220"/>
            <a:ext cx="9228406" cy="4093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Mr</a:t>
            </a:r>
            <a:r>
              <a:rPr lang="en-US" sz="2400" dirty="0"/>
              <a:t>. Wyeth </a:t>
            </a:r>
            <a:r>
              <a:rPr lang="en-US" sz="2400" dirty="0" err="1" smtClean="0"/>
              <a:t>Collo</a:t>
            </a:r>
            <a:r>
              <a:rPr lang="en-US" sz="2400" dirty="0" smtClean="0"/>
              <a:t> of San Marino High School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Dr</a:t>
            </a:r>
            <a:r>
              <a:rPr lang="en-US" sz="2400" dirty="0"/>
              <a:t>. Susan Kane and Ms. Erin Denny of City of Hope Cancer </a:t>
            </a:r>
            <a:r>
              <a:rPr lang="en-US" sz="2400" dirty="0" smtClean="0"/>
              <a:t>Center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Center for the Advancement of Science in 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San Marino Unified School District </a:t>
            </a:r>
            <a:r>
              <a:rPr lang="en-US" sz="2400" dirty="0" smtClean="0"/>
              <a:t>PTSA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Stephen and Mary Birch Foundation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Smithsonian </a:t>
            </a:r>
            <a:r>
              <a:rPr lang="en-US" sz="2400" dirty="0"/>
              <a:t>Air and Space </a:t>
            </a:r>
            <a:r>
              <a:rPr lang="en-US" sz="2400" dirty="0" smtClean="0"/>
              <a:t>Museum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NanoRacks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Student Spaceflight Experiments Program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33" y="659297"/>
            <a:ext cx="1223891" cy="1174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26" y="672234"/>
            <a:ext cx="1224513" cy="1224513"/>
          </a:xfrm>
          <a:prstGeom prst="rect">
            <a:avLst/>
          </a:prstGeom>
        </p:spPr>
      </p:pic>
      <p:pic>
        <p:nvPicPr>
          <p:cNvPr id="10" name="Picture 9" descr="logo_centered.png"/>
          <p:cNvPicPr>
            <a:picLocks noChangeAspect="1"/>
          </p:cNvPicPr>
          <p:nvPr/>
        </p:nvPicPr>
        <p:blipFill>
          <a:blip r:embed="rId5"/>
          <a:srcRect l="33204" r="33681" b="37791"/>
          <a:stretch>
            <a:fillRect/>
          </a:stretch>
        </p:blipFill>
        <p:spPr>
          <a:xfrm>
            <a:off x="7412423" y="674786"/>
            <a:ext cx="1455961" cy="1221055"/>
          </a:xfrm>
          <a:prstGeom prst="rect">
            <a:avLst/>
          </a:prstGeom>
        </p:spPr>
      </p:pic>
      <p:pic>
        <p:nvPicPr>
          <p:cNvPr id="11" name="Picture 10" descr="Mission 3 patch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265" y="4158971"/>
            <a:ext cx="2291123" cy="2126342"/>
          </a:xfrm>
          <a:prstGeom prst="rect">
            <a:avLst/>
          </a:prstGeom>
        </p:spPr>
      </p:pic>
      <p:pic>
        <p:nvPicPr>
          <p:cNvPr id="1026" name="Picture 2" descr="http://spacegrant.oregonstate.edu/sites/default/files/ssep_4.jpg?13279461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9806" y="5056862"/>
            <a:ext cx="2896359" cy="1219519"/>
          </a:xfrm>
          <a:prstGeom prst="rect">
            <a:avLst/>
          </a:prstGeom>
          <a:noFill/>
        </p:spPr>
      </p:pic>
      <p:pic>
        <p:nvPicPr>
          <p:cNvPr id="14" name="Picture 13" descr="Mission 3 patch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5592" y="2039137"/>
            <a:ext cx="2231608" cy="2016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8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17986"/>
            <a:ext cx="1061082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Cell </a:t>
            </a:r>
            <a:r>
              <a:rPr lang="en-US" sz="2400" dirty="0"/>
              <a:t>division is an integral component of </a:t>
            </a:r>
            <a:r>
              <a:rPr lang="en-US" sz="2400" dirty="0" smtClean="0"/>
              <a:t>life.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All organisms </a:t>
            </a:r>
            <a:r>
              <a:rPr lang="en-US" sz="2400" dirty="0"/>
              <a:t>must go through the cell cycle in order to grow, develop, and reproduce.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Past </a:t>
            </a:r>
            <a:r>
              <a:rPr lang="en-US" sz="2400" dirty="0"/>
              <a:t>experiments </a:t>
            </a:r>
            <a:r>
              <a:rPr lang="en-US" sz="2400" dirty="0" smtClean="0"/>
              <a:t>in </a:t>
            </a:r>
            <a:r>
              <a:rPr lang="en-US" sz="2400" dirty="0"/>
              <a:t>simulated microgravity have shown that </a:t>
            </a:r>
            <a:r>
              <a:rPr lang="en-US" sz="2400" dirty="0" smtClean="0"/>
              <a:t>lack </a:t>
            </a:r>
            <a:r>
              <a:rPr lang="en-US" sz="2400" dirty="0"/>
              <a:t>of gravity causes cells to divide at a slower rate.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687958"/>
            <a:ext cx="2194379" cy="1621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91" y="4687958"/>
            <a:ext cx="1664070" cy="162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8" y="4687958"/>
            <a:ext cx="1633593" cy="162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22" y="4687958"/>
            <a:ext cx="1926177" cy="1621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8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2286000"/>
            <a:ext cx="3052689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To discover the effect of microgravity on cell division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To compare the rates of cell division in the absence and presence of gravity</a:t>
            </a:r>
          </a:p>
          <a:p>
            <a:endParaRPr lang="en-US" sz="2400" dirty="0"/>
          </a:p>
        </p:txBody>
      </p:sp>
      <p:pic>
        <p:nvPicPr>
          <p:cNvPr id="6" name="Picture 5" descr="science lab.jpg"/>
          <p:cNvPicPr>
            <a:picLocks noChangeAspect="1"/>
          </p:cNvPicPr>
          <p:nvPr/>
        </p:nvPicPr>
        <p:blipFill>
          <a:blip r:embed="rId2"/>
          <a:srcRect l="7825"/>
          <a:stretch>
            <a:fillRect/>
          </a:stretch>
        </p:blipFill>
        <p:spPr>
          <a:xfrm>
            <a:off x="4009292" y="0"/>
            <a:ext cx="81827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3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If </a:t>
            </a:r>
            <a:r>
              <a:rPr lang="en-US" sz="2400" dirty="0"/>
              <a:t>cells are exposed to microgravity during their life cycles, then there will be a reduction in cell division because </a:t>
            </a:r>
            <a:r>
              <a:rPr lang="en-US" sz="2400" dirty="0" smtClean="0"/>
              <a:t>of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disorganization </a:t>
            </a:r>
            <a:r>
              <a:rPr lang="en-US" sz="2400" dirty="0"/>
              <a:t>of microtubules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change </a:t>
            </a:r>
            <a:r>
              <a:rPr lang="en-US" sz="2400" dirty="0"/>
              <a:t>in actin filaments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chromatin </a:t>
            </a:r>
            <a:r>
              <a:rPr lang="en-US" sz="2400" dirty="0"/>
              <a:t>less </a:t>
            </a:r>
            <a:r>
              <a:rPr lang="en-US" sz="2400" dirty="0" smtClean="0"/>
              <a:t>dense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increased </a:t>
            </a:r>
            <a:r>
              <a:rPr lang="en-US" sz="2400" dirty="0"/>
              <a:t>apoptosis</a:t>
            </a:r>
          </a:p>
          <a:p>
            <a:endParaRPr lang="en-US" dirty="0"/>
          </a:p>
        </p:txBody>
      </p:sp>
      <p:pic>
        <p:nvPicPr>
          <p:cNvPr id="4" name="Picture 3" descr="cytokinesis.jpg"/>
          <p:cNvPicPr>
            <a:picLocks noChangeAspect="1"/>
          </p:cNvPicPr>
          <p:nvPr/>
        </p:nvPicPr>
        <p:blipFill>
          <a:blip r:embed="rId2"/>
          <a:srcRect l="4266" t="5524" r="75835" b="69524"/>
          <a:stretch>
            <a:fillRect/>
          </a:stretch>
        </p:blipFill>
        <p:spPr>
          <a:xfrm>
            <a:off x="8890782" y="2869809"/>
            <a:ext cx="1753277" cy="1707899"/>
          </a:xfrm>
          <a:prstGeom prst="rect">
            <a:avLst/>
          </a:prstGeom>
        </p:spPr>
      </p:pic>
      <p:pic>
        <p:nvPicPr>
          <p:cNvPr id="6" name="Picture 5" descr="chromosom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12" y="2869810"/>
            <a:ext cx="1753002" cy="1683352"/>
          </a:xfrm>
          <a:prstGeom prst="rect">
            <a:avLst/>
          </a:prstGeom>
        </p:spPr>
      </p:pic>
      <p:pic>
        <p:nvPicPr>
          <p:cNvPr id="5" name="Picture 4" descr="microtubules__1__6376__1_blue_green.jpg"/>
          <p:cNvPicPr>
            <a:picLocks noChangeAspect="1"/>
          </p:cNvPicPr>
          <p:nvPr/>
        </p:nvPicPr>
        <p:blipFill>
          <a:blip r:embed="rId4"/>
          <a:srcRect t="6949" r="9625" b="9252"/>
          <a:stretch>
            <a:fillRect/>
          </a:stretch>
        </p:blipFill>
        <p:spPr>
          <a:xfrm>
            <a:off x="7005367" y="4698611"/>
            <a:ext cx="1744740" cy="1617783"/>
          </a:xfrm>
          <a:prstGeom prst="rect">
            <a:avLst/>
          </a:prstGeom>
        </p:spPr>
      </p:pic>
      <p:pic>
        <p:nvPicPr>
          <p:cNvPr id="7" name="Picture 6" descr="apoptosis.jpg"/>
          <p:cNvPicPr>
            <a:picLocks noChangeAspect="1"/>
          </p:cNvPicPr>
          <p:nvPr/>
        </p:nvPicPr>
        <p:blipFill>
          <a:blip r:embed="rId5"/>
          <a:srcRect l="18188" r="31288"/>
          <a:stretch>
            <a:fillRect/>
          </a:stretch>
        </p:blipFill>
        <p:spPr>
          <a:xfrm>
            <a:off x="8862645" y="4684544"/>
            <a:ext cx="1856937" cy="16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508" y="1631705"/>
            <a:ext cx="4670474" cy="4428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Type 3 FME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Mouse embryonic fibroblasts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Eagle’s</a:t>
            </a:r>
            <a:r>
              <a:rPr lang="fr-FR" sz="2400" dirty="0" smtClean="0"/>
              <a:t> </a:t>
            </a:r>
            <a:r>
              <a:rPr lang="fr-FR" sz="2400" dirty="0"/>
              <a:t>Minimum Essential Medium (EMEM)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Fetal</a:t>
            </a:r>
            <a:r>
              <a:rPr lang="fr-FR" sz="2400" dirty="0" smtClean="0"/>
              <a:t> </a:t>
            </a:r>
            <a:r>
              <a:rPr lang="fr-FR" sz="2400" dirty="0"/>
              <a:t>Bovine </a:t>
            </a:r>
            <a:r>
              <a:rPr lang="fr-FR" sz="2400" dirty="0" err="1"/>
              <a:t>Serum</a:t>
            </a:r>
            <a:r>
              <a:rPr lang="fr-FR" sz="2400" dirty="0"/>
              <a:t> (FBS)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Formaldehyde</a:t>
            </a:r>
            <a:r>
              <a:rPr lang="fr-FR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Light Microscope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Hemocytometer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  <a:r>
              <a:rPr lang="en-US" sz="2400" dirty="0" err="1" smtClean="0"/>
              <a:t>Trypan</a:t>
            </a:r>
            <a:r>
              <a:rPr lang="en-US" sz="2400" dirty="0" smtClean="0"/>
              <a:t> Blue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4278" r="12803" b="10077"/>
          <a:stretch/>
        </p:blipFill>
        <p:spPr>
          <a:xfrm>
            <a:off x="796267" y="2048805"/>
            <a:ext cx="2837328" cy="3420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25" t="4832" r="17174" b="6196"/>
          <a:stretch/>
        </p:blipFill>
        <p:spPr>
          <a:xfrm>
            <a:off x="3794623" y="2056473"/>
            <a:ext cx="2828483" cy="34299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04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 of hope1.jpg"/>
          <p:cNvPicPr>
            <a:picLocks noChangeAspect="1"/>
          </p:cNvPicPr>
          <p:nvPr/>
        </p:nvPicPr>
        <p:blipFill>
          <a:blip r:embed="rId2"/>
          <a:srcRect r="2115" b="2001"/>
          <a:stretch>
            <a:fillRect/>
          </a:stretch>
        </p:blipFill>
        <p:spPr>
          <a:xfrm rot="693953">
            <a:off x="5322264" y="1973991"/>
            <a:ext cx="6025327" cy="4672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41863"/>
            <a:ext cx="10089349" cy="4467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Place experiment samples into the appropriate compartment of the FME.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Main </a:t>
            </a:r>
            <a:r>
              <a:rPr lang="en-US" sz="2400" dirty="0"/>
              <a:t>Volume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5.6 </a:t>
            </a:r>
            <a:r>
              <a:rPr lang="en-US" sz="2200" dirty="0"/>
              <a:t>mL of EMEM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/>
              <a:t> 0.56mL </a:t>
            </a:r>
            <a:r>
              <a:rPr lang="en-US" sz="2200" dirty="0"/>
              <a:t>of 100% FBS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Short </a:t>
            </a:r>
            <a:r>
              <a:rPr lang="en-US" sz="2400" dirty="0"/>
              <a:t>Ampoule 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/>
              <a:t> 0.92 </a:t>
            </a:r>
            <a:r>
              <a:rPr lang="en-US" sz="2200" dirty="0"/>
              <a:t>ml fibroblast cells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Short </a:t>
            </a:r>
            <a:r>
              <a:rPr lang="en-US" sz="2400" dirty="0"/>
              <a:t>Ampoule B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 smtClean="0"/>
              <a:t> 0.92 ml formaldehyde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962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Initiation: crack Ampoule 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Termination: crack Ampoule 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Experiment lasted 9 days</a:t>
            </a:r>
          </a:p>
        </p:txBody>
      </p:sp>
      <p:pic>
        <p:nvPicPr>
          <p:cNvPr id="4" name="Picture 3" descr="type3 f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866" y="630281"/>
            <a:ext cx="2076357" cy="5600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5177" y="5721531"/>
            <a:ext cx="535577" cy="49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3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139786055"/>
              </p:ext>
            </p:extLst>
          </p:nvPr>
        </p:nvGraphicFramePr>
        <p:xfrm>
          <a:off x="3169524" y="831274"/>
          <a:ext cx="8330357" cy="548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0800000">
            <a:off x="2507579" y="2264313"/>
            <a:ext cx="461665" cy="2616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Number of fibroblasts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7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31482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Growth </a:t>
            </a:r>
            <a:r>
              <a:rPr lang="en-US" sz="2400" dirty="0"/>
              <a:t>is more </a:t>
            </a:r>
            <a:r>
              <a:rPr lang="en-US" sz="2400" dirty="0" smtClean="0"/>
              <a:t>favorable </a:t>
            </a:r>
            <a:r>
              <a:rPr lang="en-US" sz="2400" dirty="0"/>
              <a:t>for cells </a:t>
            </a:r>
            <a:r>
              <a:rPr lang="en-US" sz="2400" dirty="0" smtClean="0"/>
              <a:t>in </a:t>
            </a:r>
            <a:r>
              <a:rPr lang="en-US" sz="2400" dirty="0"/>
              <a:t>37°C CO2 </a:t>
            </a:r>
            <a:r>
              <a:rPr lang="en-US" sz="2400" dirty="0" smtClean="0"/>
              <a:t>incubator.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Cell </a:t>
            </a:r>
            <a:r>
              <a:rPr lang="en-US" sz="2400" dirty="0"/>
              <a:t>growth is greater when the original cell count is increased from 500 to </a:t>
            </a:r>
            <a:r>
              <a:rPr lang="en-US" sz="2400" dirty="0" smtClean="0"/>
              <a:t>750.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More conclusions will be drawn after flight experiment returns.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5" t="-589" r="1979" b="-7081"/>
          <a:stretch/>
        </p:blipFill>
        <p:spPr>
          <a:xfrm rot="21176242">
            <a:off x="7239195" y="2626206"/>
            <a:ext cx="4352771" cy="3827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7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835</TotalTime>
  <Words>349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Integral</vt:lpstr>
      <vt:lpstr>fibroblast Division in Microgravity</vt:lpstr>
      <vt:lpstr>Background</vt:lpstr>
      <vt:lpstr>Purpose</vt:lpstr>
      <vt:lpstr>hypothesis</vt:lpstr>
      <vt:lpstr>Materials</vt:lpstr>
      <vt:lpstr>Assembly procedures</vt:lpstr>
      <vt:lpstr>experiment</vt:lpstr>
      <vt:lpstr>Data</vt:lpstr>
      <vt:lpstr>Analysis/Conclusion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in Microgravity</dc:title>
  <dc:creator>Jennifer Jiang</dc:creator>
  <cp:lastModifiedBy>Joan</cp:lastModifiedBy>
  <cp:revision>124</cp:revision>
  <dcterms:created xsi:type="dcterms:W3CDTF">2013-06-14T21:14:24Z</dcterms:created>
  <dcterms:modified xsi:type="dcterms:W3CDTF">2013-06-21T17:58:43Z</dcterms:modified>
</cp:coreProperties>
</file>