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5"/>
  </p:notesMasterIdLst>
  <p:handoutMasterIdLst>
    <p:handoutMasterId r:id="rId16"/>
  </p:handoutMasterIdLst>
  <p:sldIdLst>
    <p:sldId id="257" r:id="rId3"/>
    <p:sldId id="256" r:id="rId4"/>
    <p:sldId id="263" r:id="rId5"/>
    <p:sldId id="261" r:id="rId6"/>
    <p:sldId id="260" r:id="rId7"/>
    <p:sldId id="259" r:id="rId8"/>
    <p:sldId id="266" r:id="rId9"/>
    <p:sldId id="267" r:id="rId10"/>
    <p:sldId id="258" r:id="rId11"/>
    <p:sldId id="262" r:id="rId12"/>
    <p:sldId id="264" r:id="rId13"/>
    <p:sldId id="265" r:id="rId14"/>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0" autoAdjust="0"/>
    <p:restoredTop sz="94660" autoAdjust="0"/>
  </p:normalViewPr>
  <p:slideViewPr>
    <p:cSldViewPr snapToGrid="0">
      <p:cViewPr>
        <p:scale>
          <a:sx n="20" d="100"/>
          <a:sy n="20" d="100"/>
        </p:scale>
        <p:origin x="732" y="942"/>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270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36357-538E-400D-9E01-660D4BE81C4D}" type="doc">
      <dgm:prSet loTypeId="urn:microsoft.com/office/officeart/2005/8/layout/hProcess9" loCatId="process" qsTypeId="urn:microsoft.com/office/officeart/2005/8/quickstyle/simple1" qsCatId="simple" csTypeId="urn:microsoft.com/office/officeart/2005/8/colors/accent1_2" csCatId="accent1" phldr="1"/>
      <dgm:spPr/>
    </dgm:pt>
    <dgm:pt modelId="{68DD2F2D-45E4-4778-916C-35336B11E913}">
      <dgm:prSet phldrT="[Text]" custT="1"/>
      <dgm:spPr/>
      <dgm:t>
        <a:bodyPr/>
        <a:lstStyle/>
        <a:p>
          <a:pPr>
            <a:lnSpc>
              <a:spcPct val="100000"/>
            </a:lnSpc>
          </a:pPr>
          <a:r>
            <a:rPr lang="en-US" sz="6000" b="1" dirty="0" smtClean="0">
              <a:effectLst>
                <a:outerShdw blurRad="38100" dist="38100" dir="2700000" algn="tl">
                  <a:srgbClr val="000000">
                    <a:alpha val="43137"/>
                  </a:srgbClr>
                </a:outerShdw>
              </a:effectLst>
            </a:rPr>
            <a:t>The majority of microorganisms</a:t>
          </a:r>
          <a:br>
            <a:rPr lang="en-US" sz="6000" b="1" dirty="0" smtClean="0">
              <a:effectLst>
                <a:outerShdw blurRad="38100" dist="38100" dir="2700000" algn="tl">
                  <a:srgbClr val="000000">
                    <a:alpha val="43137"/>
                  </a:srgbClr>
                </a:outerShdw>
              </a:effectLst>
            </a:rPr>
          </a:br>
          <a:r>
            <a:rPr lang="en-US" sz="6000" b="1" dirty="0" smtClean="0">
              <a:effectLst>
                <a:outerShdw blurRad="38100" dist="38100" dir="2700000" algn="tl">
                  <a:srgbClr val="000000">
                    <a:alpha val="43137"/>
                  </a:srgbClr>
                </a:outerShdw>
              </a:effectLst>
            </a:rPr>
            <a:t>thrive in space.</a:t>
          </a:r>
          <a:endParaRPr lang="en-US" sz="6000" b="1" dirty="0">
            <a:effectLst>
              <a:outerShdw blurRad="38100" dist="38100" dir="2700000" algn="tl">
                <a:srgbClr val="000000">
                  <a:alpha val="43137"/>
                </a:srgbClr>
              </a:outerShdw>
            </a:effectLst>
          </a:endParaRPr>
        </a:p>
      </dgm:t>
    </dgm:pt>
    <dgm:pt modelId="{2453570B-F516-4B78-B9D2-E212F6897CFE}" type="parTrans" cxnId="{9B0C98AD-BF78-4CCE-9B3C-3F873FD7C28C}">
      <dgm:prSet/>
      <dgm:spPr/>
      <dgm:t>
        <a:bodyPr/>
        <a:lstStyle/>
        <a:p>
          <a:endParaRPr lang="en-US"/>
        </a:p>
      </dgm:t>
    </dgm:pt>
    <dgm:pt modelId="{714DD6F3-3568-4034-B6B8-C0E8D15C68C6}" type="sibTrans" cxnId="{9B0C98AD-BF78-4CCE-9B3C-3F873FD7C28C}">
      <dgm:prSet/>
      <dgm:spPr/>
      <dgm:t>
        <a:bodyPr/>
        <a:lstStyle/>
        <a:p>
          <a:endParaRPr lang="en-US"/>
        </a:p>
      </dgm:t>
    </dgm:pt>
    <dgm:pt modelId="{325BC1F8-9F16-4752-8E90-EC76B6EAF012}">
      <dgm:prSet phldrT="[Text]"/>
      <dgm:spPr/>
      <dgm:t>
        <a:bodyPr/>
        <a:lstStyle/>
        <a:p>
          <a:r>
            <a:rPr lang="en-US" b="1" dirty="0" smtClean="0">
              <a:effectLst>
                <a:outerShdw blurRad="38100" dist="38100" dir="2700000" algn="tl">
                  <a:srgbClr val="000000">
                    <a:alpha val="43137"/>
                  </a:srgbClr>
                </a:outerShdw>
              </a:effectLst>
            </a:rPr>
            <a:t>There are bacteria capable of degrading plastics</a:t>
          </a:r>
          <a:endParaRPr lang="en-US" b="1" dirty="0">
            <a:effectLst>
              <a:outerShdw blurRad="38100" dist="38100" dir="2700000" algn="tl">
                <a:srgbClr val="000000">
                  <a:alpha val="43137"/>
                </a:srgbClr>
              </a:outerShdw>
            </a:effectLst>
          </a:endParaRPr>
        </a:p>
      </dgm:t>
    </dgm:pt>
    <dgm:pt modelId="{49BFEF01-56B6-4088-9EB0-9823E7DCC9D5}" type="parTrans" cxnId="{DEB0F85B-F2F2-49DF-A8F3-BD7D55B60552}">
      <dgm:prSet/>
      <dgm:spPr/>
      <dgm:t>
        <a:bodyPr/>
        <a:lstStyle/>
        <a:p>
          <a:endParaRPr lang="en-US"/>
        </a:p>
      </dgm:t>
    </dgm:pt>
    <dgm:pt modelId="{3CF607AD-CA36-4FCE-8F5D-7E290FDBA536}" type="sibTrans" cxnId="{DEB0F85B-F2F2-49DF-A8F3-BD7D55B60552}">
      <dgm:prSet/>
      <dgm:spPr/>
      <dgm:t>
        <a:bodyPr/>
        <a:lstStyle/>
        <a:p>
          <a:endParaRPr lang="en-US"/>
        </a:p>
      </dgm:t>
    </dgm:pt>
    <dgm:pt modelId="{D840207D-2166-4607-8478-526B9D419897}">
      <dgm:prSet phldrT="[Text]" custT="1"/>
      <dgm:spPr>
        <a:solidFill>
          <a:schemeClr val="accent1">
            <a:lumMod val="75000"/>
          </a:schemeClr>
        </a:solidFill>
        <a:ln>
          <a:solidFill>
            <a:schemeClr val="accent1"/>
          </a:solidFill>
        </a:ln>
      </dgm:spPr>
      <dgm:t>
        <a:bodyPr/>
        <a:lstStyle/>
        <a:p>
          <a:r>
            <a:rPr lang="en-US" sz="6000" b="1" dirty="0" smtClean="0">
              <a:effectLst>
                <a:outerShdw blurRad="38100" dist="38100" dir="2700000" algn="tl">
                  <a:srgbClr val="000000">
                    <a:alpha val="43137"/>
                  </a:srgbClr>
                </a:outerShdw>
              </a:effectLst>
            </a:rPr>
            <a:t>Microorganisms </a:t>
          </a:r>
          <a:r>
            <a:rPr lang="en-US" sz="6000" b="1" i="1" dirty="0" smtClean="0">
              <a:effectLst>
                <a:outerShdw blurRad="38100" dist="38100" dir="2700000" algn="tl">
                  <a:srgbClr val="000000">
                    <a:alpha val="43137"/>
                  </a:srgbClr>
                </a:outerShdw>
              </a:effectLst>
            </a:rPr>
            <a:t>should</a:t>
          </a:r>
          <a:r>
            <a:rPr lang="en-US" sz="6000" b="1" i="0" dirty="0" smtClean="0">
              <a:effectLst>
                <a:outerShdw blurRad="38100" dist="38100" dir="2700000" algn="tl">
                  <a:srgbClr val="000000">
                    <a:alpha val="43137"/>
                  </a:srgbClr>
                </a:outerShdw>
              </a:effectLst>
            </a:rPr>
            <a:t> be able to degrade plastics at a faster rate in microgravity</a:t>
          </a:r>
          <a:r>
            <a:rPr lang="en-US" sz="7200" b="1" i="0" dirty="0" smtClean="0">
              <a:effectLst>
                <a:outerShdw blurRad="38100" dist="38100" dir="2700000" algn="tl">
                  <a:srgbClr val="000000">
                    <a:alpha val="43137"/>
                  </a:srgbClr>
                </a:outerShdw>
              </a:effectLst>
            </a:rPr>
            <a:t>.</a:t>
          </a:r>
          <a:endParaRPr lang="en-US" sz="7200" b="1" dirty="0">
            <a:effectLst>
              <a:outerShdw blurRad="38100" dist="38100" dir="2700000" algn="tl">
                <a:srgbClr val="000000">
                  <a:alpha val="43137"/>
                </a:srgbClr>
              </a:outerShdw>
            </a:effectLst>
          </a:endParaRPr>
        </a:p>
      </dgm:t>
    </dgm:pt>
    <dgm:pt modelId="{9486EFA5-16DA-42C4-AD74-A970B2B12FE2}" type="parTrans" cxnId="{57819306-DE81-4F55-985F-70E0012C6120}">
      <dgm:prSet/>
      <dgm:spPr/>
      <dgm:t>
        <a:bodyPr/>
        <a:lstStyle/>
        <a:p>
          <a:endParaRPr lang="en-US"/>
        </a:p>
      </dgm:t>
    </dgm:pt>
    <dgm:pt modelId="{B00C887C-54E1-4BE4-B56E-72F7A1297221}" type="sibTrans" cxnId="{57819306-DE81-4F55-985F-70E0012C6120}">
      <dgm:prSet/>
      <dgm:spPr/>
      <dgm:t>
        <a:bodyPr/>
        <a:lstStyle/>
        <a:p>
          <a:endParaRPr lang="en-US"/>
        </a:p>
      </dgm:t>
    </dgm:pt>
    <dgm:pt modelId="{372ACB49-4EFC-48DF-B9E8-D8504139D00A}" type="pres">
      <dgm:prSet presAssocID="{18D36357-538E-400D-9E01-660D4BE81C4D}" presName="CompostProcess" presStyleCnt="0">
        <dgm:presLayoutVars>
          <dgm:dir/>
          <dgm:resizeHandles val="exact"/>
        </dgm:presLayoutVars>
      </dgm:prSet>
      <dgm:spPr/>
    </dgm:pt>
    <dgm:pt modelId="{61892188-4C0A-4D47-BFDE-522E0FDC2355}" type="pres">
      <dgm:prSet presAssocID="{18D36357-538E-400D-9E01-660D4BE81C4D}" presName="arrow" presStyleLbl="bgShp" presStyleIdx="0" presStyleCnt="1" custScaleX="94622" custLinFactNeighborX="-12400" custLinFactNeighborY="890"/>
      <dgm:spPr/>
    </dgm:pt>
    <dgm:pt modelId="{0D2D47F3-8F4B-4CA1-8874-6E62619F33CB}" type="pres">
      <dgm:prSet presAssocID="{18D36357-538E-400D-9E01-660D4BE81C4D}" presName="linearProcess" presStyleCnt="0"/>
      <dgm:spPr/>
    </dgm:pt>
    <dgm:pt modelId="{4F409FA6-7171-46C7-92E6-F5E2560CE67F}" type="pres">
      <dgm:prSet presAssocID="{68DD2F2D-45E4-4778-916C-35336B11E913}" presName="textNode" presStyleLbl="node1" presStyleIdx="0" presStyleCnt="3" custScaleX="73486" custLinFactX="-4853" custLinFactNeighborX="-100000">
        <dgm:presLayoutVars>
          <dgm:bulletEnabled val="1"/>
        </dgm:presLayoutVars>
      </dgm:prSet>
      <dgm:spPr/>
      <dgm:t>
        <a:bodyPr/>
        <a:lstStyle/>
        <a:p>
          <a:endParaRPr lang="en-US"/>
        </a:p>
      </dgm:t>
    </dgm:pt>
    <dgm:pt modelId="{4005E274-1016-4922-B279-6FFA060E5507}" type="pres">
      <dgm:prSet presAssocID="{714DD6F3-3568-4034-B6B8-C0E8D15C68C6}" presName="sibTrans" presStyleCnt="0"/>
      <dgm:spPr/>
    </dgm:pt>
    <dgm:pt modelId="{1B5425F7-FAF7-45BB-9B39-2B4465B25500}" type="pres">
      <dgm:prSet presAssocID="{325BC1F8-9F16-4752-8E90-EC76B6EAF012}" presName="textNode" presStyleLbl="node1" presStyleIdx="1" presStyleCnt="3" custScaleX="50925" custLinFactNeighborX="-28276">
        <dgm:presLayoutVars>
          <dgm:bulletEnabled val="1"/>
        </dgm:presLayoutVars>
      </dgm:prSet>
      <dgm:spPr/>
      <dgm:t>
        <a:bodyPr/>
        <a:lstStyle/>
        <a:p>
          <a:endParaRPr lang="en-US"/>
        </a:p>
      </dgm:t>
    </dgm:pt>
    <dgm:pt modelId="{8D52132C-B1DA-4AA5-803F-71584795E745}" type="pres">
      <dgm:prSet presAssocID="{3CF607AD-CA36-4FCE-8F5D-7E290FDBA536}" presName="sibTrans" presStyleCnt="0"/>
      <dgm:spPr/>
    </dgm:pt>
    <dgm:pt modelId="{1CE37708-8AE1-4FC3-B6C2-4E4BB16B953B}" type="pres">
      <dgm:prSet presAssocID="{D840207D-2166-4607-8478-526B9D419897}" presName="textNode" presStyleLbl="node1" presStyleIdx="2" presStyleCnt="3" custScaleX="44676" custScaleY="250000" custLinFactNeighborX="-21633">
        <dgm:presLayoutVars>
          <dgm:bulletEnabled val="1"/>
        </dgm:presLayoutVars>
      </dgm:prSet>
      <dgm:spPr/>
      <dgm:t>
        <a:bodyPr/>
        <a:lstStyle/>
        <a:p>
          <a:endParaRPr lang="en-US"/>
        </a:p>
      </dgm:t>
    </dgm:pt>
  </dgm:ptLst>
  <dgm:cxnLst>
    <dgm:cxn modelId="{9B0C98AD-BF78-4CCE-9B3C-3F873FD7C28C}" srcId="{18D36357-538E-400D-9E01-660D4BE81C4D}" destId="{68DD2F2D-45E4-4778-916C-35336B11E913}" srcOrd="0" destOrd="0" parTransId="{2453570B-F516-4B78-B9D2-E212F6897CFE}" sibTransId="{714DD6F3-3568-4034-B6B8-C0E8D15C68C6}"/>
    <dgm:cxn modelId="{57819306-DE81-4F55-985F-70E0012C6120}" srcId="{18D36357-538E-400D-9E01-660D4BE81C4D}" destId="{D840207D-2166-4607-8478-526B9D419897}" srcOrd="2" destOrd="0" parTransId="{9486EFA5-16DA-42C4-AD74-A970B2B12FE2}" sibTransId="{B00C887C-54E1-4BE4-B56E-72F7A1297221}"/>
    <dgm:cxn modelId="{C00C6841-E820-4E98-98A7-347BF6971B94}" type="presOf" srcId="{325BC1F8-9F16-4752-8E90-EC76B6EAF012}" destId="{1B5425F7-FAF7-45BB-9B39-2B4465B25500}" srcOrd="0" destOrd="0" presId="urn:microsoft.com/office/officeart/2005/8/layout/hProcess9"/>
    <dgm:cxn modelId="{EA957D6F-CC17-4BBE-9A2F-F7730A0213C7}" type="presOf" srcId="{18D36357-538E-400D-9E01-660D4BE81C4D}" destId="{372ACB49-4EFC-48DF-B9E8-D8504139D00A}" srcOrd="0" destOrd="0" presId="urn:microsoft.com/office/officeart/2005/8/layout/hProcess9"/>
    <dgm:cxn modelId="{DEB0F85B-F2F2-49DF-A8F3-BD7D55B60552}" srcId="{18D36357-538E-400D-9E01-660D4BE81C4D}" destId="{325BC1F8-9F16-4752-8E90-EC76B6EAF012}" srcOrd="1" destOrd="0" parTransId="{49BFEF01-56B6-4088-9EB0-9823E7DCC9D5}" sibTransId="{3CF607AD-CA36-4FCE-8F5D-7E290FDBA536}"/>
    <dgm:cxn modelId="{F3DB6C17-6092-4677-B51B-8E3F52151C29}" type="presOf" srcId="{68DD2F2D-45E4-4778-916C-35336B11E913}" destId="{4F409FA6-7171-46C7-92E6-F5E2560CE67F}" srcOrd="0" destOrd="0" presId="urn:microsoft.com/office/officeart/2005/8/layout/hProcess9"/>
    <dgm:cxn modelId="{1D298395-173C-41DE-AF2C-8920D92D0A14}" type="presOf" srcId="{D840207D-2166-4607-8478-526B9D419897}" destId="{1CE37708-8AE1-4FC3-B6C2-4E4BB16B953B}" srcOrd="0" destOrd="0" presId="urn:microsoft.com/office/officeart/2005/8/layout/hProcess9"/>
    <dgm:cxn modelId="{F12F3A26-6B7E-43A4-99DF-92780D61C801}" type="presParOf" srcId="{372ACB49-4EFC-48DF-B9E8-D8504139D00A}" destId="{61892188-4C0A-4D47-BFDE-522E0FDC2355}" srcOrd="0" destOrd="0" presId="urn:microsoft.com/office/officeart/2005/8/layout/hProcess9"/>
    <dgm:cxn modelId="{0C08949C-7A46-47BD-A970-0B63376E0BD1}" type="presParOf" srcId="{372ACB49-4EFC-48DF-B9E8-D8504139D00A}" destId="{0D2D47F3-8F4B-4CA1-8874-6E62619F33CB}" srcOrd="1" destOrd="0" presId="urn:microsoft.com/office/officeart/2005/8/layout/hProcess9"/>
    <dgm:cxn modelId="{091EE335-4AF3-4682-8317-32AA90D43A1E}" type="presParOf" srcId="{0D2D47F3-8F4B-4CA1-8874-6E62619F33CB}" destId="{4F409FA6-7171-46C7-92E6-F5E2560CE67F}" srcOrd="0" destOrd="0" presId="urn:microsoft.com/office/officeart/2005/8/layout/hProcess9"/>
    <dgm:cxn modelId="{7E6B6AEA-9C9B-42BE-ADB6-81AD56CC3167}" type="presParOf" srcId="{0D2D47F3-8F4B-4CA1-8874-6E62619F33CB}" destId="{4005E274-1016-4922-B279-6FFA060E5507}" srcOrd="1" destOrd="0" presId="urn:microsoft.com/office/officeart/2005/8/layout/hProcess9"/>
    <dgm:cxn modelId="{F40FCA8A-BF36-46E0-A940-EA8BE3E83AC8}" type="presParOf" srcId="{0D2D47F3-8F4B-4CA1-8874-6E62619F33CB}" destId="{1B5425F7-FAF7-45BB-9B39-2B4465B25500}" srcOrd="2" destOrd="0" presId="urn:microsoft.com/office/officeart/2005/8/layout/hProcess9"/>
    <dgm:cxn modelId="{EDA1A037-89F7-46ED-9417-76004803FCD0}" type="presParOf" srcId="{0D2D47F3-8F4B-4CA1-8874-6E62619F33CB}" destId="{8D52132C-B1DA-4AA5-803F-71584795E745}" srcOrd="3" destOrd="0" presId="urn:microsoft.com/office/officeart/2005/8/layout/hProcess9"/>
    <dgm:cxn modelId="{BE7A9B37-6006-4F59-B2D6-245D4C945744}" type="presParOf" srcId="{0D2D47F3-8F4B-4CA1-8874-6E62619F33CB}" destId="{1CE37708-8AE1-4FC3-B6C2-4E4BB16B953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92188-4C0A-4D47-BFDE-522E0FDC2355}">
      <dsp:nvSpPr>
        <dsp:cNvPr id="0" name=""/>
        <dsp:cNvSpPr/>
      </dsp:nvSpPr>
      <dsp:spPr>
        <a:xfrm>
          <a:off x="0" y="0"/>
          <a:ext cx="29373799" cy="540843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409FA6-7171-46C7-92E6-F5E2560CE67F}">
      <dsp:nvSpPr>
        <dsp:cNvPr id="0" name=""/>
        <dsp:cNvSpPr/>
      </dsp:nvSpPr>
      <dsp:spPr>
        <a:xfrm>
          <a:off x="0" y="1622530"/>
          <a:ext cx="15555656" cy="21633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a:lnSpc>
              <a:spcPct val="100000"/>
            </a:lnSpc>
            <a:spcBef>
              <a:spcPct val="0"/>
            </a:spcBef>
            <a:spcAft>
              <a:spcPct val="35000"/>
            </a:spcAft>
          </a:pPr>
          <a:r>
            <a:rPr lang="en-US" sz="6000" b="1" kern="1200" dirty="0" smtClean="0">
              <a:effectLst>
                <a:outerShdw blurRad="38100" dist="38100" dir="2700000" algn="tl">
                  <a:srgbClr val="000000">
                    <a:alpha val="43137"/>
                  </a:srgbClr>
                </a:outerShdw>
              </a:effectLst>
            </a:rPr>
            <a:t>The majority of microorganisms</a:t>
          </a:r>
          <a:br>
            <a:rPr lang="en-US" sz="6000" b="1" kern="1200" dirty="0" smtClean="0">
              <a:effectLst>
                <a:outerShdw blurRad="38100" dist="38100" dir="2700000" algn="tl">
                  <a:srgbClr val="000000">
                    <a:alpha val="43137"/>
                  </a:srgbClr>
                </a:outerShdw>
              </a:effectLst>
            </a:rPr>
          </a:br>
          <a:r>
            <a:rPr lang="en-US" sz="6000" b="1" kern="1200" dirty="0" smtClean="0">
              <a:effectLst>
                <a:outerShdw blurRad="38100" dist="38100" dir="2700000" algn="tl">
                  <a:srgbClr val="000000">
                    <a:alpha val="43137"/>
                  </a:srgbClr>
                </a:outerShdw>
              </a:effectLst>
            </a:rPr>
            <a:t>thrive in space.</a:t>
          </a:r>
          <a:endParaRPr lang="en-US" sz="6000" b="1" kern="1200" dirty="0">
            <a:effectLst>
              <a:outerShdw blurRad="38100" dist="38100" dir="2700000" algn="tl">
                <a:srgbClr val="000000">
                  <a:alpha val="43137"/>
                </a:srgbClr>
              </a:outerShdw>
            </a:effectLst>
          </a:endParaRPr>
        </a:p>
      </dsp:txBody>
      <dsp:txXfrm>
        <a:off x="105607" y="1728137"/>
        <a:ext cx="15344442" cy="1952159"/>
      </dsp:txXfrm>
    </dsp:sp>
    <dsp:sp modelId="{1B5425F7-FAF7-45BB-9B39-2B4465B25500}">
      <dsp:nvSpPr>
        <dsp:cNvPr id="0" name=""/>
        <dsp:cNvSpPr/>
      </dsp:nvSpPr>
      <dsp:spPr>
        <a:xfrm>
          <a:off x="16563052" y="1622530"/>
          <a:ext cx="10779901" cy="21633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US" sz="5700" b="1" kern="1200" dirty="0" smtClean="0">
              <a:effectLst>
                <a:outerShdw blurRad="38100" dist="38100" dir="2700000" algn="tl">
                  <a:srgbClr val="000000">
                    <a:alpha val="43137"/>
                  </a:srgbClr>
                </a:outerShdw>
              </a:effectLst>
            </a:rPr>
            <a:t>There are bacteria capable of degrading plastics</a:t>
          </a:r>
          <a:endParaRPr lang="en-US" sz="5700" b="1" kern="1200" dirty="0">
            <a:effectLst>
              <a:outerShdw blurRad="38100" dist="38100" dir="2700000" algn="tl">
                <a:srgbClr val="000000">
                  <a:alpha val="43137"/>
                </a:srgbClr>
              </a:outerShdw>
            </a:effectLst>
          </a:endParaRPr>
        </a:p>
      </dsp:txBody>
      <dsp:txXfrm>
        <a:off x="16668659" y="1728137"/>
        <a:ext cx="10568687" cy="1952159"/>
      </dsp:txXfrm>
    </dsp:sp>
    <dsp:sp modelId="{1CE37708-8AE1-4FC3-B6C2-4E4BB16B953B}">
      <dsp:nvSpPr>
        <dsp:cNvPr id="0" name=""/>
        <dsp:cNvSpPr/>
      </dsp:nvSpPr>
      <dsp:spPr>
        <a:xfrm>
          <a:off x="28832418" y="0"/>
          <a:ext cx="9457101" cy="5408434"/>
        </a:xfrm>
        <a:prstGeom prst="roundRect">
          <a:avLst/>
        </a:prstGeom>
        <a:solidFill>
          <a:schemeClr val="accent1">
            <a:lumMod val="7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n-US" sz="6000" b="1" kern="1200" dirty="0" smtClean="0">
              <a:effectLst>
                <a:outerShdw blurRad="38100" dist="38100" dir="2700000" algn="tl">
                  <a:srgbClr val="000000">
                    <a:alpha val="43137"/>
                  </a:srgbClr>
                </a:outerShdw>
              </a:effectLst>
            </a:rPr>
            <a:t>Microorganisms </a:t>
          </a:r>
          <a:r>
            <a:rPr lang="en-US" sz="6000" b="1" i="1" kern="1200" dirty="0" smtClean="0">
              <a:effectLst>
                <a:outerShdw blurRad="38100" dist="38100" dir="2700000" algn="tl">
                  <a:srgbClr val="000000">
                    <a:alpha val="43137"/>
                  </a:srgbClr>
                </a:outerShdw>
              </a:effectLst>
            </a:rPr>
            <a:t>should</a:t>
          </a:r>
          <a:r>
            <a:rPr lang="en-US" sz="6000" b="1" i="0" kern="1200" dirty="0" smtClean="0">
              <a:effectLst>
                <a:outerShdw blurRad="38100" dist="38100" dir="2700000" algn="tl">
                  <a:srgbClr val="000000">
                    <a:alpha val="43137"/>
                  </a:srgbClr>
                </a:outerShdw>
              </a:effectLst>
            </a:rPr>
            <a:t> be able to degrade plastics at a faster rate in microgravity</a:t>
          </a:r>
          <a:r>
            <a:rPr lang="en-US" sz="7200" b="1" i="0" kern="1200" dirty="0" smtClean="0">
              <a:effectLst>
                <a:outerShdw blurRad="38100" dist="38100" dir="2700000" algn="tl">
                  <a:srgbClr val="000000">
                    <a:alpha val="43137"/>
                  </a:srgbClr>
                </a:outerShdw>
              </a:effectLst>
            </a:rPr>
            <a:t>.</a:t>
          </a:r>
          <a:endParaRPr lang="en-US" sz="7200" b="1" kern="1200" dirty="0">
            <a:effectLst>
              <a:outerShdw blurRad="38100" dist="38100" dir="2700000" algn="tl">
                <a:srgbClr val="000000">
                  <a:alpha val="43137"/>
                </a:srgbClr>
              </a:outerShdw>
            </a:effectLst>
          </a:endParaRPr>
        </a:p>
      </dsp:txBody>
      <dsp:txXfrm>
        <a:off x="29096436" y="264018"/>
        <a:ext cx="8929065" cy="48803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pPr/>
              <a:t>6/21/2013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pPr/>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pPr/>
              <a:t>6/21/2013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pPr/>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32" name="Instructions"/>
          <p:cNvSpPr/>
          <p:nvPr userDrawn="1"/>
        </p:nvSpPr>
        <p:spPr>
          <a:xfrm>
            <a:off x="44302680" y="-1"/>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smtClean="0">
                <a:solidFill>
                  <a:prstClr val="white">
                    <a:lumMod val="50000"/>
                  </a:prstClr>
                </a:solidFill>
                <a:latin typeface="Calibri Light" panose="020F0302020204030204" pitchFamily="34" charset="0"/>
                <a:cs typeface="Calibri" panose="020F0502020204030204" pitchFamily="34" charset="0"/>
              </a:rPr>
              <a:t>poster </a:t>
            </a:r>
            <a:r>
              <a:rPr sz="6600" dirty="0" smtClean="0">
                <a:solidFill>
                  <a:prstClr val="white">
                    <a:lumMod val="50000"/>
                  </a:prstClr>
                </a:solidFill>
                <a:latin typeface="Calibri Light" panose="020F0302020204030204" pitchFamily="34" charset="0"/>
                <a:cs typeface="Calibri" panose="020F0502020204030204" pitchFamily="34" charset="0"/>
              </a:rPr>
              <a:t>are </a:t>
            </a:r>
            <a:r>
              <a:rPr sz="6600" dirty="0">
                <a:solidFill>
                  <a:prstClr val="white">
                    <a:lumMod val="50000"/>
                  </a:prstClr>
                </a:solidFill>
                <a:latin typeface="Calibri Light" panose="020F0302020204030204" pitchFamily="34" charset="0"/>
                <a:cs typeface="Calibri" panose="020F0502020204030204" pitchFamily="34" charset="0"/>
              </a:rPr>
              <a:t>formatted for you. </a:t>
            </a:r>
            <a:r>
              <a:rPr lang="en-US" sz="6600" dirty="0" smtClean="0">
                <a:solidFill>
                  <a:prstClr val="white">
                    <a:lumMod val="50000"/>
                  </a:prstClr>
                </a:solidFill>
                <a:latin typeface="Calibri Light" panose="020F0302020204030204" pitchFamily="34" charset="0"/>
                <a:cs typeface="Calibri" panose="020F0502020204030204" pitchFamily="34" charset="0"/>
              </a:rPr>
              <a:t>Type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smtClean="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smtClean="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a:t>
            </a:r>
            <a:r>
              <a:rPr sz="6600" dirty="0" smtClean="0">
                <a:solidFill>
                  <a:prstClr val="white">
                    <a:lumMod val="50000"/>
                  </a:prstClr>
                </a:solidFill>
                <a:latin typeface="Calibri Light" panose="020F0302020204030204" pitchFamily="34" charset="0"/>
                <a:cs typeface="Calibri" panose="020F0502020204030204" pitchFamily="34" charset="0"/>
              </a:rPr>
              <a:t>o </a:t>
            </a:r>
            <a:r>
              <a:rPr sz="6600" dirty="0">
                <a:solidFill>
                  <a:prstClr val="white">
                    <a:lumMod val="50000"/>
                  </a:prstClr>
                </a:solidFill>
                <a:latin typeface="Calibri Light" panose="020F0302020204030204" pitchFamily="34" charset="0"/>
                <a:cs typeface="Calibri" panose="020F0502020204030204" pitchFamily="34" charset="0"/>
              </a:rPr>
              <a:t>add or remove bullet points from text, </a:t>
            </a:r>
            <a:r>
              <a:rPr sz="6600" dirty="0" smtClean="0">
                <a:solidFill>
                  <a:prstClr val="white">
                    <a:lumMod val="50000"/>
                  </a:prstClr>
                </a:solidFill>
                <a:latin typeface="Calibri Light" panose="020F0302020204030204" pitchFamily="34" charset="0"/>
                <a:cs typeface="Calibri" panose="020F0502020204030204" pitchFamily="34" charset="0"/>
              </a:rPr>
              <a:t>click </a:t>
            </a:r>
            <a:r>
              <a:rPr sz="6600" dirty="0">
                <a:solidFill>
                  <a:prstClr val="white">
                    <a:lumMod val="50000"/>
                  </a:prstClr>
                </a:solidFill>
                <a:latin typeface="Calibri Light" panose="020F0302020204030204" pitchFamily="34" charset="0"/>
                <a:cs typeface="Calibri" panose="020F0502020204030204" pitchFamily="34" charset="0"/>
              </a:rPr>
              <a:t>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smtClean="0">
                <a:solidFill>
                  <a:prstClr val="white">
                    <a:lumMod val="50000"/>
                  </a:prstClr>
                </a:solidFill>
                <a:latin typeface="Calibri Light" panose="020F0302020204030204" pitchFamily="34" charset="0"/>
                <a:cs typeface="Calibri" panose="020F0502020204030204" pitchFamily="34" charset="0"/>
              </a:rPr>
              <a:t>content</a:t>
            </a:r>
            <a:r>
              <a:rPr sz="6600" dirty="0" smtClean="0">
                <a:solidFill>
                  <a:prstClr val="white">
                    <a:lumMod val="50000"/>
                  </a:prstClr>
                </a:solidFill>
                <a:latin typeface="Calibri Light" panose="020F0302020204030204" pitchFamily="34" charset="0"/>
                <a:cs typeface="Calibri" panose="020F0502020204030204" pitchFamily="34" charset="0"/>
              </a:rPr>
              <a:t> </a:t>
            </a:r>
            <a:r>
              <a:rPr sz="6600" dirty="0">
                <a:solidFill>
                  <a:prstClr val="white">
                    <a:lumMod val="50000"/>
                  </a:prstClr>
                </a:solidFill>
                <a:latin typeface="Calibri Light" panose="020F0302020204030204" pitchFamily="34" charset="0"/>
                <a:cs typeface="Calibri" panose="020F0502020204030204" pitchFamily="34" charset="0"/>
              </a:rPr>
              <a:t>or body text, </a:t>
            </a:r>
            <a:r>
              <a:rPr sz="6600" dirty="0" smtClean="0">
                <a:solidFill>
                  <a:prstClr val="white">
                    <a:lumMod val="50000"/>
                  </a:prstClr>
                </a:solidFill>
                <a:latin typeface="Calibri Light" panose="020F0302020204030204" pitchFamily="34" charset="0"/>
                <a:cs typeface="Calibri" panose="020F0502020204030204" pitchFamily="34" charset="0"/>
              </a:rPr>
              <a:t>make </a:t>
            </a:r>
            <a:r>
              <a:rPr sz="6600" dirty="0">
                <a:solidFill>
                  <a:prstClr val="white">
                    <a:lumMod val="50000"/>
                  </a:prstClr>
                </a:solidFill>
                <a:latin typeface="Calibri Light" panose="020F0302020204030204" pitchFamily="34" charset="0"/>
                <a:cs typeface="Calibri" panose="020F0502020204030204" pitchFamily="34" charset="0"/>
              </a:rPr>
              <a:t>a copy of what you need and drag it into place. PowerPoint’s Smart Guides will help you align it with everything else.</a:t>
            </a:r>
          </a:p>
          <a:p>
            <a:pPr lvl="0">
              <a:spcBef>
                <a:spcPts val="2400"/>
              </a:spcBef>
            </a:pPr>
            <a:r>
              <a:rPr sz="6600" dirty="0" smtClean="0">
                <a:solidFill>
                  <a:prstClr val="white">
                    <a:lumMod val="50000"/>
                  </a:prstClr>
                </a:solidFill>
                <a:latin typeface="Calibri Light" panose="020F0302020204030204" pitchFamily="34" charset="0"/>
                <a:cs typeface="Calibri" panose="020F0502020204030204" pitchFamily="34" charset="0"/>
              </a:rPr>
              <a:t>Want to use your own picture</a:t>
            </a:r>
            <a:r>
              <a:rPr lang="en-US" sz="6600" dirty="0" smtClean="0">
                <a:solidFill>
                  <a:prstClr val="white">
                    <a:lumMod val="50000"/>
                  </a:prstClr>
                </a:solidFill>
                <a:latin typeface="Calibri Light" panose="020F0302020204030204" pitchFamily="34" charset="0"/>
                <a:cs typeface="Calibri" panose="020F0502020204030204" pitchFamily="34" charset="0"/>
              </a:rPr>
              <a:t>s</a:t>
            </a:r>
            <a:r>
              <a:rPr sz="6600" dirty="0" smtClean="0">
                <a:solidFill>
                  <a:prstClr val="white">
                    <a:lumMod val="50000"/>
                  </a:prstClr>
                </a:solidFill>
                <a:latin typeface="Calibri Light" panose="020F0302020204030204" pitchFamily="34" charset="0"/>
                <a:cs typeface="Calibri" panose="020F0502020204030204" pitchFamily="34" charset="0"/>
              </a:rPr>
              <a:t> instead of ours? No problem!</a:t>
            </a:r>
            <a:r>
              <a:rPr lang="en-US" sz="6600" dirty="0" smtClean="0">
                <a:solidFill>
                  <a:prstClr val="white">
                    <a:lumMod val="50000"/>
                  </a:prstClr>
                </a:solidFill>
                <a:latin typeface="Calibri Light" panose="020F0302020204030204" pitchFamily="34" charset="0"/>
                <a:cs typeface="Calibri" panose="020F0502020204030204" pitchFamily="34" charset="0"/>
              </a:rPr>
              <a:t> Just click a picture, press the Delete key, then click the icon to add your picture.</a:t>
            </a:r>
            <a:endParaRPr sz="6600" dirty="0">
              <a:solidFill>
                <a:prstClr val="white">
                  <a:lumMod val="50000"/>
                </a:prstClr>
              </a:solidFill>
              <a:latin typeface="Calibri Light" panose="020F0302020204030204" pitchFamily="34" charset="0"/>
              <a:cs typeface="Calibri" panose="020F0502020204030204" pitchFamily="34" charset="0"/>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smtClean="0"/>
              <a:t>Click to edit Master text styles</a:t>
            </a:r>
          </a:p>
        </p:txBody>
      </p:sp>
      <p:sp>
        <p:nvSpPr>
          <p:cNvPr id="7" name="Text Placeholder 6"/>
          <p:cNvSpPr>
            <a:spLocks noGrp="1"/>
          </p:cNvSpPr>
          <p:nvPr>
            <p:ph type="body" sz="quarter" idx="13" hasCustomPrompt="1"/>
          </p:nvPr>
        </p:nvSpPr>
        <p:spPr>
          <a:xfrm>
            <a:off x="1143000" y="5669280"/>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9" name="Text Placehold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en-US" dirty="0" smtClean="0"/>
              <a:t>Type your question or a statement of the problem here</a:t>
            </a:r>
            <a:endParaRPr lang="en-US" dirty="0"/>
          </a:p>
        </p:txBody>
      </p:sp>
      <p:sp>
        <p:nvSpPr>
          <p:cNvPr id="36" name="Text Placeholder 6"/>
          <p:cNvSpPr>
            <a:spLocks noGrp="1"/>
          </p:cNvSpPr>
          <p:nvPr>
            <p:ph type="body" sz="quarter" idx="37" hasCustomPrompt="1"/>
          </p:nvPr>
        </p:nvSpPr>
        <p:spPr>
          <a:xfrm>
            <a:off x="1143000" y="10497312"/>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37" name="Content Placeholder 17"/>
          <p:cNvSpPr>
            <a:spLocks noGrp="1"/>
          </p:cNvSpPr>
          <p:nvPr>
            <p:ph sz="quarter" idx="38" hasCustomPrompt="1"/>
          </p:nvPr>
        </p:nvSpPr>
        <p:spPr>
          <a:xfrm>
            <a:off x="1143000" y="11868912"/>
            <a:ext cx="12801600" cy="280750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p:txBody>
      </p:sp>
      <p:sp>
        <p:nvSpPr>
          <p:cNvPr id="11" name="Text Placeholder 6"/>
          <p:cNvSpPr>
            <a:spLocks noGrp="1"/>
          </p:cNvSpPr>
          <p:nvPr>
            <p:ph type="body" sz="quarter" idx="17" hasCustomPrompt="1"/>
          </p:nvPr>
        </p:nvSpPr>
        <p:spPr>
          <a:xfrm>
            <a:off x="1143000" y="1495044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1143000" y="16440912"/>
            <a:ext cx="12801600" cy="6027461"/>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11430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11430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1554480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15544800" y="7114032"/>
            <a:ext cx="12801600" cy="679555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38" name="Text Placeholder 6"/>
          <p:cNvSpPr>
            <a:spLocks noGrp="1"/>
          </p:cNvSpPr>
          <p:nvPr>
            <p:ph type="body" sz="quarter" idx="40" hasCustomPrompt="1"/>
          </p:nvPr>
        </p:nvSpPr>
        <p:spPr>
          <a:xfrm>
            <a:off x="15544800" y="14328648"/>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18" name="Content Placeholder 17"/>
          <p:cNvSpPr>
            <a:spLocks noGrp="1"/>
          </p:cNvSpPr>
          <p:nvPr>
            <p:ph sz="quarter" idx="23" hasCustomPrompt="1"/>
          </p:nvPr>
        </p:nvSpPr>
        <p:spPr>
          <a:xfrm>
            <a:off x="15544800" y="15773399"/>
            <a:ext cx="12801600" cy="6694973"/>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4" name="Text Placeholder 6"/>
          <p:cNvSpPr>
            <a:spLocks noGrp="1"/>
          </p:cNvSpPr>
          <p:nvPr>
            <p:ph type="body" sz="quarter" idx="29" hasCustomPrompt="1"/>
          </p:nvPr>
        </p:nvSpPr>
        <p:spPr>
          <a:xfrm>
            <a:off x="155448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155448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2990088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29900880" y="7114032"/>
            <a:ext cx="12801600" cy="73152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29900880" y="14914834"/>
            <a:ext cx="12801600" cy="453861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39" name="Text Placeholder 6"/>
          <p:cNvSpPr>
            <a:spLocks noGrp="1"/>
          </p:cNvSpPr>
          <p:nvPr>
            <p:ph type="body" sz="quarter" idx="41" hasCustomPrompt="1"/>
          </p:nvPr>
        </p:nvSpPr>
        <p:spPr>
          <a:xfrm>
            <a:off x="29900880" y="19767596"/>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40" name="Content Placeholder 17"/>
          <p:cNvSpPr>
            <a:spLocks noGrp="1"/>
          </p:cNvSpPr>
          <p:nvPr>
            <p:ph sz="quarter" idx="42" hasCustomPrompt="1"/>
          </p:nvPr>
        </p:nvSpPr>
        <p:spPr>
          <a:xfrm>
            <a:off x="29900880" y="21212348"/>
            <a:ext cx="12801600" cy="434478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6"/>
          <p:cNvSpPr>
            <a:spLocks noGrp="1"/>
          </p:cNvSpPr>
          <p:nvPr>
            <p:ph type="body" sz="quarter" idx="34" hasCustomPrompt="1"/>
          </p:nvPr>
        </p:nvSpPr>
        <p:spPr>
          <a:xfrm>
            <a:off x="29900880" y="2572207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29900880" y="27166824"/>
            <a:ext cx="12801600" cy="446227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endParaRPr lang="en-US" dirty="0"/>
          </a:p>
        </p:txBody>
      </p:sp>
      <p:sp>
        <p:nvSpPr>
          <p:cNvPr id="3" name="Date Placeholder 2"/>
          <p:cNvSpPr>
            <a:spLocks noGrp="1"/>
          </p:cNvSpPr>
          <p:nvPr>
            <p:ph type="dt" sz="half" idx="10"/>
          </p:nvPr>
        </p:nvSpPr>
        <p:spPr/>
        <p:txBody>
          <a:bodyPr/>
          <a:lstStyle/>
          <a:p>
            <a:fld id="{ECAA57DF-1C19-4726-AB84-014692BAD8F5}" type="datetimeFigureOut">
              <a:rPr lang="en-US" smtClean="0"/>
              <a:pPr/>
              <a:t>6/21/2013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pPr/>
              <a:t>‹#›</a:t>
            </a:fld>
            <a:endParaRPr lang="en-US"/>
          </a:p>
        </p:txBody>
      </p:sp>
      <p:sp>
        <p:nvSpPr>
          <p:cNvPr id="8" name="Picture Placehold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ltGray">
          <a:xfrm>
            <a:off x="0" y="0"/>
            <a:ext cx="438912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1158240" y="685860"/>
            <a:ext cx="30175200" cy="29717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58240" y="6019800"/>
            <a:ext cx="41589960" cy="236296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6/21/2013</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
        <p:nvSpPr>
          <p:cNvPr id="8" name="Rectangle 7"/>
          <p:cNvSpPr/>
          <p:nvPr/>
        </p:nvSpPr>
        <p:spPr bwMode="gray">
          <a:xfrm>
            <a:off x="0" y="3886200"/>
            <a:ext cx="438912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3886200"/>
            <a:ext cx="438912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31"/>
          </p:nvPr>
        </p:nvSpPr>
        <p:spPr>
          <a:xfrm>
            <a:off x="3946350" y="8373971"/>
            <a:ext cx="24015033" cy="3094201"/>
          </a:xfrm>
        </p:spPr>
        <p:txBody>
          <a:bodyPr/>
          <a:lstStyle/>
          <a:p>
            <a:r>
              <a:rPr lang="en-US" sz="8800" b="1" dirty="0" smtClean="0">
                <a:effectLst>
                  <a:outerShdw blurRad="38100" dist="38100" dir="2700000" algn="tl">
                    <a:srgbClr val="000000">
                      <a:alpha val="43137"/>
                    </a:srgbClr>
                  </a:outerShdw>
                </a:effectLst>
              </a:rPr>
              <a:t>Effect of </a:t>
            </a:r>
            <a:r>
              <a:rPr lang="en-US" sz="8800" b="1" i="1" dirty="0" smtClean="0">
                <a:effectLst>
                  <a:outerShdw blurRad="38100" dist="38100" dir="2700000" algn="tl">
                    <a:srgbClr val="000000">
                      <a:alpha val="43137"/>
                    </a:srgbClr>
                  </a:outerShdw>
                </a:effectLst>
              </a:rPr>
              <a:t>Arthrobacter</a:t>
            </a:r>
            <a:r>
              <a:rPr lang="en-US" sz="8800" b="1" dirty="0" smtClean="0">
                <a:effectLst>
                  <a:outerShdw blurRad="38100" dist="38100" dir="2700000" algn="tl">
                    <a:srgbClr val="000000">
                      <a:alpha val="43137"/>
                    </a:srgbClr>
                  </a:outerShdw>
                </a:effectLst>
              </a:rPr>
              <a:t> on Polyethylene Decomposition Rate in Microgravity</a:t>
            </a:r>
            <a:endParaRPr lang="en-US" sz="8800" b="1" dirty="0">
              <a:effectLst>
                <a:outerShdw blurRad="38100" dist="38100" dir="2700000" algn="tl">
                  <a:srgbClr val="000000">
                    <a:alpha val="43137"/>
                  </a:srgbClr>
                </a:outerShdw>
              </a:effectLst>
            </a:endParaRPr>
          </a:p>
        </p:txBody>
      </p:sp>
      <p:sp>
        <p:nvSpPr>
          <p:cNvPr id="19" name="Content Placeholder 18"/>
          <p:cNvSpPr>
            <a:spLocks noGrp="1"/>
          </p:cNvSpPr>
          <p:nvPr>
            <p:ph sz="quarter" idx="32"/>
          </p:nvPr>
        </p:nvSpPr>
        <p:spPr>
          <a:xfrm>
            <a:off x="11935287" y="13116330"/>
            <a:ext cx="11547249" cy="8917510"/>
          </a:xfrm>
          <a:ln/>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sz="8800" b="1" dirty="0" smtClean="0">
                <a:effectLst>
                  <a:outerShdw blurRad="38100" dist="38100" dir="2700000" algn="tl">
                    <a:srgbClr val="000000">
                      <a:alpha val="43137"/>
                    </a:srgbClr>
                  </a:outerShdw>
                </a:effectLst>
              </a:rPr>
              <a:t>Russell Holbert</a:t>
            </a:r>
          </a:p>
          <a:p>
            <a:r>
              <a:rPr lang="en-US" sz="6000" dirty="0" smtClean="0">
                <a:effectLst>
                  <a:outerShdw blurRad="38100" dist="38100" dir="2700000" algn="tl">
                    <a:srgbClr val="000000">
                      <a:alpha val="43137"/>
                    </a:srgbClr>
                  </a:outerShdw>
                </a:effectLst>
              </a:rPr>
              <a:t>Junior, Montachusett RVTHS</a:t>
            </a:r>
          </a:p>
          <a:p>
            <a:endParaRPr lang="en-US" sz="7200" dirty="0" smtClean="0">
              <a:effectLst>
                <a:outerShdw blurRad="38100" dist="38100" dir="2700000" algn="tl">
                  <a:srgbClr val="000000">
                    <a:alpha val="43137"/>
                  </a:srgbClr>
                </a:outerShdw>
              </a:effectLst>
            </a:endParaRPr>
          </a:p>
          <a:p>
            <a:endParaRPr lang="en-US" sz="7200" dirty="0" smtClean="0">
              <a:effectLst>
                <a:outerShdw blurRad="38100" dist="38100" dir="2700000" algn="tl">
                  <a:srgbClr val="000000">
                    <a:alpha val="43137"/>
                  </a:srgbClr>
                </a:outerShdw>
              </a:effectLst>
            </a:endParaRPr>
          </a:p>
          <a:p>
            <a:pPr>
              <a:buNone/>
            </a:pPr>
            <a:r>
              <a:rPr lang="en-US" sz="8800" b="1" dirty="0" smtClean="0">
                <a:effectLst>
                  <a:outerShdw blurRad="38100" dist="38100" dir="2700000" algn="tl">
                    <a:srgbClr val="000000">
                      <a:alpha val="43137"/>
                    </a:srgbClr>
                  </a:outerShdw>
                </a:effectLst>
              </a:rPr>
              <a:t>Victoria Holbert</a:t>
            </a:r>
          </a:p>
          <a:p>
            <a:r>
              <a:rPr lang="en-US" sz="6000" dirty="0" smtClean="0">
                <a:effectLst>
                  <a:outerShdw blurRad="38100" dist="38100" dir="2700000" algn="tl">
                    <a:srgbClr val="000000">
                      <a:alpha val="43137"/>
                    </a:srgbClr>
                  </a:outerShdw>
                </a:effectLst>
              </a:rPr>
              <a:t>Freshman, Norwich University</a:t>
            </a:r>
          </a:p>
        </p:txBody>
      </p:sp>
      <p:pic>
        <p:nvPicPr>
          <p:cNvPr id="2050" name="Picture 2" descr="C:\Users\Claudia\Desktop\images-2.jpeg"/>
          <p:cNvPicPr>
            <a:picLocks noChangeAspect="1" noChangeArrowheads="1"/>
          </p:cNvPicPr>
          <p:nvPr/>
        </p:nvPicPr>
        <p:blipFill>
          <a:blip r:embed="rId2"/>
          <a:srcRect/>
          <a:stretch>
            <a:fillRect/>
          </a:stretch>
        </p:blipFill>
        <p:spPr bwMode="auto">
          <a:xfrm>
            <a:off x="37161217" y="-1"/>
            <a:ext cx="6729984" cy="5040991"/>
          </a:xfrm>
          <a:prstGeom prst="rect">
            <a:avLst/>
          </a:prstGeom>
          <a:noFill/>
        </p:spPr>
      </p:pic>
      <p:pic>
        <p:nvPicPr>
          <p:cNvPr id="2051" name="Picture 3" descr="C:\Users\Claudia\Desktop\ssep-logo-trans-2.png"/>
          <p:cNvPicPr>
            <a:picLocks noChangeAspect="1" noChangeArrowheads="1"/>
          </p:cNvPicPr>
          <p:nvPr/>
        </p:nvPicPr>
        <p:blipFill>
          <a:blip r:embed="rId3"/>
          <a:srcRect b="44444"/>
          <a:stretch>
            <a:fillRect/>
          </a:stretch>
        </p:blipFill>
        <p:spPr bwMode="auto">
          <a:xfrm>
            <a:off x="0" y="-1"/>
            <a:ext cx="21073268" cy="4389121"/>
          </a:xfrm>
          <a:prstGeom prst="rect">
            <a:avLst/>
          </a:prstGeom>
          <a:noFill/>
        </p:spPr>
      </p:pic>
      <p:sp>
        <p:nvSpPr>
          <p:cNvPr id="6" name="Content Placeholder 18"/>
          <p:cNvSpPr>
            <a:spLocks noGrp="1"/>
          </p:cNvSpPr>
          <p:nvPr>
            <p:ph sz="quarter" idx="32"/>
          </p:nvPr>
        </p:nvSpPr>
        <p:spPr>
          <a:xfrm>
            <a:off x="23542726" y="14520006"/>
            <a:ext cx="12840758" cy="8917510"/>
          </a:xfrm>
          <a:ln/>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sz="8800" b="1" dirty="0" smtClean="0">
                <a:effectLst>
                  <a:outerShdw blurRad="38100" dist="38100" dir="2700000" algn="tl">
                    <a:srgbClr val="000000">
                      <a:alpha val="43137"/>
                    </a:srgbClr>
                  </a:outerShdw>
                </a:effectLst>
              </a:rPr>
              <a:t>Brittany Velez</a:t>
            </a:r>
          </a:p>
          <a:p>
            <a:r>
              <a:rPr lang="en-US" sz="6000" dirty="0" smtClean="0">
                <a:effectLst>
                  <a:outerShdw blurRad="38100" dist="38100" dir="2700000" algn="tl">
                    <a:srgbClr val="000000">
                      <a:alpha val="43137"/>
                    </a:srgbClr>
                  </a:outerShdw>
                </a:effectLst>
              </a:rPr>
              <a:t>Junior, Montachusett RVTHS</a:t>
            </a:r>
          </a:p>
          <a:p>
            <a:pPr>
              <a:buNone/>
            </a:pPr>
            <a:endParaRPr lang="en-US" sz="7200" dirty="0" smtClean="0">
              <a:effectLst>
                <a:outerShdw blurRad="38100" dist="38100" dir="2700000" algn="tl">
                  <a:srgbClr val="000000">
                    <a:alpha val="43137"/>
                  </a:srgbClr>
                </a:outerShdw>
              </a:effectLst>
            </a:endParaRPr>
          </a:p>
          <a:p>
            <a:pPr>
              <a:buNone/>
            </a:pPr>
            <a:endParaRPr lang="en-US" sz="7200" dirty="0" smtClean="0">
              <a:effectLst>
                <a:outerShdw blurRad="38100" dist="38100" dir="2700000" algn="tl">
                  <a:srgbClr val="000000">
                    <a:alpha val="43137"/>
                  </a:srgbClr>
                </a:outerShdw>
              </a:effectLst>
            </a:endParaRPr>
          </a:p>
          <a:p>
            <a:pPr>
              <a:buNone/>
            </a:pPr>
            <a:r>
              <a:rPr lang="en-US" sz="8800" b="1" dirty="0" smtClean="0">
                <a:effectLst>
                  <a:outerShdw blurRad="38100" dist="38100" dir="2700000" algn="tl">
                    <a:srgbClr val="000000">
                      <a:alpha val="43137"/>
                    </a:srgbClr>
                  </a:outerShdw>
                </a:effectLst>
              </a:rPr>
              <a:t>Miguel Velez III</a:t>
            </a:r>
          </a:p>
          <a:p>
            <a:r>
              <a:rPr lang="en-US" sz="6000" dirty="0" smtClean="0">
                <a:effectLst>
                  <a:outerShdw blurRad="38100" dist="38100" dir="2700000" algn="tl">
                    <a:srgbClr val="000000">
                      <a:alpha val="43137"/>
                    </a:srgbClr>
                  </a:outerShdw>
                </a:effectLst>
              </a:rPr>
              <a:t>Freshman, New England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2693335" y="6535547"/>
            <a:ext cx="19655850" cy="1965585"/>
          </a:xfrm>
        </p:spPr>
        <p:txBody>
          <a:bodyPr/>
          <a:lstStyle/>
          <a:p>
            <a:r>
              <a:rPr lang="en-US" sz="11500" b="1" dirty="0" smtClean="0"/>
              <a:t>Possible Future Studies</a:t>
            </a:r>
            <a:endParaRPr lang="en-US" sz="11500" b="1" dirty="0"/>
          </a:p>
        </p:txBody>
      </p:sp>
      <p:sp>
        <p:nvSpPr>
          <p:cNvPr id="5" name="Text Placeholder 4"/>
          <p:cNvSpPr>
            <a:spLocks noGrp="1"/>
          </p:cNvSpPr>
          <p:nvPr>
            <p:ph type="body" sz="quarter" idx="39"/>
          </p:nvPr>
        </p:nvSpPr>
        <p:spPr>
          <a:xfrm>
            <a:off x="14245407" y="8807110"/>
            <a:ext cx="16507323" cy="3368841"/>
          </a:xfrm>
        </p:spPr>
        <p:txBody>
          <a:bodyPr/>
          <a:lstStyle/>
          <a:p>
            <a:pPr algn="ctr"/>
            <a:r>
              <a:rPr lang="en-US" sz="7200" dirty="0" smtClean="0"/>
              <a:t>What experiments might lend knowledge to benefit this study?</a:t>
            </a:r>
            <a:endParaRPr lang="en-US" sz="7200" dirty="0"/>
          </a:p>
        </p:txBody>
      </p:sp>
      <p:sp>
        <p:nvSpPr>
          <p:cNvPr id="6" name="Text Placeholder 5"/>
          <p:cNvSpPr>
            <a:spLocks noGrp="1"/>
          </p:cNvSpPr>
          <p:nvPr>
            <p:ph type="body" sz="quarter" idx="37"/>
          </p:nvPr>
        </p:nvSpPr>
        <p:spPr>
          <a:xfrm>
            <a:off x="6208319" y="13908487"/>
            <a:ext cx="17181070" cy="2970342"/>
          </a:xfrm>
        </p:spPr>
        <p:txBody>
          <a:bodyPr/>
          <a:lstStyle/>
          <a:p>
            <a:r>
              <a:rPr lang="en-US" sz="9600" b="1" dirty="0" smtClean="0">
                <a:effectLst>
                  <a:outerShdw blurRad="38100" dist="38100" dir="2700000" algn="tl">
                    <a:srgbClr val="000000">
                      <a:alpha val="43137"/>
                    </a:srgbClr>
                  </a:outerShdw>
                </a:effectLst>
              </a:rPr>
              <a:t>What conditions are best for </a:t>
            </a:r>
            <a:r>
              <a:rPr lang="en-US" sz="9600" b="1" i="1" dirty="0" smtClean="0">
                <a:effectLst>
                  <a:outerShdw blurRad="38100" dist="38100" dir="2700000" algn="tl">
                    <a:srgbClr val="000000">
                      <a:alpha val="43137"/>
                    </a:srgbClr>
                  </a:outerShdw>
                </a:effectLst>
              </a:rPr>
              <a:t>Arthrobacter?</a:t>
            </a:r>
            <a:endParaRPr lang="en-US" sz="9600" b="1" dirty="0">
              <a:effectLst>
                <a:outerShdw blurRad="38100" dist="38100" dir="2700000" algn="tl">
                  <a:srgbClr val="000000">
                    <a:alpha val="43137"/>
                  </a:srgbClr>
                </a:outerShdw>
              </a:effectLst>
            </a:endParaRPr>
          </a:p>
        </p:txBody>
      </p:sp>
      <p:sp>
        <p:nvSpPr>
          <p:cNvPr id="7" name="Content Placeholder 6"/>
          <p:cNvSpPr>
            <a:spLocks noGrp="1"/>
          </p:cNvSpPr>
          <p:nvPr>
            <p:ph sz="quarter" idx="38"/>
          </p:nvPr>
        </p:nvSpPr>
        <p:spPr>
          <a:xfrm>
            <a:off x="4042649" y="17018394"/>
            <a:ext cx="21753074" cy="1991482"/>
          </a:xfrm>
        </p:spPr>
        <p:style>
          <a:lnRef idx="1">
            <a:schemeClr val="accent1"/>
          </a:lnRef>
          <a:fillRef idx="2">
            <a:schemeClr val="accent1"/>
          </a:fillRef>
          <a:effectRef idx="1">
            <a:schemeClr val="accent1"/>
          </a:effectRef>
          <a:fontRef idx="minor">
            <a:schemeClr val="dk1"/>
          </a:fontRef>
        </p:style>
        <p:txBody>
          <a:bodyPr>
            <a:normAutofit/>
          </a:bodyPr>
          <a:lstStyle/>
          <a:p>
            <a:r>
              <a:rPr lang="en-US" sz="5400" dirty="0" smtClean="0"/>
              <a:t>By indentifying the best growing conditions for </a:t>
            </a:r>
            <a:r>
              <a:rPr lang="en-US" sz="5400" i="1" dirty="0" smtClean="0"/>
              <a:t>Arthrobacter</a:t>
            </a:r>
            <a:r>
              <a:rPr lang="en-US" sz="5400" dirty="0" smtClean="0"/>
              <a:t>, future attempts of our experiment can be more efficient in facilitating growth.</a:t>
            </a:r>
            <a:endParaRPr lang="en-US" sz="5400" dirty="0"/>
          </a:p>
        </p:txBody>
      </p:sp>
      <p:pic>
        <p:nvPicPr>
          <p:cNvPr id="27" name="Picture 2" descr="C:\Users\Claudia\Desktop\images-2.jpeg"/>
          <p:cNvPicPr>
            <a:picLocks noChangeAspect="1" noChangeArrowheads="1"/>
          </p:cNvPicPr>
          <p:nvPr/>
        </p:nvPicPr>
        <p:blipFill>
          <a:blip r:embed="rId2"/>
          <a:srcRect/>
          <a:stretch>
            <a:fillRect/>
          </a:stretch>
        </p:blipFill>
        <p:spPr bwMode="auto">
          <a:xfrm>
            <a:off x="37161217" y="-1"/>
            <a:ext cx="6729984" cy="5040991"/>
          </a:xfrm>
          <a:prstGeom prst="rect">
            <a:avLst/>
          </a:prstGeom>
          <a:noFill/>
        </p:spPr>
      </p:pic>
      <p:pic>
        <p:nvPicPr>
          <p:cNvPr id="28" name="Picture 3" descr="C:\Users\Claudia\Desktop\ssep-logo-trans-2.png"/>
          <p:cNvPicPr>
            <a:picLocks noChangeAspect="1" noChangeArrowheads="1"/>
          </p:cNvPicPr>
          <p:nvPr/>
        </p:nvPicPr>
        <p:blipFill>
          <a:blip r:embed="rId3"/>
          <a:srcRect b="44444"/>
          <a:stretch>
            <a:fillRect/>
          </a:stretch>
        </p:blipFill>
        <p:spPr bwMode="auto">
          <a:xfrm>
            <a:off x="0" y="-1"/>
            <a:ext cx="21073268" cy="4389121"/>
          </a:xfrm>
          <a:prstGeom prst="rect">
            <a:avLst/>
          </a:prstGeom>
          <a:noFill/>
        </p:spPr>
      </p:pic>
      <p:sp>
        <p:nvSpPr>
          <p:cNvPr id="29" name="Text Placeholder 5"/>
          <p:cNvSpPr>
            <a:spLocks noGrp="1"/>
          </p:cNvSpPr>
          <p:nvPr>
            <p:ph type="body" sz="quarter" idx="37"/>
          </p:nvPr>
        </p:nvSpPr>
        <p:spPr>
          <a:xfrm>
            <a:off x="15448548" y="20453672"/>
            <a:ext cx="20261162" cy="3218976"/>
          </a:xfrm>
        </p:spPr>
        <p:txBody>
          <a:bodyPr/>
          <a:lstStyle/>
          <a:p>
            <a:r>
              <a:rPr lang="en-US" sz="9600" b="1" dirty="0" smtClean="0">
                <a:effectLst>
                  <a:outerShdw blurRad="38100" dist="38100" dir="2700000" algn="tl">
                    <a:srgbClr val="000000">
                      <a:alpha val="43137"/>
                    </a:srgbClr>
                  </a:outerShdw>
                </a:effectLst>
              </a:rPr>
              <a:t>What by products result from the biodegradation of polyethylene?</a:t>
            </a:r>
            <a:endParaRPr lang="en-US" sz="9600" b="1" dirty="0">
              <a:effectLst>
                <a:outerShdw blurRad="38100" dist="38100" dir="2700000" algn="tl">
                  <a:srgbClr val="000000">
                    <a:alpha val="43137"/>
                  </a:srgbClr>
                </a:outerShdw>
              </a:effectLst>
            </a:endParaRPr>
          </a:p>
        </p:txBody>
      </p:sp>
      <p:sp>
        <p:nvSpPr>
          <p:cNvPr id="30" name="Content Placeholder 6"/>
          <p:cNvSpPr>
            <a:spLocks noGrp="1"/>
          </p:cNvSpPr>
          <p:nvPr>
            <p:ph sz="quarter" idx="38"/>
          </p:nvPr>
        </p:nvSpPr>
        <p:spPr>
          <a:xfrm>
            <a:off x="13098391" y="23812213"/>
            <a:ext cx="25980177" cy="2079732"/>
          </a:xfrm>
        </p:spPr>
        <p:style>
          <a:lnRef idx="1">
            <a:schemeClr val="accent1"/>
          </a:lnRef>
          <a:fillRef idx="2">
            <a:schemeClr val="accent1"/>
          </a:fillRef>
          <a:effectRef idx="1">
            <a:schemeClr val="accent1"/>
          </a:effectRef>
          <a:fontRef idx="minor">
            <a:schemeClr val="dk1"/>
          </a:fontRef>
        </p:style>
        <p:txBody>
          <a:bodyPr>
            <a:normAutofit/>
          </a:bodyPr>
          <a:lstStyle/>
          <a:p>
            <a:r>
              <a:rPr lang="en-US" sz="5400" dirty="0" smtClean="0"/>
              <a:t>By isolating the byproducts of this process, the efficiency of this experiment, and its ability to be done in exposure to humans, can be properly figured.</a:t>
            </a:r>
            <a:endParaRPr lang="en-US" sz="5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8458240" y="7642469"/>
            <a:ext cx="25759570" cy="3474717"/>
          </a:xfrm>
        </p:spPr>
        <p:txBody>
          <a:bodyPr/>
          <a:lstStyle/>
          <a:p>
            <a:r>
              <a:rPr lang="en-US" sz="16600" b="1" dirty="0" smtClean="0">
                <a:effectLst>
                  <a:outerShdw blurRad="38100" dist="38100" dir="2700000" algn="tl">
                    <a:srgbClr val="000000">
                      <a:alpha val="43137"/>
                    </a:srgbClr>
                  </a:outerShdw>
                </a:effectLst>
              </a:rPr>
              <a:t>Thank You Very Much!</a:t>
            </a:r>
            <a:endParaRPr lang="en-US" sz="166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39"/>
          </p:nvPr>
        </p:nvSpPr>
        <p:spPr>
          <a:xfrm>
            <a:off x="11201421" y="12119173"/>
            <a:ext cx="18300010" cy="2896246"/>
          </a:xfrm>
        </p:spPr>
        <p:style>
          <a:lnRef idx="1">
            <a:schemeClr val="accent1"/>
          </a:lnRef>
          <a:fillRef idx="2">
            <a:schemeClr val="accent1"/>
          </a:fillRef>
          <a:effectRef idx="1">
            <a:schemeClr val="accent1"/>
          </a:effectRef>
          <a:fontRef idx="minor">
            <a:schemeClr val="dk1"/>
          </a:fontRef>
        </p:style>
        <p:txBody>
          <a:bodyPr/>
          <a:lstStyle/>
          <a:p>
            <a:pPr algn="ctr"/>
            <a:r>
              <a:rPr lang="en-US" sz="13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Questions?</a:t>
            </a:r>
            <a:endParaRPr lang="en-US" sz="13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7" name="Picture 2" descr="C:\Users\Claudia\Desktop\images-2.jpeg"/>
          <p:cNvPicPr>
            <a:picLocks noChangeAspect="1" noChangeArrowheads="1"/>
          </p:cNvPicPr>
          <p:nvPr/>
        </p:nvPicPr>
        <p:blipFill>
          <a:blip r:embed="rId3"/>
          <a:srcRect/>
          <a:stretch>
            <a:fillRect/>
          </a:stretch>
        </p:blipFill>
        <p:spPr bwMode="auto">
          <a:xfrm>
            <a:off x="37161217" y="-1"/>
            <a:ext cx="6729984" cy="5040991"/>
          </a:xfrm>
          <a:prstGeom prst="rect">
            <a:avLst/>
          </a:prstGeom>
          <a:noFill/>
        </p:spPr>
      </p:pic>
      <p:pic>
        <p:nvPicPr>
          <p:cNvPr id="28" name="Picture 3" descr="C:\Users\Claudia\Desktop\ssep-logo-trans-2.png"/>
          <p:cNvPicPr>
            <a:picLocks noChangeAspect="1" noChangeArrowheads="1"/>
          </p:cNvPicPr>
          <p:nvPr/>
        </p:nvPicPr>
        <p:blipFill>
          <a:blip r:embed="rId4"/>
          <a:srcRect b="44444"/>
          <a:stretch>
            <a:fillRect/>
          </a:stretch>
        </p:blipFill>
        <p:spPr bwMode="auto">
          <a:xfrm>
            <a:off x="0" y="-1"/>
            <a:ext cx="21073268" cy="4389121"/>
          </a:xfrm>
          <a:prstGeom prst="rect">
            <a:avLst/>
          </a:prstGeom>
          <a:noFill/>
        </p:spPr>
      </p:pic>
      <p:graphicFrame>
        <p:nvGraphicFramePr>
          <p:cNvPr id="2" name="Object 1"/>
          <p:cNvGraphicFramePr>
            <a:graphicFrameLocks noChangeAspect="1"/>
          </p:cNvGraphicFramePr>
          <p:nvPr>
            <p:extLst>
              <p:ext uri="{D42A27DB-BD31-4B8C-83A1-F6EECF244321}">
                <p14:modId xmlns:p14="http://schemas.microsoft.com/office/powerpoint/2010/main" val="3206718326"/>
              </p:ext>
            </p:extLst>
          </p:nvPr>
        </p:nvGraphicFramePr>
        <p:xfrm>
          <a:off x="14967291" y="16589217"/>
          <a:ext cx="10437854" cy="10437854"/>
        </p:xfrm>
        <a:graphic>
          <a:graphicData uri="http://schemas.openxmlformats.org/presentationml/2006/ole">
            <mc:AlternateContent xmlns:mc="http://schemas.openxmlformats.org/markup-compatibility/2006">
              <mc:Choice xmlns:v="urn:schemas-microsoft-com:vml" Requires="v">
                <p:oleObj spid="_x0000_s1031" name="Acrobat Document" r:id="rId5" imgW="3769920" imgH="3768840" progId="AcroExch.Document.7">
                  <p:embed/>
                </p:oleObj>
              </mc:Choice>
              <mc:Fallback>
                <p:oleObj name="Acrobat Document" r:id="rId5" imgW="3769920" imgH="3768840" progId="AcroExch.Document.7">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67291" y="16589217"/>
                        <a:ext cx="10437854" cy="104378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3956622" y="27624513"/>
            <a:ext cx="1227221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7200" b="1" dirty="0" smtClean="0">
                <a:effectLst>
                  <a:outerShdw blurRad="38100" dist="38100" dir="2700000" algn="tl">
                    <a:srgbClr val="000000">
                      <a:alpha val="43137"/>
                    </a:srgbClr>
                  </a:outerShdw>
                </a:effectLst>
              </a:rPr>
              <a:t>Mission Pin Designed by</a:t>
            </a:r>
            <a:br>
              <a:rPr lang="en-US" sz="7200" b="1" dirty="0" smtClean="0">
                <a:effectLst>
                  <a:outerShdw blurRad="38100" dist="38100" dir="2700000" algn="tl">
                    <a:srgbClr val="000000">
                      <a:alpha val="43137"/>
                    </a:srgbClr>
                  </a:outerShdw>
                </a:effectLst>
              </a:rPr>
            </a:br>
            <a:r>
              <a:rPr lang="en-US" sz="7200" b="1" dirty="0" err="1" smtClean="0">
                <a:effectLst>
                  <a:outerShdw blurRad="38100" dist="38100" dir="2700000" algn="tl">
                    <a:srgbClr val="000000">
                      <a:alpha val="43137"/>
                    </a:srgbClr>
                  </a:outerShdw>
                </a:effectLst>
              </a:rPr>
              <a:t>Dominika</a:t>
            </a:r>
            <a:r>
              <a:rPr lang="en-US" sz="7200" b="1" dirty="0" smtClean="0">
                <a:effectLst>
                  <a:outerShdw blurRad="38100" dist="38100" dir="2700000" algn="tl">
                    <a:srgbClr val="000000">
                      <a:alpha val="43137"/>
                    </a:srgbClr>
                  </a:outerShdw>
                </a:effectLst>
              </a:rPr>
              <a:t> </a:t>
            </a:r>
            <a:r>
              <a:rPr lang="en-US" sz="7200" b="1" dirty="0" err="1" smtClean="0">
                <a:effectLst>
                  <a:outerShdw blurRad="38100" dist="38100" dir="2700000" algn="tl">
                    <a:srgbClr val="000000">
                      <a:alpha val="43137"/>
                    </a:srgbClr>
                  </a:outerShdw>
                </a:effectLst>
              </a:rPr>
              <a:t>Boczek</a:t>
            </a:r>
            <a:endParaRPr lang="en-US" sz="7200" b="1" dirty="0" smtClean="0">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21"/>
          </p:nvPr>
        </p:nvSpPr>
        <p:spPr>
          <a:xfrm>
            <a:off x="13715989" y="6631799"/>
            <a:ext cx="16362947" cy="2464067"/>
          </a:xfrm>
        </p:spPr>
        <p:txBody>
          <a:bodyPr/>
          <a:lstStyle/>
          <a:p>
            <a:r>
              <a:rPr lang="en-US" sz="13800" b="1" dirty="0" smtClean="0">
                <a:effectLst>
                  <a:outerShdw blurRad="38100" dist="38100" dir="2700000" algn="tl">
                    <a:srgbClr val="000000">
                      <a:alpha val="43137"/>
                    </a:srgbClr>
                  </a:outerShdw>
                </a:effectLst>
              </a:rPr>
              <a:t>Sponsors</a:t>
            </a:r>
            <a:endParaRPr lang="en-US" sz="13800" b="1" dirty="0">
              <a:effectLst>
                <a:outerShdw blurRad="38100" dist="38100" dir="2700000" algn="tl">
                  <a:srgbClr val="000000">
                    <a:alpha val="43137"/>
                  </a:srgbClr>
                </a:outerShdw>
              </a:effectLst>
            </a:endParaRPr>
          </a:p>
        </p:txBody>
      </p:sp>
      <p:pic>
        <p:nvPicPr>
          <p:cNvPr id="27" name="Picture 2" descr="C:\Users\Claudia\Desktop\images-2.jpeg"/>
          <p:cNvPicPr>
            <a:picLocks noChangeAspect="1" noChangeArrowheads="1"/>
          </p:cNvPicPr>
          <p:nvPr/>
        </p:nvPicPr>
        <p:blipFill>
          <a:blip r:embed="rId2"/>
          <a:srcRect/>
          <a:stretch>
            <a:fillRect/>
          </a:stretch>
        </p:blipFill>
        <p:spPr bwMode="auto">
          <a:xfrm>
            <a:off x="37161217" y="-1"/>
            <a:ext cx="6729984" cy="5040991"/>
          </a:xfrm>
          <a:prstGeom prst="rect">
            <a:avLst/>
          </a:prstGeom>
          <a:noFill/>
        </p:spPr>
      </p:pic>
      <p:pic>
        <p:nvPicPr>
          <p:cNvPr id="28" name="Picture 3" descr="C:\Users\Claudia\Desktop\ssep-logo-trans-2.png"/>
          <p:cNvPicPr>
            <a:picLocks noChangeAspect="1" noChangeArrowheads="1"/>
          </p:cNvPicPr>
          <p:nvPr/>
        </p:nvPicPr>
        <p:blipFill>
          <a:blip r:embed="rId3"/>
          <a:srcRect b="44444"/>
          <a:stretch>
            <a:fillRect/>
          </a:stretch>
        </p:blipFill>
        <p:spPr bwMode="auto">
          <a:xfrm>
            <a:off x="0" y="-1"/>
            <a:ext cx="21073268" cy="4389121"/>
          </a:xfrm>
          <a:prstGeom prst="rect">
            <a:avLst/>
          </a:prstGeom>
          <a:noFill/>
        </p:spPr>
      </p:pic>
      <p:pic>
        <p:nvPicPr>
          <p:cNvPr id="13314" name="Picture 2" descr="C:\Users\Claudia\Desktop\Monty_Tech-2.jpg"/>
          <p:cNvPicPr>
            <a:picLocks noChangeAspect="1" noChangeArrowheads="1"/>
          </p:cNvPicPr>
          <p:nvPr/>
        </p:nvPicPr>
        <p:blipFill>
          <a:blip r:embed="rId4"/>
          <a:srcRect/>
          <a:stretch>
            <a:fillRect/>
          </a:stretch>
        </p:blipFill>
        <p:spPr bwMode="auto">
          <a:xfrm>
            <a:off x="20713696" y="9730447"/>
            <a:ext cx="12734090" cy="8873222"/>
          </a:xfrm>
          <a:prstGeom prst="rect">
            <a:avLst/>
          </a:prstGeom>
          <a:noFill/>
        </p:spPr>
      </p:pic>
      <p:pic>
        <p:nvPicPr>
          <p:cNvPr id="13315" name="Picture 3" descr="C:\Users\Claudia\Desktop\typesoffundsbanner-2.jpg"/>
          <p:cNvPicPr>
            <a:picLocks noChangeAspect="1" noChangeArrowheads="1"/>
          </p:cNvPicPr>
          <p:nvPr/>
        </p:nvPicPr>
        <p:blipFill>
          <a:blip r:embed="rId5"/>
          <a:srcRect/>
          <a:stretch>
            <a:fillRect/>
          </a:stretch>
        </p:blipFill>
        <p:spPr bwMode="auto">
          <a:xfrm>
            <a:off x="12131743" y="11111204"/>
            <a:ext cx="9091946" cy="6685254"/>
          </a:xfrm>
          <a:prstGeom prst="rect">
            <a:avLst/>
          </a:prstGeom>
          <a:noFill/>
        </p:spPr>
      </p:pic>
      <p:pic>
        <p:nvPicPr>
          <p:cNvPr id="13316" name="Picture 4" descr="C:\Users\Claudia\Desktop\site_logo-2.png"/>
          <p:cNvPicPr>
            <a:picLocks noChangeAspect="1" noChangeArrowheads="1"/>
          </p:cNvPicPr>
          <p:nvPr/>
        </p:nvPicPr>
        <p:blipFill>
          <a:blip r:embed="rId6"/>
          <a:srcRect/>
          <a:stretch>
            <a:fillRect/>
          </a:stretch>
        </p:blipFill>
        <p:spPr bwMode="auto">
          <a:xfrm>
            <a:off x="14822906" y="24332785"/>
            <a:ext cx="14206455" cy="4571627"/>
          </a:xfrm>
          <a:prstGeom prst="rect">
            <a:avLst/>
          </a:prstGeom>
          <a:solidFill>
            <a:schemeClr val="accent1">
              <a:lumMod val="60000"/>
              <a:lumOff val="40000"/>
            </a:schemeClr>
          </a:solidFill>
        </p:spPr>
      </p:pic>
      <p:pic>
        <p:nvPicPr>
          <p:cNvPr id="13317" name="Picture 5" descr="C:\Users\Claudia\Desktop\WHOIlogo-2.png"/>
          <p:cNvPicPr>
            <a:picLocks noChangeAspect="1" noChangeArrowheads="1"/>
          </p:cNvPicPr>
          <p:nvPr/>
        </p:nvPicPr>
        <p:blipFill>
          <a:blip r:embed="rId7"/>
          <a:srcRect/>
          <a:stretch>
            <a:fillRect/>
          </a:stretch>
        </p:blipFill>
        <p:spPr bwMode="auto">
          <a:xfrm>
            <a:off x="14580803" y="19259052"/>
            <a:ext cx="14265077" cy="4274720"/>
          </a:xfrm>
          <a:prstGeom prst="rect">
            <a:avLst/>
          </a:prstGeom>
          <a:solidFill>
            <a:schemeClr val="accent1">
              <a:lumMod val="50000"/>
            </a:schemeClr>
          </a:solid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loud Callout 30"/>
          <p:cNvSpPr/>
          <p:nvPr/>
        </p:nvSpPr>
        <p:spPr>
          <a:xfrm>
            <a:off x="17132965" y="9143997"/>
            <a:ext cx="13330990" cy="7267075"/>
          </a:xfrm>
          <a:prstGeom prst="cloudCallout">
            <a:avLst>
              <a:gd name="adj1" fmla="val -65384"/>
              <a:gd name="adj2" fmla="val -37110"/>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4" name="Text Placeholder 3"/>
          <p:cNvSpPr>
            <a:spLocks noGrp="1"/>
          </p:cNvSpPr>
          <p:nvPr>
            <p:ph type="body" sz="quarter" idx="13"/>
          </p:nvPr>
        </p:nvSpPr>
        <p:spPr>
          <a:xfrm>
            <a:off x="6388765" y="6978313"/>
            <a:ext cx="13583653" cy="1703671"/>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8800" b="1" dirty="0" smtClean="0">
                <a:effectLst>
                  <a:outerShdw blurRad="38100" dist="38100" dir="2700000" algn="tl">
                    <a:srgbClr val="000000">
                      <a:alpha val="43137"/>
                    </a:srgbClr>
                  </a:outerShdw>
                </a:effectLst>
              </a:rPr>
              <a:t>Our big question is…</a:t>
            </a:r>
            <a:endParaRPr lang="en-US" sz="88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39"/>
          </p:nvPr>
        </p:nvSpPr>
        <p:spPr>
          <a:xfrm>
            <a:off x="18047365" y="10771630"/>
            <a:ext cx="12885818" cy="3762516"/>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lstStyle/>
          <a:p>
            <a:r>
              <a:rPr lang="en-US" sz="8000" i="1" dirty="0" smtClean="0">
                <a:latin typeface="Eras Demi ITC" pitchFamily="34" charset="0"/>
                <a:cs typeface="Aharoni" pitchFamily="2" charset="-79"/>
              </a:rPr>
              <a:t/>
            </a:r>
            <a:br>
              <a:rPr lang="en-US" sz="8000" i="1" dirty="0" smtClean="0">
                <a:latin typeface="Eras Demi ITC" pitchFamily="34" charset="0"/>
                <a:cs typeface="Aharoni" pitchFamily="2" charset="-79"/>
              </a:rPr>
            </a:br>
            <a:r>
              <a:rPr lang="en-US" sz="8000" i="1" dirty="0" smtClean="0">
                <a:solidFill>
                  <a:schemeClr val="accent1">
                    <a:lumMod val="40000"/>
                    <a:lumOff val="60000"/>
                  </a:schemeClr>
                </a:solidFill>
                <a:latin typeface="Eras Demi ITC" pitchFamily="34" charset="0"/>
                <a:cs typeface="Aharoni" pitchFamily="2" charset="-79"/>
              </a:rPr>
              <a:t>"Would plastic eating microbes decompose polymers at a quicker rate in microgravity?"</a:t>
            </a:r>
            <a:endParaRPr lang="en-US" sz="6600" dirty="0" smtClean="0">
              <a:solidFill>
                <a:schemeClr val="accent1">
                  <a:lumMod val="40000"/>
                  <a:lumOff val="60000"/>
                </a:schemeClr>
              </a:solidFill>
              <a:latin typeface="Eras Demi ITC" pitchFamily="34" charset="0"/>
              <a:cs typeface="Aharoni" pitchFamily="2" charset="-79"/>
            </a:endParaRPr>
          </a:p>
          <a:p>
            <a:endParaRPr lang="en-US" sz="6000" dirty="0"/>
          </a:p>
        </p:txBody>
      </p:sp>
      <p:sp>
        <p:nvSpPr>
          <p:cNvPr id="6" name="Text Placeholder 5"/>
          <p:cNvSpPr>
            <a:spLocks noGrp="1"/>
          </p:cNvSpPr>
          <p:nvPr>
            <p:ph type="body" sz="quarter" idx="37"/>
          </p:nvPr>
        </p:nvSpPr>
        <p:spPr>
          <a:xfrm>
            <a:off x="9661353" y="18775032"/>
            <a:ext cx="19394570" cy="193945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8800" b="1" dirty="0" smtClean="0">
                <a:effectLst>
                  <a:outerShdw blurRad="38100" dist="38100" dir="2700000" algn="tl">
                    <a:srgbClr val="000000">
                      <a:alpha val="43137"/>
                    </a:srgbClr>
                  </a:outerShdw>
                </a:effectLst>
              </a:rPr>
              <a:t>Based on a few things we know…</a:t>
            </a:r>
            <a:endParaRPr lang="en-US" sz="8800" b="1" dirty="0">
              <a:effectLst>
                <a:outerShdw blurRad="38100" dist="38100" dir="2700000" algn="tl">
                  <a:srgbClr val="000000">
                    <a:alpha val="43137"/>
                  </a:srgbClr>
                </a:outerShdw>
              </a:effectLst>
            </a:endParaRPr>
          </a:p>
        </p:txBody>
      </p:sp>
      <p:graphicFrame>
        <p:nvGraphicFramePr>
          <p:cNvPr id="30" name="Content Placeholder 29"/>
          <p:cNvGraphicFramePr>
            <a:graphicFrameLocks noGrp="1"/>
          </p:cNvGraphicFramePr>
          <p:nvPr>
            <p:ph sz="quarter" idx="38"/>
          </p:nvPr>
        </p:nvGraphicFramePr>
        <p:xfrm>
          <a:off x="2358188" y="21397917"/>
          <a:ext cx="38597302" cy="5408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Picture 2" descr="C:\Users\Claudia\Desktop\images-2.jpeg"/>
          <p:cNvPicPr>
            <a:picLocks noChangeAspect="1" noChangeArrowheads="1"/>
          </p:cNvPicPr>
          <p:nvPr/>
        </p:nvPicPr>
        <p:blipFill>
          <a:blip r:embed="rId7"/>
          <a:srcRect/>
          <a:stretch>
            <a:fillRect/>
          </a:stretch>
        </p:blipFill>
        <p:spPr bwMode="auto">
          <a:xfrm>
            <a:off x="37161217" y="-1"/>
            <a:ext cx="6729984" cy="5040991"/>
          </a:xfrm>
          <a:prstGeom prst="rect">
            <a:avLst/>
          </a:prstGeom>
          <a:noFill/>
        </p:spPr>
      </p:pic>
      <p:pic>
        <p:nvPicPr>
          <p:cNvPr id="28" name="Picture 3" descr="C:\Users\Claudia\Desktop\ssep-logo-trans-2.png"/>
          <p:cNvPicPr>
            <a:picLocks noChangeAspect="1" noChangeArrowheads="1"/>
          </p:cNvPicPr>
          <p:nvPr/>
        </p:nvPicPr>
        <p:blipFill>
          <a:blip r:embed="rId8"/>
          <a:srcRect b="44444"/>
          <a:stretch>
            <a:fillRect/>
          </a:stretch>
        </p:blipFill>
        <p:spPr bwMode="auto">
          <a:xfrm>
            <a:off x="0" y="-1"/>
            <a:ext cx="21073268" cy="438912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394274" y="8373966"/>
            <a:ext cx="23834581" cy="1414908"/>
          </a:xfrm>
        </p:spPr>
        <p:txBody>
          <a:bodyPr/>
          <a:lstStyle/>
          <a:p>
            <a:r>
              <a:rPr lang="en-US" sz="8800" b="1" dirty="0" smtClean="0"/>
              <a:t>How could this knowledge be beneficial?</a:t>
            </a:r>
            <a:endParaRPr lang="en-US" sz="8800" b="1" dirty="0"/>
          </a:p>
        </p:txBody>
      </p:sp>
      <p:sp>
        <p:nvSpPr>
          <p:cNvPr id="5" name="Text Placeholder 4"/>
          <p:cNvSpPr>
            <a:spLocks noGrp="1"/>
          </p:cNvSpPr>
          <p:nvPr>
            <p:ph type="body" sz="quarter" idx="39"/>
          </p:nvPr>
        </p:nvSpPr>
        <p:spPr>
          <a:xfrm>
            <a:off x="3356795" y="9953466"/>
            <a:ext cx="20369484" cy="2463110"/>
          </a:xfrm>
        </p:spPr>
        <p:txBody>
          <a:bodyPr/>
          <a:lstStyle/>
          <a:p>
            <a:pPr algn="ctr"/>
            <a:r>
              <a:rPr lang="en-US" sz="7200" dirty="0" smtClean="0">
                <a:effectLst>
                  <a:outerShdw blurRad="38100" dist="38100" dir="2700000" algn="tl">
                    <a:srgbClr val="000000">
                      <a:alpha val="43137"/>
                    </a:srgbClr>
                  </a:outerShdw>
                </a:effectLst>
              </a:rPr>
              <a:t>How could this knowledge be used to benefit both scientific and everyday communities?</a:t>
            </a:r>
            <a:endParaRPr lang="en-US" sz="7200" dirty="0">
              <a:effectLst>
                <a:outerShdw blurRad="38100" dist="38100" dir="2700000" algn="tl">
                  <a:srgbClr val="000000">
                    <a:alpha val="43137"/>
                  </a:srgbClr>
                </a:outerShdw>
              </a:effectLst>
            </a:endParaRPr>
          </a:p>
        </p:txBody>
      </p:sp>
      <p:sp>
        <p:nvSpPr>
          <p:cNvPr id="6" name="Text Placeholder 5"/>
          <p:cNvSpPr>
            <a:spLocks noGrp="1"/>
          </p:cNvSpPr>
          <p:nvPr>
            <p:ph type="body" sz="quarter" idx="37"/>
          </p:nvPr>
        </p:nvSpPr>
        <p:spPr>
          <a:xfrm>
            <a:off x="7784436" y="17138700"/>
            <a:ext cx="12801600" cy="1280160"/>
          </a:xfrm>
        </p:spPr>
        <p:txBody>
          <a:bodyPr/>
          <a:lstStyle/>
          <a:p>
            <a:r>
              <a:rPr lang="en-US" sz="7200" b="1" dirty="0" smtClean="0"/>
              <a:t>On a large scale…</a:t>
            </a:r>
            <a:endParaRPr lang="en-US" sz="7200" b="1" dirty="0"/>
          </a:p>
        </p:txBody>
      </p:sp>
      <p:sp>
        <p:nvSpPr>
          <p:cNvPr id="7" name="Content Placeholder 6"/>
          <p:cNvSpPr>
            <a:spLocks noGrp="1"/>
          </p:cNvSpPr>
          <p:nvPr>
            <p:ph sz="quarter" idx="38"/>
          </p:nvPr>
        </p:nvSpPr>
        <p:spPr>
          <a:xfrm>
            <a:off x="7784436" y="18799055"/>
            <a:ext cx="12801600" cy="6707847"/>
          </a:xfrm>
        </p:spPr>
        <p:style>
          <a:lnRef idx="1">
            <a:schemeClr val="accent1"/>
          </a:lnRef>
          <a:fillRef idx="2">
            <a:schemeClr val="accent1"/>
          </a:fillRef>
          <a:effectRef idx="1">
            <a:schemeClr val="accent1"/>
          </a:effectRef>
          <a:fontRef idx="minor">
            <a:schemeClr val="dk1"/>
          </a:fontRef>
        </p:style>
        <p:txBody>
          <a:bodyPr>
            <a:normAutofit/>
          </a:bodyPr>
          <a:lstStyle/>
          <a:p>
            <a:r>
              <a:rPr lang="en-US" sz="6000" dirty="0" smtClean="0">
                <a:effectLst>
                  <a:outerShdw blurRad="38100" dist="38100" dir="2700000" algn="tl">
                    <a:srgbClr val="000000">
                      <a:alpha val="43137"/>
                    </a:srgbClr>
                  </a:outerShdw>
                </a:effectLst>
              </a:rPr>
              <a:t>By detecting if the biodegradation of plastics, such as polyethylene, is more efficient in microgravity, the implementation of this knowledge may be applied with space technology to facilitate a solution to our planet’s pollution problem.</a:t>
            </a:r>
            <a:endParaRPr lang="en-US" sz="6000" dirty="0">
              <a:effectLst>
                <a:outerShdw blurRad="38100" dist="38100" dir="2700000" algn="tl">
                  <a:srgbClr val="000000">
                    <a:alpha val="43137"/>
                  </a:srgbClr>
                </a:outerShdw>
              </a:effectLst>
            </a:endParaRPr>
          </a:p>
        </p:txBody>
      </p:sp>
      <p:pic>
        <p:nvPicPr>
          <p:cNvPr id="27" name="Picture 2" descr="C:\Users\Claudia\Desktop\images-2.jpeg"/>
          <p:cNvPicPr>
            <a:picLocks noChangeAspect="1" noChangeArrowheads="1"/>
          </p:cNvPicPr>
          <p:nvPr/>
        </p:nvPicPr>
        <p:blipFill>
          <a:blip r:embed="rId2"/>
          <a:srcRect/>
          <a:stretch>
            <a:fillRect/>
          </a:stretch>
        </p:blipFill>
        <p:spPr bwMode="auto">
          <a:xfrm>
            <a:off x="37161217" y="-1"/>
            <a:ext cx="6729984" cy="5040991"/>
          </a:xfrm>
          <a:prstGeom prst="rect">
            <a:avLst/>
          </a:prstGeom>
          <a:noFill/>
        </p:spPr>
      </p:pic>
      <p:pic>
        <p:nvPicPr>
          <p:cNvPr id="28" name="Picture 3" descr="C:\Users\Claudia\Desktop\ssep-logo-trans-2.png"/>
          <p:cNvPicPr>
            <a:picLocks noChangeAspect="1" noChangeArrowheads="1"/>
          </p:cNvPicPr>
          <p:nvPr/>
        </p:nvPicPr>
        <p:blipFill>
          <a:blip r:embed="rId3"/>
          <a:srcRect b="44444"/>
          <a:stretch>
            <a:fillRect/>
          </a:stretch>
        </p:blipFill>
        <p:spPr bwMode="auto">
          <a:xfrm>
            <a:off x="0" y="-1"/>
            <a:ext cx="21073268" cy="4389121"/>
          </a:xfrm>
          <a:prstGeom prst="rect">
            <a:avLst/>
          </a:prstGeom>
          <a:noFill/>
        </p:spPr>
      </p:pic>
      <p:sp>
        <p:nvSpPr>
          <p:cNvPr id="25" name="Text Placeholder 5"/>
          <p:cNvSpPr>
            <a:spLocks noGrp="1"/>
          </p:cNvSpPr>
          <p:nvPr>
            <p:ph type="body" sz="quarter" idx="37"/>
          </p:nvPr>
        </p:nvSpPr>
        <p:spPr>
          <a:xfrm>
            <a:off x="26754216" y="12285988"/>
            <a:ext cx="12801600" cy="1280160"/>
          </a:xfrm>
        </p:spPr>
        <p:txBody>
          <a:bodyPr/>
          <a:lstStyle/>
          <a:p>
            <a:r>
              <a:rPr lang="en-US" sz="7200" b="1" dirty="0" smtClean="0"/>
              <a:t>On a simpler scale…</a:t>
            </a:r>
            <a:endParaRPr lang="en-US" sz="7200" b="1" dirty="0"/>
          </a:p>
        </p:txBody>
      </p:sp>
      <p:sp>
        <p:nvSpPr>
          <p:cNvPr id="26" name="Content Placeholder 6"/>
          <p:cNvSpPr>
            <a:spLocks noGrp="1"/>
          </p:cNvSpPr>
          <p:nvPr>
            <p:ph sz="quarter" idx="38"/>
          </p:nvPr>
        </p:nvSpPr>
        <p:spPr>
          <a:xfrm>
            <a:off x="26754216" y="13946343"/>
            <a:ext cx="12801600" cy="8576753"/>
          </a:xfrm>
        </p:spPr>
        <p:style>
          <a:lnRef idx="1">
            <a:schemeClr val="accent1"/>
          </a:lnRef>
          <a:fillRef idx="2">
            <a:schemeClr val="accent1"/>
          </a:fillRef>
          <a:effectRef idx="1">
            <a:schemeClr val="accent1"/>
          </a:effectRef>
          <a:fontRef idx="minor">
            <a:schemeClr val="dk1"/>
          </a:fontRef>
        </p:style>
        <p:txBody>
          <a:bodyPr>
            <a:normAutofit/>
          </a:bodyPr>
          <a:lstStyle/>
          <a:p>
            <a:r>
              <a:rPr lang="en-US" sz="6000" dirty="0" smtClean="0">
                <a:effectLst>
                  <a:outerShdw blurRad="38100" dist="38100" dir="2700000" algn="tl">
                    <a:srgbClr val="000000">
                      <a:alpha val="43137"/>
                    </a:srgbClr>
                  </a:outerShdw>
                </a:effectLst>
              </a:rPr>
              <a:t>By detecting if the biodegradation of plastics, such as polyethylene, is more efficient in microgravity, the implementation of this knowledge may be applied with space technology to help manage what packaging or disposable materials are used by those aboard the International Space Station.</a:t>
            </a:r>
            <a:endParaRPr lang="en-US" sz="6000"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0" y="4042623"/>
            <a:ext cx="37201642" cy="1848040"/>
          </a:xfrm>
        </p:spPr>
        <p:txBody>
          <a:bodyPr/>
          <a:lstStyle/>
          <a:p>
            <a:r>
              <a:rPr lang="en-US" sz="10000" b="1" dirty="0" smtClean="0">
                <a:effectLst>
                  <a:outerShdw blurRad="38100" dist="38100" dir="2700000" algn="tl">
                    <a:srgbClr val="000000">
                      <a:alpha val="43137"/>
                    </a:srgbClr>
                  </a:outerShdw>
                </a:effectLst>
              </a:rPr>
              <a:t>Now how do we test THAT?</a:t>
            </a:r>
            <a:endParaRPr lang="en-US" sz="100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39"/>
          </p:nvPr>
        </p:nvSpPr>
        <p:spPr>
          <a:xfrm>
            <a:off x="806118" y="7026442"/>
            <a:ext cx="13439274" cy="4167692"/>
          </a:xfrm>
        </p:spPr>
        <p:txBody>
          <a:bodyPr/>
          <a:lstStyle/>
          <a:p>
            <a:pPr algn="ctr"/>
            <a:r>
              <a:rPr lang="en-US" sz="6600" b="1" spc="300" dirty="0" smtClean="0">
                <a:effectLst>
                  <a:outerShdw blurRad="38100" dist="38100" dir="2700000" algn="tl">
                    <a:srgbClr val="000000">
                      <a:alpha val="43137"/>
                    </a:srgbClr>
                  </a:outerShdw>
                </a:effectLst>
              </a:rPr>
              <a:t>Here we began our research for the materials and preparations necessary for answering our question.</a:t>
            </a:r>
            <a:endParaRPr lang="en-US" sz="6600" b="1" spc="300" dirty="0">
              <a:effectLst>
                <a:outerShdw blurRad="38100" dist="38100" dir="2700000" algn="tl">
                  <a:srgbClr val="000000">
                    <a:alpha val="43137"/>
                  </a:srgbClr>
                </a:outerShdw>
              </a:effectLst>
            </a:endParaRPr>
          </a:p>
        </p:txBody>
      </p:sp>
      <p:sp>
        <p:nvSpPr>
          <p:cNvPr id="6" name="Text Placeholder 5"/>
          <p:cNvSpPr>
            <a:spLocks noGrp="1"/>
          </p:cNvSpPr>
          <p:nvPr>
            <p:ph type="body" sz="quarter" idx="37"/>
          </p:nvPr>
        </p:nvSpPr>
        <p:spPr>
          <a:xfrm>
            <a:off x="1143000" y="12181722"/>
            <a:ext cx="12801600" cy="1280160"/>
          </a:xfrm>
        </p:spPr>
        <p:txBody>
          <a:bodyPr/>
          <a:lstStyle/>
          <a:p>
            <a:r>
              <a:rPr lang="en-US" b="1" dirty="0" smtClean="0">
                <a:effectLst>
                  <a:outerShdw blurRad="38100" dist="38100" dir="2700000" algn="tl">
                    <a:srgbClr val="000000">
                      <a:alpha val="43137"/>
                    </a:srgbClr>
                  </a:outerShdw>
                </a:effectLst>
              </a:rPr>
              <a:t>FIRST – The Bacteria</a:t>
            </a:r>
            <a:endParaRPr lang="en-US" b="1" dirty="0">
              <a:effectLst>
                <a:outerShdw blurRad="38100" dist="38100" dir="2700000" algn="tl">
                  <a:srgbClr val="000000">
                    <a:alpha val="43137"/>
                  </a:srgbClr>
                </a:outerShdw>
              </a:effectLst>
            </a:endParaRPr>
          </a:p>
        </p:txBody>
      </p:sp>
      <p:sp>
        <p:nvSpPr>
          <p:cNvPr id="7" name="Content Placeholder 6"/>
          <p:cNvSpPr>
            <a:spLocks noGrp="1"/>
          </p:cNvSpPr>
          <p:nvPr>
            <p:ph sz="quarter" idx="38"/>
          </p:nvPr>
        </p:nvSpPr>
        <p:spPr>
          <a:xfrm>
            <a:off x="4523874" y="13938330"/>
            <a:ext cx="9420726" cy="2807506"/>
          </a:xfrm>
        </p:spPr>
        <p:style>
          <a:lnRef idx="0">
            <a:schemeClr val="accent1"/>
          </a:lnRef>
          <a:fillRef idx="3">
            <a:schemeClr val="accent1"/>
          </a:fillRef>
          <a:effectRef idx="3">
            <a:schemeClr val="accent1"/>
          </a:effectRef>
          <a:fontRef idx="minor">
            <a:schemeClr val="lt1"/>
          </a:fontRef>
        </p:style>
        <p:txBody>
          <a:bodyPr>
            <a:noAutofit/>
          </a:bodyPr>
          <a:lstStyle/>
          <a:p>
            <a:r>
              <a:rPr lang="en-US" sz="4400" dirty="0" smtClean="0">
                <a:effectLst>
                  <a:outerShdw blurRad="38100" dist="38100" dir="2700000" algn="tl">
                    <a:srgbClr val="000000">
                      <a:alpha val="43137"/>
                    </a:srgbClr>
                  </a:outerShdw>
                </a:effectLst>
              </a:rPr>
              <a:t>Thanks to Dr. Mincer at Woods Hole Oceanographic Institute, we decided on testing the colonization of </a:t>
            </a:r>
            <a:r>
              <a:rPr lang="en-US" sz="4400" i="1" dirty="0" smtClean="0">
                <a:effectLst>
                  <a:outerShdw blurRad="38100" dist="38100" dir="2700000" algn="tl">
                    <a:srgbClr val="000000">
                      <a:alpha val="43137"/>
                    </a:srgbClr>
                  </a:outerShdw>
                </a:effectLst>
              </a:rPr>
              <a:t>Arthrobacter</a:t>
            </a:r>
            <a:endParaRPr lang="en-US" sz="4400" dirty="0">
              <a:effectLst>
                <a:outerShdw blurRad="38100" dist="38100" dir="2700000" algn="tl">
                  <a:srgbClr val="000000">
                    <a:alpha val="43137"/>
                  </a:srgbClr>
                </a:outerShdw>
              </a:effectLst>
            </a:endParaRPr>
          </a:p>
        </p:txBody>
      </p:sp>
      <p:sp>
        <p:nvSpPr>
          <p:cNvPr id="8" name="Text Placeholder 7"/>
          <p:cNvSpPr>
            <a:spLocks noGrp="1"/>
          </p:cNvSpPr>
          <p:nvPr>
            <p:ph type="body" sz="quarter" idx="17"/>
          </p:nvPr>
        </p:nvSpPr>
        <p:spPr>
          <a:xfrm>
            <a:off x="1143000" y="17934252"/>
            <a:ext cx="12801600" cy="1219200"/>
          </a:xfrm>
        </p:spPr>
        <p:txBody>
          <a:bodyPr/>
          <a:lstStyle/>
          <a:p>
            <a:r>
              <a:rPr lang="en-US" b="1" dirty="0" smtClean="0">
                <a:effectLst>
                  <a:outerShdw blurRad="38100" dist="38100" dir="2700000" algn="tl">
                    <a:srgbClr val="000000">
                      <a:alpha val="43137"/>
                    </a:srgbClr>
                  </a:outerShdw>
                </a:effectLst>
              </a:rPr>
              <a:t>Our Mediums</a:t>
            </a:r>
            <a:endParaRPr lang="en-US" b="1" dirty="0">
              <a:effectLst>
                <a:outerShdw blurRad="38100" dist="38100" dir="2700000" algn="tl">
                  <a:srgbClr val="000000">
                    <a:alpha val="43137"/>
                  </a:srgbClr>
                </a:outerShdw>
              </a:effectLst>
            </a:endParaRPr>
          </a:p>
        </p:txBody>
      </p:sp>
      <p:sp>
        <p:nvSpPr>
          <p:cNvPr id="9" name="Content Placeholder 8"/>
          <p:cNvSpPr>
            <a:spLocks noGrp="1"/>
          </p:cNvSpPr>
          <p:nvPr>
            <p:ph sz="quarter" idx="25"/>
          </p:nvPr>
        </p:nvSpPr>
        <p:spPr>
          <a:xfrm>
            <a:off x="1143000" y="19713480"/>
            <a:ext cx="12801600" cy="4060899"/>
          </a:xfrm>
        </p:spPr>
        <p:style>
          <a:lnRef idx="0">
            <a:schemeClr val="accent1"/>
          </a:lnRef>
          <a:fillRef idx="3">
            <a:schemeClr val="accent1"/>
          </a:fillRef>
          <a:effectRef idx="3">
            <a:schemeClr val="accent1"/>
          </a:effectRef>
          <a:fontRef idx="minor">
            <a:schemeClr val="lt1"/>
          </a:fontRef>
        </p:style>
        <p:txBody>
          <a:bodyPr>
            <a:normAutofit/>
          </a:bodyPr>
          <a:lstStyle/>
          <a:p>
            <a:r>
              <a:rPr lang="en-US" sz="6000" b="1" dirty="0" smtClean="0">
                <a:effectLst>
                  <a:outerShdw blurRad="38100" dist="38100" dir="2700000" algn="tl">
                    <a:srgbClr val="000000">
                      <a:alpha val="43137"/>
                    </a:srgbClr>
                  </a:outerShdw>
                </a:effectLst>
              </a:rPr>
              <a:t>Diatomaceous Earth- </a:t>
            </a:r>
          </a:p>
          <a:p>
            <a:pPr lvl="1"/>
            <a:r>
              <a:rPr lang="en-US" sz="5600" b="1" dirty="0" smtClean="0">
                <a:effectLst>
                  <a:outerShdw blurRad="38100" dist="38100" dir="2700000" algn="tl">
                    <a:srgbClr val="000000">
                      <a:alpha val="43137"/>
                    </a:srgbClr>
                  </a:outerShdw>
                </a:effectLst>
              </a:rPr>
              <a:t>naturally occurring, soft,  </a:t>
            </a:r>
            <a:r>
              <a:rPr lang="en-US" sz="5600" b="1" dirty="0" smtClean="0">
                <a:solidFill>
                  <a:schemeClr val="bg1"/>
                </a:solidFill>
                <a:effectLst>
                  <a:outerShdw blurRad="38100" dist="38100" dir="2700000" algn="tl">
                    <a:srgbClr val="000000">
                      <a:alpha val="43137"/>
                    </a:srgbClr>
                  </a:outerShdw>
                </a:effectLst>
              </a:rPr>
              <a:t>siliceous sedimentary rock</a:t>
            </a:r>
            <a:endParaRPr lang="en-US" sz="5600" b="1" dirty="0">
              <a:solidFill>
                <a:schemeClr val="bg1"/>
              </a:solidFill>
              <a:effectLst>
                <a:outerShdw blurRad="38100" dist="38100" dir="2700000" algn="tl">
                  <a:srgbClr val="000000">
                    <a:alpha val="43137"/>
                  </a:srgbClr>
                </a:outerShdw>
              </a:effectLst>
            </a:endParaRPr>
          </a:p>
        </p:txBody>
      </p:sp>
      <p:sp>
        <p:nvSpPr>
          <p:cNvPr id="11" name="Content Placeholder 10"/>
          <p:cNvSpPr>
            <a:spLocks noGrp="1"/>
          </p:cNvSpPr>
          <p:nvPr>
            <p:ph sz="quarter" idx="26"/>
          </p:nvPr>
        </p:nvSpPr>
        <p:spPr>
          <a:xfrm>
            <a:off x="1143000" y="24620919"/>
            <a:ext cx="12801600" cy="4832364"/>
          </a:xfrm>
        </p:spPr>
        <p:style>
          <a:lnRef idx="0">
            <a:schemeClr val="accent1"/>
          </a:lnRef>
          <a:fillRef idx="3">
            <a:schemeClr val="accent1"/>
          </a:fillRef>
          <a:effectRef idx="3">
            <a:schemeClr val="accent1"/>
          </a:effectRef>
          <a:fontRef idx="minor">
            <a:schemeClr val="lt1"/>
          </a:fontRef>
        </p:style>
        <p:txBody>
          <a:bodyPr>
            <a:normAutofit/>
          </a:bodyPr>
          <a:lstStyle/>
          <a:p>
            <a:r>
              <a:rPr lang="en-US" sz="7200" b="1" dirty="0" err="1" smtClean="0">
                <a:effectLst>
                  <a:outerShdw blurRad="38100" dist="38100" dir="2700000" algn="tl">
                    <a:srgbClr val="000000">
                      <a:alpha val="43137"/>
                    </a:srgbClr>
                  </a:outerShdw>
                </a:effectLst>
              </a:rPr>
              <a:t>Nerdles</a:t>
            </a:r>
            <a:r>
              <a:rPr lang="en-US" sz="7200" b="1" dirty="0" smtClean="0">
                <a:effectLst>
                  <a:outerShdw blurRad="38100" dist="38100" dir="2700000" algn="tl">
                    <a:srgbClr val="000000">
                      <a:alpha val="43137"/>
                    </a:srgbClr>
                  </a:outerShdw>
                </a:effectLst>
              </a:rPr>
              <a:t>- </a:t>
            </a:r>
          </a:p>
          <a:p>
            <a:pPr lvl="1"/>
            <a:r>
              <a:rPr lang="en-US" sz="5600" b="1" dirty="0" err="1" smtClean="0">
                <a:effectLst>
                  <a:outerShdw blurRad="38100" dist="38100" dir="2700000" algn="tl">
                    <a:srgbClr val="000000">
                      <a:alpha val="43137"/>
                    </a:srgbClr>
                  </a:outerShdw>
                </a:effectLst>
              </a:rPr>
              <a:t>A</a:t>
            </a:r>
            <a:r>
              <a:rPr lang="en-US" sz="5600" b="1" dirty="0" err="1" smtClean="0">
                <a:solidFill>
                  <a:srgbClr val="00B0F0"/>
                </a:solidFill>
              </a:rPr>
              <a:t>p</a:t>
            </a:r>
            <a:r>
              <a:rPr lang="en-US" sz="5600" b="1" dirty="0" err="1" smtClean="0">
                <a:effectLst>
                  <a:outerShdw blurRad="38100" dist="38100" dir="2700000" algn="tl">
                    <a:srgbClr val="000000">
                      <a:alpha val="43137"/>
                    </a:srgbClr>
                  </a:outerShdw>
                </a:effectLst>
              </a:rPr>
              <a:t>preproduction</a:t>
            </a:r>
            <a:r>
              <a:rPr lang="en-US" sz="5600" b="1" dirty="0" smtClean="0">
                <a:effectLst>
                  <a:outerShdw blurRad="38100" dist="38100" dir="2700000" algn="tl">
                    <a:srgbClr val="000000">
                      <a:alpha val="43137"/>
                    </a:srgbClr>
                  </a:outerShdw>
                </a:effectLst>
              </a:rPr>
              <a:t> </a:t>
            </a:r>
            <a:r>
              <a:rPr lang="en-US" sz="5600" b="1" dirty="0" err="1" smtClean="0">
                <a:effectLst>
                  <a:outerShdw blurRad="38100" dist="38100" dir="2700000" algn="tl">
                    <a:srgbClr val="000000">
                      <a:alpha val="43137"/>
                    </a:srgbClr>
                  </a:outerShdw>
                </a:effectLst>
              </a:rPr>
              <a:t>microplastic</a:t>
            </a:r>
            <a:r>
              <a:rPr lang="en-US" sz="5600" b="1" dirty="0" smtClean="0">
                <a:effectLst>
                  <a:outerShdw blurRad="38100" dist="38100" dir="2700000" algn="tl">
                    <a:srgbClr val="000000">
                      <a:alpha val="43137"/>
                    </a:srgbClr>
                  </a:outerShdw>
                </a:effectLst>
              </a:rPr>
              <a:t> </a:t>
            </a:r>
          </a:p>
          <a:p>
            <a:pPr lvl="3">
              <a:buNone/>
            </a:pPr>
            <a:r>
              <a:rPr lang="en-US" sz="5600" b="1" dirty="0" smtClean="0">
                <a:effectLst>
                  <a:outerShdw blurRad="38100" dist="38100" dir="2700000" algn="tl">
                    <a:srgbClr val="000000">
                      <a:alpha val="43137"/>
                    </a:srgbClr>
                  </a:outerShdw>
                </a:effectLst>
              </a:rPr>
              <a:t>	pellet about the size of a pea. </a:t>
            </a:r>
            <a:endParaRPr lang="en-US" sz="6800" b="1" dirty="0">
              <a:effectLst>
                <a:outerShdw blurRad="38100" dist="38100" dir="2700000" algn="tl">
                  <a:srgbClr val="000000">
                    <a:alpha val="43137"/>
                  </a:srgbClr>
                </a:outerShdw>
              </a:effectLst>
            </a:endParaRPr>
          </a:p>
        </p:txBody>
      </p:sp>
      <p:sp>
        <p:nvSpPr>
          <p:cNvPr id="14" name="Text Placeholder 13"/>
          <p:cNvSpPr>
            <a:spLocks noGrp="1"/>
          </p:cNvSpPr>
          <p:nvPr>
            <p:ph type="body" sz="quarter" idx="40"/>
          </p:nvPr>
        </p:nvSpPr>
        <p:spPr>
          <a:xfrm>
            <a:off x="15304170" y="8505344"/>
            <a:ext cx="13042230" cy="1541082"/>
          </a:xfrm>
        </p:spPr>
        <p:txBody>
          <a:bodyPr/>
          <a:lstStyle/>
          <a:p>
            <a:r>
              <a:rPr lang="en-US" sz="7200" b="1" dirty="0" smtClean="0">
                <a:effectLst>
                  <a:outerShdw blurRad="38100" dist="38100" dir="2700000" algn="tl">
                    <a:srgbClr val="000000">
                      <a:alpha val="43137"/>
                    </a:srgbClr>
                  </a:outerShdw>
                </a:effectLst>
              </a:rPr>
              <a:t>Our Type 3 FME</a:t>
            </a:r>
            <a:endParaRPr lang="en-US" sz="7200" b="1" dirty="0">
              <a:effectLst>
                <a:outerShdw blurRad="38100" dist="38100" dir="2700000" algn="tl">
                  <a:srgbClr val="000000">
                    <a:alpha val="43137"/>
                  </a:srgbClr>
                </a:outerShdw>
              </a:effectLst>
            </a:endParaRPr>
          </a:p>
        </p:txBody>
      </p:sp>
      <p:graphicFrame>
        <p:nvGraphicFramePr>
          <p:cNvPr id="29" name="Content Placeholder 28"/>
          <p:cNvGraphicFramePr>
            <a:graphicFrameLocks noGrp="1"/>
          </p:cNvGraphicFramePr>
          <p:nvPr>
            <p:ph sz="quarter" idx="23"/>
            <p:extLst>
              <p:ext uri="{D42A27DB-BD31-4B8C-83A1-F6EECF244321}">
                <p14:modId xmlns:p14="http://schemas.microsoft.com/office/powerpoint/2010/main" val="3530090984"/>
              </p:ext>
            </p:extLst>
          </p:nvPr>
        </p:nvGraphicFramePr>
        <p:xfrm>
          <a:off x="15256042" y="10286980"/>
          <a:ext cx="13042232" cy="16513860"/>
        </p:xfrm>
        <a:graphic>
          <a:graphicData uri="http://schemas.openxmlformats.org/drawingml/2006/table">
            <a:tbl>
              <a:tblPr firstRow="1" bandRow="1">
                <a:tableStyleId>{BC89EF96-8CEA-46FF-86C4-4CE0E7609802}</a:tableStyleId>
              </a:tblPr>
              <a:tblGrid>
                <a:gridCol w="6521116"/>
                <a:gridCol w="6521116"/>
              </a:tblGrid>
              <a:tr h="1475180">
                <a:tc gridSpan="2">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000" b="1" i="1" spc="0" dirty="0" smtClean="0">
                          <a:effectLst>
                            <a:outerShdw blurRad="38100" dist="38100" dir="2700000" algn="tl">
                              <a:srgbClr val="000000">
                                <a:alpha val="43137"/>
                              </a:srgbClr>
                            </a:outerShdw>
                          </a:effectLst>
                        </a:rPr>
                        <a:t>FME Main Volume</a:t>
                      </a:r>
                      <a:endParaRPr lang="en-US" sz="6000" spc="0" dirty="0" smtClean="0">
                        <a:effectLst>
                          <a:outerShdw blurRad="38100" dist="38100" dir="2700000" algn="tl">
                            <a:srgbClr val="000000">
                              <a:alpha val="43137"/>
                            </a:srgbClr>
                          </a:outerShdw>
                        </a:effectLst>
                      </a:endParaRPr>
                    </a:p>
                  </a:txBody>
                  <a:tcPr/>
                </a:tc>
                <a:tc hMerge="1">
                  <a:txBody>
                    <a:bodyPr/>
                    <a:lstStyle/>
                    <a:p>
                      <a:endParaRPr lang="en-US" dirty="0"/>
                    </a:p>
                  </a:txBody>
                  <a:tcPr/>
                </a:tc>
              </a:tr>
              <a:tr h="2675731">
                <a:tc gridSpan="2">
                  <a:txBody>
                    <a:bodyPr/>
                    <a:lstStyle/>
                    <a:p>
                      <a:pPr marL="0" marR="0" lvl="1" indent="0" algn="l" defTabSz="4389120" rtl="0" eaLnBrk="1" fontAlgn="auto" latinLnBrk="0" hangingPunct="1">
                        <a:lnSpc>
                          <a:spcPct val="100000"/>
                        </a:lnSpc>
                        <a:spcBef>
                          <a:spcPts val="0"/>
                        </a:spcBef>
                        <a:spcAft>
                          <a:spcPts val="0"/>
                        </a:spcAft>
                        <a:buClrTx/>
                        <a:buSzTx/>
                        <a:buFontTx/>
                        <a:buNone/>
                        <a:tabLst/>
                        <a:defRPr/>
                      </a:pPr>
                      <a:r>
                        <a:rPr lang="en-US" sz="7200" b="0" spc="0" dirty="0" err="1" smtClean="0">
                          <a:effectLst>
                            <a:outerShdw blurRad="38100" dist="38100" dir="2700000" algn="tl">
                              <a:srgbClr val="000000">
                                <a:alpha val="43137"/>
                              </a:srgbClr>
                            </a:outerShdw>
                          </a:effectLst>
                        </a:rPr>
                        <a:t>Nerdles</a:t>
                      </a:r>
                      <a:r>
                        <a:rPr lang="en-US" sz="7200" b="0" spc="0" dirty="0" smtClean="0">
                          <a:effectLst>
                            <a:outerShdw blurRad="38100" dist="38100" dir="2700000" algn="tl">
                              <a:srgbClr val="000000">
                                <a:alpha val="43137"/>
                              </a:srgbClr>
                            </a:outerShdw>
                          </a:effectLst>
                        </a:rPr>
                        <a:t> – cut</a:t>
                      </a:r>
                      <a:r>
                        <a:rPr lang="en-US" sz="7200" b="0" spc="0" baseline="0" dirty="0" smtClean="0">
                          <a:effectLst>
                            <a:outerShdw blurRad="38100" dist="38100" dir="2700000" algn="tl">
                              <a:srgbClr val="000000">
                                <a:alpha val="43137"/>
                              </a:srgbClr>
                            </a:outerShdw>
                          </a:effectLst>
                        </a:rPr>
                        <a:t> into halves</a:t>
                      </a:r>
                      <a:endParaRPr lang="en-US" sz="7200" b="0" spc="0" dirty="0" smtClean="0">
                        <a:effectLst>
                          <a:outerShdw blurRad="38100" dist="38100" dir="2700000" algn="tl">
                            <a:srgbClr val="000000">
                              <a:alpha val="43137"/>
                            </a:srgbClr>
                          </a:outerShdw>
                        </a:effectLst>
                      </a:endParaRPr>
                    </a:p>
                  </a:txBody>
                  <a:tcPr/>
                </a:tc>
                <a:tc hMerge="1">
                  <a:txBody>
                    <a:bodyPr/>
                    <a:lstStyle/>
                    <a:p>
                      <a:pPr marL="0" marR="0" lvl="4" indent="0" algn="l" defTabSz="4389120" rtl="0" eaLnBrk="1" fontAlgn="auto" latinLnBrk="0" hangingPunct="1">
                        <a:lnSpc>
                          <a:spcPct val="100000"/>
                        </a:lnSpc>
                        <a:spcBef>
                          <a:spcPts val="0"/>
                        </a:spcBef>
                        <a:spcAft>
                          <a:spcPts val="0"/>
                        </a:spcAft>
                        <a:buClrTx/>
                        <a:buSzTx/>
                        <a:buFontTx/>
                        <a:buNone/>
                        <a:tabLst/>
                        <a:defRPr/>
                      </a:pPr>
                      <a:endParaRPr lang="en-US" sz="7200" b="0" spc="0" dirty="0" smtClean="0">
                        <a:effectLst>
                          <a:outerShdw blurRad="38100" dist="38100" dir="2700000" algn="tl">
                            <a:srgbClr val="000000">
                              <a:alpha val="43137"/>
                            </a:srgbClr>
                          </a:outerShdw>
                        </a:effectLst>
                      </a:endParaRPr>
                    </a:p>
                  </a:txBody>
                  <a:tcPr/>
                </a:tc>
              </a:tr>
              <a:tr h="1274332">
                <a:tc gridSpan="2">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000" b="1" i="1" spc="0" dirty="0" smtClean="0">
                          <a:effectLst>
                            <a:outerShdw blurRad="38100" dist="38100" dir="2700000" algn="tl">
                              <a:srgbClr val="000000">
                                <a:alpha val="43137"/>
                              </a:srgbClr>
                            </a:outerShdw>
                          </a:effectLst>
                        </a:rPr>
                        <a:t>Short Ampoule A</a:t>
                      </a:r>
                      <a:endParaRPr lang="en-US" sz="6000" spc="0" dirty="0" smtClean="0">
                        <a:effectLst>
                          <a:outerShdw blurRad="38100" dist="38100" dir="2700000" algn="tl">
                            <a:srgbClr val="000000">
                              <a:alpha val="43137"/>
                            </a:srgbClr>
                          </a:outerShdw>
                        </a:effectLst>
                      </a:endParaRPr>
                    </a:p>
                  </a:txBody>
                  <a:tcPr/>
                </a:tc>
                <a:tc hMerge="1">
                  <a:txBody>
                    <a:bodyPr/>
                    <a:lstStyle/>
                    <a:p>
                      <a:endParaRPr lang="en-US" dirty="0"/>
                    </a:p>
                  </a:txBody>
                  <a:tcPr/>
                </a:tc>
              </a:tr>
              <a:tr h="2569323">
                <a:tc gridSpan="2">
                  <a:txBody>
                    <a:bodyPr/>
                    <a:lstStyle/>
                    <a:p>
                      <a:pPr marL="0" marR="0" lvl="1" indent="0" algn="l" defTabSz="4389120" rtl="0" eaLnBrk="1" fontAlgn="auto" latinLnBrk="0" hangingPunct="1">
                        <a:lnSpc>
                          <a:spcPct val="100000"/>
                        </a:lnSpc>
                        <a:spcBef>
                          <a:spcPts val="0"/>
                        </a:spcBef>
                        <a:spcAft>
                          <a:spcPts val="0"/>
                        </a:spcAft>
                        <a:buClrTx/>
                        <a:buSzTx/>
                        <a:buFontTx/>
                        <a:buNone/>
                        <a:tabLst/>
                        <a:defRPr/>
                      </a:pPr>
                      <a:r>
                        <a:rPr lang="en-US" sz="7200" spc="0" dirty="0" smtClean="0">
                          <a:effectLst>
                            <a:outerShdw blurRad="38100" dist="38100" dir="2700000" algn="tl">
                              <a:srgbClr val="000000">
                                <a:alpha val="43137"/>
                              </a:srgbClr>
                            </a:outerShdw>
                          </a:effectLst>
                        </a:rPr>
                        <a:t>Diatomaceous</a:t>
                      </a:r>
                      <a:r>
                        <a:rPr lang="en-US" sz="7200" spc="0" baseline="0" dirty="0" smtClean="0">
                          <a:effectLst>
                            <a:outerShdw blurRad="38100" dist="38100" dir="2700000" algn="tl">
                              <a:srgbClr val="000000">
                                <a:alpha val="43137"/>
                              </a:srgbClr>
                            </a:outerShdw>
                          </a:effectLst>
                        </a:rPr>
                        <a:t> Earth</a:t>
                      </a:r>
                      <a:endParaRPr lang="en-US" sz="7200" spc="0" dirty="0" smtClean="0">
                        <a:effectLst>
                          <a:outerShdw blurRad="38100" dist="38100" dir="2700000" algn="tl">
                            <a:srgbClr val="000000">
                              <a:alpha val="43137"/>
                            </a:srgbClr>
                          </a:outerShdw>
                        </a:effectLst>
                      </a:endParaRPr>
                    </a:p>
                  </a:txBody>
                  <a:tcPr/>
                </a:tc>
                <a:tc hMerge="1">
                  <a:txBody>
                    <a:bodyPr/>
                    <a:lstStyle/>
                    <a:p>
                      <a:pPr lvl="0"/>
                      <a:endParaRPr lang="en-US" sz="7200" spc="0" dirty="0" smtClean="0">
                        <a:effectLst>
                          <a:outerShdw blurRad="38100" dist="38100" dir="2700000" algn="tl">
                            <a:srgbClr val="000000">
                              <a:alpha val="43137"/>
                            </a:srgbClr>
                          </a:outerShdw>
                        </a:effectLst>
                      </a:endParaRPr>
                    </a:p>
                  </a:txBody>
                  <a:tcPr/>
                </a:tc>
              </a:tr>
              <a:tr h="1386974">
                <a:tc gridSpan="2">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600" b="1" i="1" spc="0" dirty="0" smtClean="0">
                          <a:effectLst>
                            <a:outerShdw blurRad="38100" dist="38100" dir="2700000" algn="tl">
                              <a:srgbClr val="000000">
                                <a:alpha val="43137"/>
                              </a:srgbClr>
                            </a:outerShdw>
                          </a:effectLst>
                        </a:rPr>
                        <a:t>Short Ampoule B</a:t>
                      </a:r>
                      <a:endParaRPr lang="en-US" sz="6600" spc="0" dirty="0">
                        <a:effectLst>
                          <a:outerShdw blurRad="38100" dist="38100" dir="2700000" algn="tl">
                            <a:srgbClr val="000000">
                              <a:alpha val="43137"/>
                            </a:srgbClr>
                          </a:outerShdw>
                        </a:effectLst>
                      </a:endParaRPr>
                    </a:p>
                  </a:txBody>
                  <a:tcPr/>
                </a:tc>
                <a:tc hMerge="1">
                  <a:txBody>
                    <a:bodyPr/>
                    <a:lstStyle/>
                    <a:p>
                      <a:endParaRPr lang="en-US" dirty="0"/>
                    </a:p>
                  </a:txBody>
                  <a:tcPr/>
                </a:tc>
              </a:tr>
              <a:tr h="4181603">
                <a:tc>
                  <a:txBody>
                    <a:bodyPr/>
                    <a:lstStyle/>
                    <a:p>
                      <a:pPr marL="0" marR="0" lvl="1" indent="0" algn="l" defTabSz="4389120" rtl="0" eaLnBrk="1" fontAlgn="auto" latinLnBrk="0" hangingPunct="1">
                        <a:lnSpc>
                          <a:spcPct val="100000"/>
                        </a:lnSpc>
                        <a:spcBef>
                          <a:spcPts val="0"/>
                        </a:spcBef>
                        <a:spcAft>
                          <a:spcPts val="0"/>
                        </a:spcAft>
                        <a:buClrTx/>
                        <a:buSzTx/>
                        <a:buFontTx/>
                        <a:buNone/>
                        <a:tabLst/>
                        <a:defRPr/>
                      </a:pPr>
                      <a:r>
                        <a:rPr lang="en-US" sz="6600" i="1" spc="0" dirty="0" smtClean="0">
                          <a:effectLst>
                            <a:outerShdw blurRad="38100" dist="38100" dir="2700000" algn="tl">
                              <a:srgbClr val="000000">
                                <a:alpha val="43137"/>
                              </a:srgbClr>
                            </a:outerShdw>
                          </a:effectLst>
                        </a:rPr>
                        <a:t>Arthrobacter</a:t>
                      </a:r>
                      <a:r>
                        <a:rPr lang="en-US" sz="6600" spc="0" dirty="0" smtClean="0">
                          <a:effectLst>
                            <a:outerShdw blurRad="38100" dist="38100" dir="2700000" algn="tl">
                              <a:srgbClr val="000000">
                                <a:alpha val="43137"/>
                              </a:srgbClr>
                            </a:outerShdw>
                          </a:effectLst>
                        </a:rPr>
                        <a:t> sp. Freeze-dried: 1.4x10e8 CFU/ml; ampoule is filled to capacity, 0.92 ml</a:t>
                      </a:r>
                    </a:p>
                  </a:txBody>
                  <a:tcPr/>
                </a:tc>
                <a:tc>
                  <a:txBody>
                    <a:bodyPr/>
                    <a:lstStyle/>
                    <a:p>
                      <a:pPr marL="0" marR="0" lvl="1" indent="0" algn="l" defTabSz="4389120" rtl="0" eaLnBrk="1" fontAlgn="auto" latinLnBrk="0" hangingPunct="1">
                        <a:lnSpc>
                          <a:spcPct val="100000"/>
                        </a:lnSpc>
                        <a:spcBef>
                          <a:spcPts val="0"/>
                        </a:spcBef>
                        <a:spcAft>
                          <a:spcPts val="0"/>
                        </a:spcAft>
                        <a:buClrTx/>
                        <a:buSzTx/>
                        <a:buFontTx/>
                        <a:buNone/>
                        <a:tabLst/>
                        <a:defRPr/>
                      </a:pPr>
                      <a:r>
                        <a:rPr lang="en-US" sz="7200" spc="0" dirty="0" smtClean="0">
                          <a:effectLst>
                            <a:outerShdw blurRad="38100" dist="38100" dir="2700000" algn="tl">
                              <a:srgbClr val="000000">
                                <a:alpha val="43137"/>
                              </a:srgbClr>
                            </a:outerShdw>
                          </a:effectLst>
                        </a:rPr>
                        <a:t>ATCC: Global Bioresearch Center. #12834</a:t>
                      </a:r>
                    </a:p>
                  </a:txBody>
                  <a:tcPr/>
                </a:tc>
              </a:tr>
            </a:tbl>
          </a:graphicData>
        </a:graphic>
      </p:graphicFrame>
      <p:sp>
        <p:nvSpPr>
          <p:cNvPr id="21" name="Text Placeholder 20"/>
          <p:cNvSpPr>
            <a:spLocks noGrp="1"/>
          </p:cNvSpPr>
          <p:nvPr>
            <p:ph type="body" sz="quarter" idx="41"/>
          </p:nvPr>
        </p:nvSpPr>
        <p:spPr>
          <a:xfrm>
            <a:off x="29212672" y="11152982"/>
            <a:ext cx="13682312" cy="2322383"/>
          </a:xfrm>
        </p:spPr>
        <p:txBody>
          <a:bodyPr/>
          <a:lstStyle/>
          <a:p>
            <a:r>
              <a:rPr lang="en-US" sz="6000" b="1" dirty="0" smtClean="0"/>
              <a:t>Timeline for Experiment Aboard the International Space Station</a:t>
            </a:r>
            <a:endParaRPr lang="en-US" sz="6000" b="1" dirty="0">
              <a:effectLst>
                <a:outerShdw blurRad="38100" dist="38100" dir="2700000" algn="tl">
                  <a:srgbClr val="000000">
                    <a:alpha val="43137"/>
                  </a:srgbClr>
                </a:outerShdw>
              </a:effectLst>
            </a:endParaRPr>
          </a:p>
        </p:txBody>
      </p:sp>
      <p:sp>
        <p:nvSpPr>
          <p:cNvPr id="22" name="Content Placeholder 21"/>
          <p:cNvSpPr>
            <a:spLocks noGrp="1"/>
          </p:cNvSpPr>
          <p:nvPr>
            <p:ph sz="quarter" idx="42"/>
          </p:nvPr>
        </p:nvSpPr>
        <p:spPr>
          <a:xfrm>
            <a:off x="29212672" y="13752767"/>
            <a:ext cx="13682312" cy="9299736"/>
          </a:xfrm>
        </p:spPr>
        <p:style>
          <a:lnRef idx="0">
            <a:schemeClr val="accent1"/>
          </a:lnRef>
          <a:fillRef idx="3">
            <a:schemeClr val="accent1"/>
          </a:fillRef>
          <a:effectRef idx="3">
            <a:schemeClr val="accent1"/>
          </a:effectRef>
          <a:fontRef idx="minor">
            <a:schemeClr val="lt1"/>
          </a:fontRef>
        </p:style>
        <p:txBody>
          <a:bodyPr>
            <a:noAutofit/>
          </a:bodyPr>
          <a:lstStyle/>
          <a:p>
            <a:r>
              <a:rPr lang="en-US" sz="5200" b="1" dirty="0" smtClean="0"/>
              <a:t>T = 0: The SSEP payload is transferred to the ISS</a:t>
            </a:r>
          </a:p>
          <a:p>
            <a:endParaRPr lang="en-US" sz="5200" b="1" dirty="0" smtClean="0"/>
          </a:p>
          <a:p>
            <a:r>
              <a:rPr lang="en-US" sz="5200" b="1" dirty="0" smtClean="0"/>
              <a:t>T + 23 days: Break Short Ampoule A to mix its contents with the Main Volume</a:t>
            </a:r>
          </a:p>
          <a:p>
            <a:endParaRPr lang="en-US" sz="5200" b="1" dirty="0" smtClean="0"/>
          </a:p>
          <a:p>
            <a:r>
              <a:rPr lang="en-US" sz="5200" b="1" dirty="0" smtClean="0"/>
              <a:t>T + 23 days: Break Short Ampoule B and shake the FME for 5 seconds to help mix its contents with the rest of the FME</a:t>
            </a:r>
            <a:endParaRPr lang="en-US" sz="5200" b="1" dirty="0">
              <a:effectLst>
                <a:outerShdw blurRad="38100" dist="38100" dir="2700000" algn="tl">
                  <a:srgbClr val="000000">
                    <a:alpha val="43137"/>
                  </a:srgbClr>
                </a:outerShdw>
              </a:effectLst>
            </a:endParaRPr>
          </a:p>
        </p:txBody>
      </p:sp>
      <p:pic>
        <p:nvPicPr>
          <p:cNvPr id="27" name="Picture 2" descr="C:\Users\Claudia\Desktop\images-2.jpeg"/>
          <p:cNvPicPr>
            <a:picLocks noChangeAspect="1" noChangeArrowheads="1"/>
          </p:cNvPicPr>
          <p:nvPr/>
        </p:nvPicPr>
        <p:blipFill>
          <a:blip r:embed="rId2"/>
          <a:srcRect/>
          <a:stretch>
            <a:fillRect/>
          </a:stretch>
        </p:blipFill>
        <p:spPr bwMode="auto">
          <a:xfrm>
            <a:off x="37161217" y="-1"/>
            <a:ext cx="6729984" cy="5040991"/>
          </a:xfrm>
          <a:prstGeom prst="rect">
            <a:avLst/>
          </a:prstGeom>
          <a:noFill/>
        </p:spPr>
      </p:pic>
      <p:pic>
        <p:nvPicPr>
          <p:cNvPr id="28" name="Picture 3" descr="C:\Users\Claudia\Desktop\ssep-logo-trans-2.png"/>
          <p:cNvPicPr>
            <a:picLocks noChangeAspect="1" noChangeArrowheads="1"/>
          </p:cNvPicPr>
          <p:nvPr/>
        </p:nvPicPr>
        <p:blipFill>
          <a:blip r:embed="rId3"/>
          <a:srcRect b="44444"/>
          <a:stretch>
            <a:fillRect/>
          </a:stretch>
        </p:blipFill>
        <p:spPr bwMode="auto">
          <a:xfrm>
            <a:off x="0" y="-1"/>
            <a:ext cx="21073268" cy="4389121"/>
          </a:xfrm>
          <a:prstGeom prst="rect">
            <a:avLst/>
          </a:prstGeom>
          <a:noFill/>
        </p:spPr>
      </p:pic>
      <p:pic>
        <p:nvPicPr>
          <p:cNvPr id="3074" name="Picture 2" descr="C:\Users\Claudia\Desktop\SEM_of_Arthrobacter_chlorophenolicus-1.jpg"/>
          <p:cNvPicPr>
            <a:picLocks noChangeAspect="1" noChangeArrowheads="1"/>
          </p:cNvPicPr>
          <p:nvPr/>
        </p:nvPicPr>
        <p:blipFill>
          <a:blip r:embed="rId4"/>
          <a:srcRect/>
          <a:stretch>
            <a:fillRect/>
          </a:stretch>
        </p:blipFill>
        <p:spPr bwMode="auto">
          <a:xfrm>
            <a:off x="1213016" y="13935219"/>
            <a:ext cx="3407109" cy="286197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9"/>
          </p:nvPr>
        </p:nvSpPr>
        <p:spPr>
          <a:xfrm>
            <a:off x="14233362" y="8277728"/>
            <a:ext cx="14632735" cy="4435107"/>
          </a:xfrm>
        </p:spPr>
        <p:style>
          <a:lnRef idx="1">
            <a:schemeClr val="accent1"/>
          </a:lnRef>
          <a:fillRef idx="2">
            <a:schemeClr val="accent1"/>
          </a:fillRef>
          <a:effectRef idx="1">
            <a:schemeClr val="accent1"/>
          </a:effectRef>
          <a:fontRef idx="minor">
            <a:schemeClr val="dk1"/>
          </a:fontRef>
        </p:style>
        <p:txBody>
          <a:bodyPr/>
          <a:lstStyle/>
          <a:p>
            <a:pPr algn="ctr"/>
            <a:r>
              <a:rPr lang="en-US" sz="8000" b="1" dirty="0" smtClean="0"/>
              <a:t>It took two attempts, but</a:t>
            </a:r>
            <a:br>
              <a:rPr lang="en-US" sz="8000" b="1" dirty="0" smtClean="0"/>
            </a:br>
            <a:r>
              <a:rPr lang="en-US" sz="8000" b="1" dirty="0" smtClean="0"/>
              <a:t>we were finally able to analyze our results!</a:t>
            </a:r>
            <a:endParaRPr lang="en-US" sz="8000" b="1" dirty="0"/>
          </a:p>
        </p:txBody>
      </p:sp>
      <p:sp>
        <p:nvSpPr>
          <p:cNvPr id="6" name="Text Placeholder 5"/>
          <p:cNvSpPr>
            <a:spLocks noGrp="1"/>
          </p:cNvSpPr>
          <p:nvPr>
            <p:ph type="body" sz="quarter" idx="37"/>
          </p:nvPr>
        </p:nvSpPr>
        <p:spPr>
          <a:xfrm>
            <a:off x="13511532" y="13529267"/>
            <a:ext cx="16616040" cy="1661604"/>
          </a:xfrm>
        </p:spPr>
        <p:txBody>
          <a:bodyPr/>
          <a:lstStyle/>
          <a:p>
            <a:r>
              <a:rPr lang="en-US" sz="7200" b="1" dirty="0" smtClean="0">
                <a:effectLst>
                  <a:outerShdw blurRad="38100" dist="38100" dir="2700000" algn="tl">
                    <a:srgbClr val="000000">
                      <a:alpha val="43137"/>
                    </a:srgbClr>
                  </a:outerShdw>
                </a:effectLst>
              </a:rPr>
              <a:t>Electron Microscopy</a:t>
            </a:r>
            <a:endParaRPr lang="en-US" sz="7200" b="1" dirty="0">
              <a:effectLst>
                <a:outerShdw blurRad="38100" dist="38100" dir="2700000" algn="tl">
                  <a:srgbClr val="000000">
                    <a:alpha val="43137"/>
                  </a:srgbClr>
                </a:outerShdw>
              </a:effectLst>
            </a:endParaRPr>
          </a:p>
        </p:txBody>
      </p:sp>
      <p:sp>
        <p:nvSpPr>
          <p:cNvPr id="7" name="Content Placeholder 6"/>
          <p:cNvSpPr>
            <a:spLocks noGrp="1"/>
          </p:cNvSpPr>
          <p:nvPr>
            <p:ph sz="quarter" idx="38"/>
          </p:nvPr>
        </p:nvSpPr>
        <p:spPr>
          <a:xfrm>
            <a:off x="13511531" y="15045245"/>
            <a:ext cx="16616043" cy="9643552"/>
          </a:xfrm>
        </p:spPr>
        <p:txBody>
          <a:bodyPr>
            <a:noAutofit/>
          </a:bodyPr>
          <a:lstStyle/>
          <a:p>
            <a:pPr algn="ctr"/>
            <a:r>
              <a:rPr lang="en-US" sz="8800" dirty="0" smtClean="0"/>
              <a:t>Thanks to Dr. Mincer and his team at Woods Hole Oceanographic Institute, we were able to use an electron microscope to analyze the colonization of </a:t>
            </a:r>
            <a:r>
              <a:rPr lang="en-US" sz="8800" i="1" dirty="0" err="1" smtClean="0"/>
              <a:t>Arthrobacter</a:t>
            </a:r>
            <a:r>
              <a:rPr lang="en-US" sz="8800" i="1" smtClean="0"/>
              <a:t>.</a:t>
            </a:r>
            <a:endParaRPr lang="en-US" sz="8800" i="1" dirty="0"/>
          </a:p>
        </p:txBody>
      </p:sp>
      <p:pic>
        <p:nvPicPr>
          <p:cNvPr id="27" name="Picture 2" descr="C:\Users\Claudia\Desktop\images-2.jpeg"/>
          <p:cNvPicPr>
            <a:picLocks noChangeAspect="1" noChangeArrowheads="1"/>
          </p:cNvPicPr>
          <p:nvPr/>
        </p:nvPicPr>
        <p:blipFill>
          <a:blip r:embed="rId2"/>
          <a:srcRect/>
          <a:stretch>
            <a:fillRect/>
          </a:stretch>
        </p:blipFill>
        <p:spPr bwMode="auto">
          <a:xfrm>
            <a:off x="37161217" y="-1"/>
            <a:ext cx="6729984" cy="5040991"/>
          </a:xfrm>
          <a:prstGeom prst="rect">
            <a:avLst/>
          </a:prstGeom>
          <a:noFill/>
        </p:spPr>
      </p:pic>
      <p:pic>
        <p:nvPicPr>
          <p:cNvPr id="28" name="Picture 3" descr="C:\Users\Claudia\Desktop\ssep-logo-trans-2.png"/>
          <p:cNvPicPr>
            <a:picLocks noChangeAspect="1" noChangeArrowheads="1"/>
          </p:cNvPicPr>
          <p:nvPr/>
        </p:nvPicPr>
        <p:blipFill>
          <a:blip r:embed="rId3"/>
          <a:srcRect b="44444"/>
          <a:stretch>
            <a:fillRect/>
          </a:stretch>
        </p:blipFill>
        <p:spPr bwMode="auto">
          <a:xfrm>
            <a:off x="0" y="-1"/>
            <a:ext cx="21073268" cy="438912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502562" y="5669280"/>
            <a:ext cx="18709105" cy="1890161"/>
          </a:xfrm>
        </p:spPr>
        <p:txBody>
          <a:bodyPr/>
          <a:lstStyle/>
          <a:p>
            <a:r>
              <a:rPr lang="en-US" sz="11500" b="1" dirty="0" smtClean="0">
                <a:effectLst>
                  <a:outerShdw blurRad="38100" dist="38100" dir="2700000" algn="tl">
                    <a:srgbClr val="000000">
                      <a:alpha val="43137"/>
                    </a:srgbClr>
                  </a:outerShdw>
                </a:effectLst>
              </a:rPr>
              <a:t>Control</a:t>
            </a:r>
            <a:endParaRPr lang="en-US" sz="11500" b="1" dirty="0">
              <a:effectLst>
                <a:outerShdw blurRad="38100" dist="38100" dir="2700000" algn="tl">
                  <a:srgbClr val="000000">
                    <a:alpha val="43137"/>
                  </a:srgbClr>
                </a:outerShdw>
              </a:effectLst>
            </a:endParaRPr>
          </a:p>
        </p:txBody>
      </p:sp>
      <p:sp>
        <p:nvSpPr>
          <p:cNvPr id="6" name="Text Placeholder 5"/>
          <p:cNvSpPr>
            <a:spLocks noGrp="1"/>
          </p:cNvSpPr>
          <p:nvPr>
            <p:ph type="body" sz="quarter" idx="37"/>
          </p:nvPr>
        </p:nvSpPr>
        <p:spPr>
          <a:xfrm>
            <a:off x="21211669" y="5684680"/>
            <a:ext cx="18711520" cy="1871152"/>
          </a:xfrm>
        </p:spPr>
        <p:txBody>
          <a:bodyPr/>
          <a:lstStyle/>
          <a:p>
            <a:r>
              <a:rPr lang="en-US" sz="11500" b="1" dirty="0" smtClean="0">
                <a:effectLst>
                  <a:outerShdw blurRad="38100" dist="38100" dir="2700000" algn="tl">
                    <a:srgbClr val="000000">
                      <a:alpha val="43137"/>
                    </a:srgbClr>
                  </a:outerShdw>
                </a:effectLst>
              </a:rPr>
              <a:t>Space</a:t>
            </a:r>
            <a:endParaRPr lang="en-US" sz="11500" b="1" dirty="0">
              <a:effectLst>
                <a:outerShdw blurRad="38100" dist="38100" dir="2700000" algn="tl">
                  <a:srgbClr val="000000">
                    <a:alpha val="43137"/>
                  </a:srgbClr>
                </a:outerShdw>
              </a:effectLst>
            </a:endParaRPr>
          </a:p>
        </p:txBody>
      </p:sp>
      <p:pic>
        <p:nvPicPr>
          <p:cNvPr id="27" name="Picture 2" descr="C:\Users\Claudia\Desktop\images-2.jpeg"/>
          <p:cNvPicPr>
            <a:picLocks noChangeAspect="1" noChangeArrowheads="1"/>
          </p:cNvPicPr>
          <p:nvPr/>
        </p:nvPicPr>
        <p:blipFill>
          <a:blip r:embed="rId2"/>
          <a:srcRect/>
          <a:stretch>
            <a:fillRect/>
          </a:stretch>
        </p:blipFill>
        <p:spPr bwMode="auto">
          <a:xfrm>
            <a:off x="37161217" y="-1"/>
            <a:ext cx="6729984" cy="5040991"/>
          </a:xfrm>
          <a:prstGeom prst="rect">
            <a:avLst/>
          </a:prstGeom>
          <a:noFill/>
        </p:spPr>
      </p:pic>
      <p:pic>
        <p:nvPicPr>
          <p:cNvPr id="28" name="Picture 3" descr="C:\Users\Claudia\Desktop\ssep-logo-trans-2.png"/>
          <p:cNvPicPr>
            <a:picLocks noChangeAspect="1" noChangeArrowheads="1"/>
          </p:cNvPicPr>
          <p:nvPr/>
        </p:nvPicPr>
        <p:blipFill>
          <a:blip r:embed="rId3"/>
          <a:srcRect b="44444"/>
          <a:stretch>
            <a:fillRect/>
          </a:stretch>
        </p:blipFill>
        <p:spPr bwMode="auto">
          <a:xfrm>
            <a:off x="0" y="-1"/>
            <a:ext cx="21073268" cy="4389121"/>
          </a:xfrm>
          <a:prstGeom prst="rect">
            <a:avLst/>
          </a:prstGeom>
          <a:noFill/>
        </p:spPr>
      </p:pic>
      <p:pic>
        <p:nvPicPr>
          <p:cNvPr id="1027" name="Picture 3" descr="F:\ISS Project\Control September\S_Cntl_Sept_026.jpg"/>
          <p:cNvPicPr>
            <a:picLocks noChangeAspect="1" noChangeArrowheads="1"/>
          </p:cNvPicPr>
          <p:nvPr/>
        </p:nvPicPr>
        <p:blipFill>
          <a:blip r:embed="rId4"/>
          <a:srcRect/>
          <a:stretch>
            <a:fillRect/>
          </a:stretch>
        </p:blipFill>
        <p:spPr bwMode="auto">
          <a:xfrm>
            <a:off x="1524084" y="22234106"/>
            <a:ext cx="9753600" cy="7315200"/>
          </a:xfrm>
          <a:prstGeom prst="rect">
            <a:avLst/>
          </a:prstGeom>
          <a:noFill/>
        </p:spPr>
      </p:pic>
      <p:pic>
        <p:nvPicPr>
          <p:cNvPr id="1028" name="Picture 4" descr="F:\ISS Project\Control September\S_Cntl_Sept_024.jpg"/>
          <p:cNvPicPr>
            <a:picLocks noChangeAspect="1" noChangeArrowheads="1"/>
          </p:cNvPicPr>
          <p:nvPr/>
        </p:nvPicPr>
        <p:blipFill>
          <a:blip r:embed="rId5"/>
          <a:srcRect/>
          <a:stretch>
            <a:fillRect/>
          </a:stretch>
        </p:blipFill>
        <p:spPr bwMode="auto">
          <a:xfrm>
            <a:off x="11245449" y="14919074"/>
            <a:ext cx="9753600" cy="7315200"/>
          </a:xfrm>
          <a:prstGeom prst="rect">
            <a:avLst/>
          </a:prstGeom>
          <a:noFill/>
        </p:spPr>
      </p:pic>
      <p:pic>
        <p:nvPicPr>
          <p:cNvPr id="1029" name="Picture 5" descr="F:\ISS Project\Control September\S_Cntl_Sept_012.jpg"/>
          <p:cNvPicPr>
            <a:picLocks noChangeAspect="1" noChangeArrowheads="1"/>
          </p:cNvPicPr>
          <p:nvPr/>
        </p:nvPicPr>
        <p:blipFill>
          <a:blip r:embed="rId6"/>
          <a:srcRect/>
          <a:stretch>
            <a:fillRect/>
          </a:stretch>
        </p:blipFill>
        <p:spPr bwMode="auto">
          <a:xfrm>
            <a:off x="1491915" y="14919492"/>
            <a:ext cx="9753600" cy="7315200"/>
          </a:xfrm>
          <a:prstGeom prst="rect">
            <a:avLst/>
          </a:prstGeom>
          <a:noFill/>
        </p:spPr>
      </p:pic>
      <p:pic>
        <p:nvPicPr>
          <p:cNvPr id="1030" name="Picture 6" descr="F:\ISS Project\Control September\S_Cntl_Sept_010.jpg"/>
          <p:cNvPicPr>
            <a:picLocks noChangeAspect="1" noChangeArrowheads="1"/>
          </p:cNvPicPr>
          <p:nvPr/>
        </p:nvPicPr>
        <p:blipFill>
          <a:blip r:embed="rId7"/>
          <a:srcRect/>
          <a:stretch>
            <a:fillRect/>
          </a:stretch>
        </p:blipFill>
        <p:spPr bwMode="auto">
          <a:xfrm>
            <a:off x="11245266" y="22234107"/>
            <a:ext cx="9753600" cy="7315200"/>
          </a:xfrm>
          <a:prstGeom prst="rect">
            <a:avLst/>
          </a:prstGeom>
          <a:noFill/>
        </p:spPr>
      </p:pic>
      <p:pic>
        <p:nvPicPr>
          <p:cNvPr id="1031" name="Picture 7" descr="F:\ISS Project\Control September\S_Cntl_Sept_001.jpg"/>
          <p:cNvPicPr>
            <a:picLocks noChangeAspect="1" noChangeArrowheads="1"/>
          </p:cNvPicPr>
          <p:nvPr/>
        </p:nvPicPr>
        <p:blipFill>
          <a:blip r:embed="rId8"/>
          <a:srcRect/>
          <a:stretch>
            <a:fillRect/>
          </a:stretch>
        </p:blipFill>
        <p:spPr bwMode="auto">
          <a:xfrm>
            <a:off x="5567112" y="7603707"/>
            <a:ext cx="9753600" cy="7315200"/>
          </a:xfrm>
          <a:prstGeom prst="rect">
            <a:avLst/>
          </a:prstGeom>
          <a:noFill/>
        </p:spPr>
      </p:pic>
      <p:pic>
        <p:nvPicPr>
          <p:cNvPr id="1032" name="Picture 8" descr="F:\ISS Project\Space September\Space_Sept_002.jpg"/>
          <p:cNvPicPr>
            <a:picLocks noChangeAspect="1" noChangeArrowheads="1"/>
          </p:cNvPicPr>
          <p:nvPr/>
        </p:nvPicPr>
        <p:blipFill>
          <a:blip r:embed="rId9"/>
          <a:srcRect/>
          <a:stretch>
            <a:fillRect/>
          </a:stretch>
        </p:blipFill>
        <p:spPr bwMode="auto">
          <a:xfrm>
            <a:off x="26308468" y="7604376"/>
            <a:ext cx="9753600" cy="7315200"/>
          </a:xfrm>
          <a:prstGeom prst="rect">
            <a:avLst/>
          </a:prstGeom>
          <a:noFill/>
        </p:spPr>
      </p:pic>
      <p:pic>
        <p:nvPicPr>
          <p:cNvPr id="1033" name="Picture 9" descr="F:\ISS Project\Space September\Space_Sept_006.jpg"/>
          <p:cNvPicPr>
            <a:picLocks noChangeAspect="1" noChangeArrowheads="1"/>
          </p:cNvPicPr>
          <p:nvPr/>
        </p:nvPicPr>
        <p:blipFill>
          <a:blip r:embed="rId10"/>
          <a:srcRect/>
          <a:stretch>
            <a:fillRect/>
          </a:stretch>
        </p:blipFill>
        <p:spPr bwMode="auto">
          <a:xfrm>
            <a:off x="21688843" y="14919743"/>
            <a:ext cx="9753600" cy="7315200"/>
          </a:xfrm>
          <a:prstGeom prst="rect">
            <a:avLst/>
          </a:prstGeom>
          <a:noFill/>
        </p:spPr>
      </p:pic>
      <p:pic>
        <p:nvPicPr>
          <p:cNvPr id="1034" name="Picture 10" descr="F:\ISS Project\Space September\Space_Sept_010.jpg"/>
          <p:cNvPicPr>
            <a:picLocks noChangeAspect="1" noChangeArrowheads="1"/>
          </p:cNvPicPr>
          <p:nvPr/>
        </p:nvPicPr>
        <p:blipFill>
          <a:blip r:embed="rId11"/>
          <a:srcRect/>
          <a:stretch>
            <a:fillRect/>
          </a:stretch>
        </p:blipFill>
        <p:spPr bwMode="auto">
          <a:xfrm>
            <a:off x="31410029" y="22234360"/>
            <a:ext cx="9753600" cy="7315200"/>
          </a:xfrm>
          <a:prstGeom prst="rect">
            <a:avLst/>
          </a:prstGeom>
          <a:noFill/>
        </p:spPr>
      </p:pic>
      <p:pic>
        <p:nvPicPr>
          <p:cNvPr id="1036" name="Picture 12" descr="F:\ISS Project\Space September\Space_Sept_026.jpg"/>
          <p:cNvPicPr>
            <a:picLocks noChangeAspect="1" noChangeArrowheads="1"/>
          </p:cNvPicPr>
          <p:nvPr/>
        </p:nvPicPr>
        <p:blipFill>
          <a:blip r:embed="rId12"/>
          <a:srcRect/>
          <a:stretch>
            <a:fillRect/>
          </a:stretch>
        </p:blipFill>
        <p:spPr bwMode="auto">
          <a:xfrm>
            <a:off x="31410777" y="14918655"/>
            <a:ext cx="9753600" cy="7315200"/>
          </a:xfrm>
          <a:prstGeom prst="rect">
            <a:avLst/>
          </a:prstGeom>
          <a:noFill/>
        </p:spPr>
      </p:pic>
      <p:pic>
        <p:nvPicPr>
          <p:cNvPr id="1037" name="Picture 13" descr="F:\ISS Project\Space September\Space_Sept_039.jpg"/>
          <p:cNvPicPr>
            <a:picLocks noChangeAspect="1" noChangeArrowheads="1"/>
          </p:cNvPicPr>
          <p:nvPr/>
        </p:nvPicPr>
        <p:blipFill>
          <a:blip r:embed="rId13"/>
          <a:srcRect/>
          <a:stretch>
            <a:fillRect/>
          </a:stretch>
        </p:blipFill>
        <p:spPr bwMode="auto">
          <a:xfrm>
            <a:off x="21689010" y="22234357"/>
            <a:ext cx="9753600" cy="7315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Claudia\Desktop\images-2.jpeg"/>
          <p:cNvPicPr>
            <a:picLocks noChangeAspect="1" noChangeArrowheads="1"/>
          </p:cNvPicPr>
          <p:nvPr/>
        </p:nvPicPr>
        <p:blipFill>
          <a:blip r:embed="rId2"/>
          <a:srcRect/>
          <a:stretch>
            <a:fillRect/>
          </a:stretch>
        </p:blipFill>
        <p:spPr bwMode="auto">
          <a:xfrm>
            <a:off x="37161217" y="-1"/>
            <a:ext cx="6729984" cy="5040991"/>
          </a:xfrm>
          <a:prstGeom prst="rect">
            <a:avLst/>
          </a:prstGeom>
          <a:noFill/>
        </p:spPr>
      </p:pic>
      <p:pic>
        <p:nvPicPr>
          <p:cNvPr id="28" name="Picture 3" descr="C:\Users\Claudia\Desktop\ssep-logo-trans-2.png"/>
          <p:cNvPicPr>
            <a:picLocks noChangeAspect="1" noChangeArrowheads="1"/>
          </p:cNvPicPr>
          <p:nvPr/>
        </p:nvPicPr>
        <p:blipFill>
          <a:blip r:embed="rId3"/>
          <a:srcRect b="44444"/>
          <a:stretch>
            <a:fillRect/>
          </a:stretch>
        </p:blipFill>
        <p:spPr bwMode="auto">
          <a:xfrm>
            <a:off x="0" y="-1"/>
            <a:ext cx="21073268" cy="4389121"/>
          </a:xfrm>
          <a:prstGeom prst="rect">
            <a:avLst/>
          </a:prstGeom>
          <a:noFill/>
        </p:spPr>
      </p:pic>
      <p:sp>
        <p:nvSpPr>
          <p:cNvPr id="8" name="Text Placeholder 5"/>
          <p:cNvSpPr>
            <a:spLocks noGrp="1"/>
          </p:cNvSpPr>
          <p:nvPr>
            <p:ph type="body" sz="quarter" idx="37"/>
          </p:nvPr>
        </p:nvSpPr>
        <p:spPr>
          <a:xfrm>
            <a:off x="13615762" y="14066667"/>
            <a:ext cx="16616040" cy="1661604"/>
          </a:xfrm>
        </p:spPr>
        <p:txBody>
          <a:bodyPr/>
          <a:lstStyle/>
          <a:p>
            <a:r>
              <a:rPr lang="en-US" sz="7200" b="1" dirty="0" smtClean="0">
                <a:effectLst>
                  <a:outerShdw blurRad="38100" dist="38100" dir="2700000" algn="tl">
                    <a:srgbClr val="000000">
                      <a:alpha val="43137"/>
                    </a:srgbClr>
                  </a:outerShdw>
                </a:effectLst>
              </a:rPr>
              <a:t>DAPI Stained</a:t>
            </a:r>
            <a:endParaRPr lang="en-US" sz="7200" b="1" dirty="0">
              <a:effectLst>
                <a:outerShdw blurRad="38100" dist="38100" dir="2700000" algn="tl">
                  <a:srgbClr val="000000">
                    <a:alpha val="43137"/>
                  </a:srgbClr>
                </a:outerShdw>
              </a:effectLst>
            </a:endParaRPr>
          </a:p>
        </p:txBody>
      </p:sp>
      <p:sp>
        <p:nvSpPr>
          <p:cNvPr id="9" name="Content Placeholder 6"/>
          <p:cNvSpPr>
            <a:spLocks noGrp="1"/>
          </p:cNvSpPr>
          <p:nvPr>
            <p:ph sz="quarter" idx="38"/>
          </p:nvPr>
        </p:nvSpPr>
        <p:spPr>
          <a:xfrm>
            <a:off x="13615761" y="15582646"/>
            <a:ext cx="16616043" cy="8336134"/>
          </a:xfrm>
        </p:spPr>
        <p:txBody>
          <a:bodyPr>
            <a:noAutofit/>
          </a:bodyPr>
          <a:lstStyle/>
          <a:p>
            <a:pPr algn="ctr"/>
            <a:r>
              <a:rPr lang="en-US" sz="8800" dirty="0" smtClean="0"/>
              <a:t>We were also able to measure the volume of bacteria, proving that there was an equal amount of growth in both mediums, but more </a:t>
            </a:r>
            <a:r>
              <a:rPr lang="en-US" sz="8800" dirty="0" smtClean="0"/>
              <a:t>colonized growth </a:t>
            </a:r>
            <a:r>
              <a:rPr lang="en-US" sz="8800" dirty="0" smtClean="0"/>
              <a:t>in the Space sample.</a:t>
            </a:r>
            <a:endParaRPr lang="en-US" sz="88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502562" y="8364336"/>
            <a:ext cx="18709105" cy="1890161"/>
          </a:xfrm>
        </p:spPr>
        <p:txBody>
          <a:bodyPr/>
          <a:lstStyle/>
          <a:p>
            <a:r>
              <a:rPr lang="en-US" sz="11500" b="1" dirty="0" smtClean="0">
                <a:effectLst>
                  <a:outerShdw blurRad="38100" dist="38100" dir="2700000" algn="tl">
                    <a:srgbClr val="000000">
                      <a:alpha val="43137"/>
                    </a:srgbClr>
                  </a:outerShdw>
                </a:effectLst>
              </a:rPr>
              <a:t>Control</a:t>
            </a:r>
            <a:endParaRPr lang="en-US" sz="11500" b="1" dirty="0">
              <a:effectLst>
                <a:outerShdw blurRad="38100" dist="38100" dir="2700000" algn="tl">
                  <a:srgbClr val="000000">
                    <a:alpha val="43137"/>
                  </a:srgbClr>
                </a:outerShdw>
              </a:effectLst>
            </a:endParaRPr>
          </a:p>
        </p:txBody>
      </p:sp>
      <p:sp>
        <p:nvSpPr>
          <p:cNvPr id="6" name="Text Placeholder 5"/>
          <p:cNvSpPr>
            <a:spLocks noGrp="1"/>
          </p:cNvSpPr>
          <p:nvPr>
            <p:ph type="body" sz="quarter" idx="37"/>
          </p:nvPr>
        </p:nvSpPr>
        <p:spPr>
          <a:xfrm>
            <a:off x="21211669" y="8379736"/>
            <a:ext cx="18711520" cy="1871152"/>
          </a:xfrm>
        </p:spPr>
        <p:txBody>
          <a:bodyPr/>
          <a:lstStyle/>
          <a:p>
            <a:r>
              <a:rPr lang="en-US" sz="11500" b="1" dirty="0" smtClean="0">
                <a:effectLst>
                  <a:outerShdw blurRad="38100" dist="38100" dir="2700000" algn="tl">
                    <a:srgbClr val="000000">
                      <a:alpha val="43137"/>
                    </a:srgbClr>
                  </a:outerShdw>
                </a:effectLst>
              </a:rPr>
              <a:t>Space</a:t>
            </a:r>
            <a:endParaRPr lang="en-US" sz="11500" b="1" dirty="0">
              <a:effectLst>
                <a:outerShdw blurRad="38100" dist="38100" dir="2700000" algn="tl">
                  <a:srgbClr val="000000">
                    <a:alpha val="43137"/>
                  </a:srgbClr>
                </a:outerShdw>
              </a:effectLst>
            </a:endParaRPr>
          </a:p>
        </p:txBody>
      </p:sp>
      <p:pic>
        <p:nvPicPr>
          <p:cNvPr id="27" name="Picture 2" descr="C:\Users\Claudia\Desktop\images-2.jpeg"/>
          <p:cNvPicPr>
            <a:picLocks noChangeAspect="1" noChangeArrowheads="1"/>
          </p:cNvPicPr>
          <p:nvPr/>
        </p:nvPicPr>
        <p:blipFill>
          <a:blip r:embed="rId2"/>
          <a:srcRect/>
          <a:stretch>
            <a:fillRect/>
          </a:stretch>
        </p:blipFill>
        <p:spPr bwMode="auto">
          <a:xfrm>
            <a:off x="37161217" y="-1"/>
            <a:ext cx="6729984" cy="5040991"/>
          </a:xfrm>
          <a:prstGeom prst="rect">
            <a:avLst/>
          </a:prstGeom>
          <a:noFill/>
        </p:spPr>
      </p:pic>
      <p:pic>
        <p:nvPicPr>
          <p:cNvPr id="28" name="Picture 3" descr="C:\Users\Claudia\Desktop\ssep-logo-trans-2.png"/>
          <p:cNvPicPr>
            <a:picLocks noChangeAspect="1" noChangeArrowheads="1"/>
          </p:cNvPicPr>
          <p:nvPr/>
        </p:nvPicPr>
        <p:blipFill>
          <a:blip r:embed="rId3"/>
          <a:srcRect b="44444"/>
          <a:stretch>
            <a:fillRect/>
          </a:stretch>
        </p:blipFill>
        <p:spPr bwMode="auto">
          <a:xfrm>
            <a:off x="0" y="-1"/>
            <a:ext cx="21073268" cy="4389121"/>
          </a:xfrm>
          <a:prstGeom prst="rect">
            <a:avLst/>
          </a:prstGeom>
          <a:noFill/>
        </p:spPr>
      </p:pic>
      <p:pic>
        <p:nvPicPr>
          <p:cNvPr id="2050" name="Picture 2" descr="C:\Users\dediego_paula\Desktop\IMG_439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43846" y="12385603"/>
            <a:ext cx="9804186" cy="735296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diego_paula\Desktop\IMG_44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832" y="12385603"/>
            <a:ext cx="9804186" cy="735296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ediego_paula\Desktop\IMG_441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43846" y="19738570"/>
            <a:ext cx="9804186" cy="73529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dediego_paula\Desktop\IMG_442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832" y="19738569"/>
            <a:ext cx="9804186" cy="73529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3896468" y="7700211"/>
            <a:ext cx="12801600" cy="1780674"/>
          </a:xfrm>
        </p:spPr>
        <p:txBody>
          <a:bodyPr/>
          <a:lstStyle/>
          <a:p>
            <a:r>
              <a:rPr lang="en-US" sz="11500" b="1" dirty="0" smtClean="0"/>
              <a:t>Our Results</a:t>
            </a:r>
            <a:endParaRPr lang="en-US" sz="11500" b="1" dirty="0"/>
          </a:p>
        </p:txBody>
      </p:sp>
      <p:sp>
        <p:nvSpPr>
          <p:cNvPr id="5" name="Text Placeholder 4"/>
          <p:cNvSpPr>
            <a:spLocks noGrp="1"/>
          </p:cNvSpPr>
          <p:nvPr>
            <p:ph type="body" sz="quarter" idx="39"/>
          </p:nvPr>
        </p:nvSpPr>
        <p:spPr>
          <a:xfrm>
            <a:off x="13896468" y="9769643"/>
            <a:ext cx="12801600" cy="3946358"/>
          </a:xfrm>
          <a:ln>
            <a:solidFill>
              <a:schemeClr val="tx1"/>
            </a:solidFill>
            <a:prstDash val="sysDash"/>
          </a:ln>
        </p:spPr>
        <p:txBody>
          <a:bodyPr/>
          <a:lstStyle/>
          <a:p>
            <a:pPr algn="ctr"/>
            <a:r>
              <a:rPr lang="en-US" sz="6600" b="1" dirty="0" smtClean="0">
                <a:effectLst>
                  <a:outerShdw blurRad="38100" dist="38100" dir="2700000" algn="tl">
                    <a:srgbClr val="000000">
                      <a:alpha val="43137"/>
                    </a:srgbClr>
                  </a:outerShdw>
                </a:effectLst>
              </a:rPr>
              <a:t>There is strong evidence that </a:t>
            </a:r>
            <a:r>
              <a:rPr lang="en-US" sz="6600" b="1" i="1" dirty="0" err="1" smtClean="0">
                <a:effectLst>
                  <a:outerShdw blurRad="38100" dist="38100" dir="2700000" algn="tl">
                    <a:srgbClr val="000000">
                      <a:alpha val="43137"/>
                    </a:srgbClr>
                  </a:outerShdw>
                </a:effectLst>
              </a:rPr>
              <a:t>Arthrobacter</a:t>
            </a:r>
            <a:r>
              <a:rPr lang="en-US" sz="6600" b="1" dirty="0" smtClean="0">
                <a:effectLst>
                  <a:outerShdw blurRad="38100" dist="38100" dir="2700000" algn="tl">
                    <a:srgbClr val="000000">
                      <a:alpha val="43137"/>
                    </a:srgbClr>
                  </a:outerShdw>
                </a:effectLst>
              </a:rPr>
              <a:t> will colonize and potentially degrade plastics in space.</a:t>
            </a:r>
            <a:endParaRPr lang="en-US" sz="6600" b="1" dirty="0">
              <a:effectLst>
                <a:outerShdw blurRad="38100" dist="38100" dir="2700000" algn="tl">
                  <a:srgbClr val="000000">
                    <a:alpha val="43137"/>
                  </a:srgbClr>
                </a:outerShdw>
              </a:effectLst>
            </a:endParaRPr>
          </a:p>
        </p:txBody>
      </p:sp>
      <p:sp>
        <p:nvSpPr>
          <p:cNvPr id="6" name="Text Placeholder 5"/>
          <p:cNvSpPr>
            <a:spLocks noGrp="1"/>
          </p:cNvSpPr>
          <p:nvPr>
            <p:ph type="body" sz="quarter" idx="37"/>
          </p:nvPr>
        </p:nvSpPr>
        <p:spPr>
          <a:xfrm>
            <a:off x="13992810" y="14004756"/>
            <a:ext cx="12801600" cy="1911578"/>
          </a:xfrm>
        </p:spPr>
        <p:txBody>
          <a:bodyPr/>
          <a:lstStyle/>
          <a:p>
            <a:r>
              <a:rPr lang="en-US" sz="11500" b="1" dirty="0" smtClean="0"/>
              <a:t>Why?</a:t>
            </a:r>
            <a:endParaRPr lang="en-US" sz="11500" b="1" dirty="0"/>
          </a:p>
        </p:txBody>
      </p:sp>
      <p:sp>
        <p:nvSpPr>
          <p:cNvPr id="7" name="Content Placeholder 6"/>
          <p:cNvSpPr>
            <a:spLocks noGrp="1"/>
          </p:cNvSpPr>
          <p:nvPr>
            <p:ph sz="quarter" idx="38"/>
          </p:nvPr>
        </p:nvSpPr>
        <p:spPr>
          <a:xfrm>
            <a:off x="14197264" y="16007773"/>
            <a:ext cx="12416590" cy="8199764"/>
          </a:xfrm>
        </p:spPr>
        <p:style>
          <a:lnRef idx="1">
            <a:schemeClr val="accent1"/>
          </a:lnRef>
          <a:fillRef idx="2">
            <a:schemeClr val="accent1"/>
          </a:fillRef>
          <a:effectRef idx="1">
            <a:schemeClr val="accent1"/>
          </a:effectRef>
          <a:fontRef idx="minor">
            <a:schemeClr val="dk1"/>
          </a:fontRef>
        </p:style>
        <p:txBody>
          <a:bodyPr>
            <a:noAutofit/>
          </a:bodyPr>
          <a:lstStyle/>
          <a:p>
            <a:pPr marL="0" indent="0" algn="ctr">
              <a:buNone/>
            </a:pPr>
            <a:r>
              <a:rPr lang="en-US" sz="8000" i="1" dirty="0" smtClean="0">
                <a:effectLst>
                  <a:outerShdw blurRad="38100" dist="38100" dir="2700000" algn="tl">
                    <a:srgbClr val="000000">
                      <a:alpha val="43137"/>
                    </a:srgbClr>
                  </a:outerShdw>
                </a:effectLst>
              </a:rPr>
              <a:t>Arthrobacter</a:t>
            </a:r>
            <a:r>
              <a:rPr lang="en-US" sz="8000" dirty="0" smtClean="0">
                <a:effectLst>
                  <a:outerShdw blurRad="38100" dist="38100" dir="2700000" algn="tl">
                    <a:srgbClr val="000000">
                      <a:alpha val="43137"/>
                    </a:srgbClr>
                  </a:outerShdw>
                </a:effectLst>
              </a:rPr>
              <a:t> grew in both mediums </a:t>
            </a:r>
          </a:p>
          <a:p>
            <a:pPr lvl="6">
              <a:buNone/>
            </a:pPr>
            <a:r>
              <a:rPr lang="en-US" sz="7600" dirty="0" smtClean="0">
                <a:effectLst>
                  <a:outerShdw blurRad="38100" dist="38100" dir="2700000" algn="tl">
                    <a:srgbClr val="000000">
                      <a:alpha val="43137"/>
                    </a:srgbClr>
                  </a:outerShdw>
                </a:effectLst>
              </a:rPr>
              <a:t>                  -BUT</a:t>
            </a:r>
            <a:r>
              <a:rPr lang="en-US" sz="7200" dirty="0" smtClean="0">
                <a:effectLst>
                  <a:outerShdw blurRad="38100" dist="38100" dir="2700000" algn="tl">
                    <a:srgbClr val="000000">
                      <a:alpha val="43137"/>
                    </a:srgbClr>
                  </a:outerShdw>
                </a:effectLst>
              </a:rPr>
              <a:t>-</a:t>
            </a:r>
          </a:p>
          <a:p>
            <a:pPr marL="640080" lvl="6" indent="0" algn="ctr">
              <a:buNone/>
            </a:pPr>
            <a:r>
              <a:rPr lang="en-US" sz="8000" dirty="0" smtClean="0">
                <a:effectLst>
                  <a:outerShdw blurRad="38100" dist="38100" dir="2700000" algn="tl">
                    <a:srgbClr val="000000">
                      <a:alpha val="43137"/>
                    </a:srgbClr>
                  </a:outerShdw>
                </a:effectLst>
              </a:rPr>
              <a:t>There was only visible colonization on our space </a:t>
            </a:r>
            <a:r>
              <a:rPr lang="en-US" sz="8000" dirty="0" err="1" smtClean="0">
                <a:effectLst>
                  <a:outerShdw blurRad="38100" dist="38100" dir="2700000" algn="tl">
                    <a:srgbClr val="000000">
                      <a:alpha val="43137"/>
                    </a:srgbClr>
                  </a:outerShdw>
                </a:effectLst>
              </a:rPr>
              <a:t>nerdles</a:t>
            </a:r>
            <a:r>
              <a:rPr lang="en-US" sz="8000" dirty="0" smtClean="0">
                <a:effectLst>
                  <a:outerShdw blurRad="38100" dist="38100" dir="2700000" algn="tl">
                    <a:srgbClr val="000000">
                      <a:alpha val="43137"/>
                    </a:srgbClr>
                  </a:outerShdw>
                </a:effectLst>
              </a:rPr>
              <a:t>!</a:t>
            </a:r>
            <a:endParaRPr lang="en-US" sz="8000" dirty="0">
              <a:effectLst>
                <a:outerShdw blurRad="38100" dist="38100" dir="2700000" algn="tl">
                  <a:srgbClr val="000000">
                    <a:alpha val="43137"/>
                  </a:srgbClr>
                </a:outerShdw>
              </a:effectLst>
            </a:endParaRPr>
          </a:p>
        </p:txBody>
      </p:sp>
      <p:pic>
        <p:nvPicPr>
          <p:cNvPr id="27" name="Picture 2" descr="C:\Users\Claudia\Desktop\images-2.jpeg"/>
          <p:cNvPicPr>
            <a:picLocks noChangeAspect="1" noChangeArrowheads="1"/>
          </p:cNvPicPr>
          <p:nvPr/>
        </p:nvPicPr>
        <p:blipFill>
          <a:blip r:embed="rId2"/>
          <a:srcRect/>
          <a:stretch>
            <a:fillRect/>
          </a:stretch>
        </p:blipFill>
        <p:spPr bwMode="auto">
          <a:xfrm>
            <a:off x="37161217" y="-1"/>
            <a:ext cx="6729984" cy="5040991"/>
          </a:xfrm>
          <a:prstGeom prst="rect">
            <a:avLst/>
          </a:prstGeom>
          <a:noFill/>
        </p:spPr>
      </p:pic>
      <p:pic>
        <p:nvPicPr>
          <p:cNvPr id="28" name="Picture 3" descr="C:\Users\Claudia\Desktop\ssep-logo-trans-2.png"/>
          <p:cNvPicPr>
            <a:picLocks noChangeAspect="1" noChangeArrowheads="1"/>
          </p:cNvPicPr>
          <p:nvPr/>
        </p:nvPicPr>
        <p:blipFill>
          <a:blip r:embed="rId3"/>
          <a:srcRect b="44444"/>
          <a:stretch>
            <a:fillRect/>
          </a:stretch>
        </p:blipFill>
        <p:spPr bwMode="auto">
          <a:xfrm>
            <a:off x="0" y="-1"/>
            <a:ext cx="21073268" cy="4389121"/>
          </a:xfrm>
          <a:prstGeom prst="rect">
            <a:avLst/>
          </a:prstGeom>
          <a:noFill/>
        </p:spPr>
      </p:pic>
    </p:spTree>
  </p:cSld>
  <p:clrMapOvr>
    <a:masterClrMapping/>
  </p:clrMapOvr>
</p:sld>
</file>

<file path=ppt/theme/theme1.xml><?xml version="1.0" encoding="utf-8"?>
<a:theme xmlns:a="http://schemas.openxmlformats.org/drawingml/2006/main" name="Presentation">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 xmlns:thm15="http://schemas.microsoft.com/office/thememl/2012/main" name="Presentation2" id="{A3AC1795-03CA-4218-8E9C-394F2C72EB71}" vid="{9E91E023-53D0-48CE-AFD1-CE3DA49243D0}"/>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B7E175-EA31-4EB5-9BCC-A945A8103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0</TotalTime>
  <Words>562</Words>
  <Application>Microsoft Office PowerPoint</Application>
  <PresentationFormat>Custom</PresentationFormat>
  <Paragraphs>74</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Presentation</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2013-06-09T14:42:17Z</dcterms:created>
  <dcterms:modified xsi:type="dcterms:W3CDTF">2013-06-21T11:40:56Z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TC040013439991</vt:lpwstr>
  </property>
</Properties>
</file>