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docProps/core.xml" ContentType="application/vnd.openxmlformats-package.core-properties+xml"/>
  <Default Extension="bin" ContentType="application/vnd.openxmlformats-officedocument.presentationml.printerSettings"/>
  <Default Extension="rels" ContentType="application/vnd.openxmlformats-package.relationships+xml"/>
  <Override PartName="/ppt/slides/slide6.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3" r:id="rId8"/>
    <p:sldId id="26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34578" autoAdjust="0"/>
    <p:restoredTop sz="86380" autoAdjust="0"/>
  </p:normalViewPr>
  <p:slideViewPr>
    <p:cSldViewPr>
      <p:cViewPr>
        <p:scale>
          <a:sx n="100" d="100"/>
          <a:sy n="100" d="100"/>
        </p:scale>
        <p:origin x="-2368" y="-1016"/>
      </p:cViewPr>
      <p:guideLst>
        <p:guide orient="horz" pos="2160"/>
        <p:guide pos="2880"/>
      </p:guideLst>
    </p:cSldViewPr>
  </p:slideViewPr>
  <p:outlineViewPr>
    <p:cViewPr>
      <p:scale>
        <a:sx n="33" d="100"/>
        <a:sy n="33" d="100"/>
      </p:scale>
      <p:origin x="0" y="196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theme" Target="theme/theme1.xml"/><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printerSettings" Target="printerSettings/printerSettings1.bin"/><Relationship Id="rId1" Type="http://schemas.openxmlformats.org/officeDocument/2006/relationships/slideMaster" Target="slideMasters/slideMaster1.xml"/><Relationship Id="rId6" Type="http://schemas.openxmlformats.org/officeDocument/2006/relationships/slide" Target="slides/slide5.xml"/><Relationship Id="rId8" Type="http://schemas.openxmlformats.org/officeDocument/2006/relationships/slide" Target="slides/slide7.xml"/><Relationship Id="rId13" Type="http://schemas.openxmlformats.org/officeDocument/2006/relationships/viewProps" Target="viewProps.xml"/><Relationship Id="rId1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2" Type="http://schemas.openxmlformats.org/officeDocument/2006/relationships/presProps" Target="presProps.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A01E19-D910-42C3-A0B7-9FAAFFA78A6C}" type="datetimeFigureOut">
              <a:rPr lang="en-US" smtClean="0"/>
              <a:pPr/>
              <a:t>6/18/13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CCF2DF-5B12-4007-A78B-D4F309F1ADD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CCF2DF-5B12-4007-A78B-D4F309F1ADDC}"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931C53-F403-48C9-AD21-14165BCBC642}" type="datetimeFigureOut">
              <a:rPr lang="en-US" smtClean="0"/>
              <a:pPr/>
              <a:t>6/18/13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4B3811-A5DD-4384-A7F7-83171C41F56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931C53-F403-48C9-AD21-14165BCBC642}" type="datetimeFigureOut">
              <a:rPr lang="en-US" smtClean="0"/>
              <a:pPr/>
              <a:t>6/18/13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4B3811-A5DD-4384-A7F7-83171C41F56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931C53-F403-48C9-AD21-14165BCBC642}" type="datetimeFigureOut">
              <a:rPr lang="en-US" smtClean="0"/>
              <a:pPr/>
              <a:t>6/18/13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4B3811-A5DD-4384-A7F7-83171C41F56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931C53-F403-48C9-AD21-14165BCBC642}" type="datetimeFigureOut">
              <a:rPr lang="en-US" smtClean="0"/>
              <a:pPr/>
              <a:t>6/18/13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4B3811-A5DD-4384-A7F7-83171C41F56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931C53-F403-48C9-AD21-14165BCBC642}" type="datetimeFigureOut">
              <a:rPr lang="en-US" smtClean="0"/>
              <a:pPr/>
              <a:t>6/18/13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4B3811-A5DD-4384-A7F7-83171C41F56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931C53-F403-48C9-AD21-14165BCBC642}" type="datetimeFigureOut">
              <a:rPr lang="en-US" smtClean="0"/>
              <a:pPr/>
              <a:t>6/18/13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4B3811-A5DD-4384-A7F7-83171C41F56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931C53-F403-48C9-AD21-14165BCBC642}" type="datetimeFigureOut">
              <a:rPr lang="en-US" smtClean="0"/>
              <a:pPr/>
              <a:t>6/18/13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64B3811-A5DD-4384-A7F7-83171C41F56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931C53-F403-48C9-AD21-14165BCBC642}" type="datetimeFigureOut">
              <a:rPr lang="en-US" smtClean="0"/>
              <a:pPr/>
              <a:t>6/18/13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64B3811-A5DD-4384-A7F7-83171C41F56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31C53-F403-48C9-AD21-14165BCBC642}" type="datetimeFigureOut">
              <a:rPr lang="en-US" smtClean="0"/>
              <a:pPr/>
              <a:t>6/18/13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64B3811-A5DD-4384-A7F7-83171C41F56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931C53-F403-48C9-AD21-14165BCBC642}" type="datetimeFigureOut">
              <a:rPr lang="en-US" smtClean="0"/>
              <a:pPr/>
              <a:t>6/18/13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4B3811-A5DD-4384-A7F7-83171C41F56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931C53-F403-48C9-AD21-14165BCBC642}" type="datetimeFigureOut">
              <a:rPr lang="en-US" smtClean="0"/>
              <a:pPr/>
              <a:t>6/18/13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4B3811-A5DD-4384-A7F7-83171C41F56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931C53-F403-48C9-AD21-14165BCBC642}" type="datetimeFigureOut">
              <a:rPr lang="en-US" smtClean="0"/>
              <a:pPr/>
              <a:t>6/18/13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B3811-A5DD-4384-A7F7-83171C41F56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image" Target="../media/image6.jpeg"/><Relationship Id="rId1" Type="http://schemas.openxmlformats.org/officeDocument/2006/relationships/slideLayout" Target="../slideLayouts/slideLayout5.xml"/><Relationship Id="rId2" Type="http://schemas.openxmlformats.org/officeDocument/2006/relationships/image" Target="../media/image4.jpeg"/><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4" Type="http://schemas.openxmlformats.org/officeDocument/2006/relationships/image" Target="../media/image10.png"/><Relationship Id="rId10" Type="http://schemas.openxmlformats.org/officeDocument/2006/relationships/image" Target="../media/image16.png"/><Relationship Id="rId5" Type="http://schemas.openxmlformats.org/officeDocument/2006/relationships/image" Target="../media/image11.png"/><Relationship Id="rId7"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8.png"/><Relationship Id="rId9" Type="http://schemas.openxmlformats.org/officeDocument/2006/relationships/image" Target="../media/image15.png"/><Relationship Id="rId3" Type="http://schemas.openxmlformats.org/officeDocument/2006/relationships/image" Target="../media/image9.png"/><Relationship Id="rId6"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dirty="0" smtClean="0">
                <a:solidFill>
                  <a:schemeClr val="tx2">
                    <a:lumMod val="60000"/>
                    <a:lumOff val="40000"/>
                  </a:schemeClr>
                </a:solidFill>
              </a:rPr>
              <a:t>The Effect of Microgravity on Calcium Absorption by Bones</a:t>
            </a:r>
            <a:endParaRPr lang="en-US" sz="3200" dirty="0">
              <a:solidFill>
                <a:schemeClr val="tx2">
                  <a:lumMod val="60000"/>
                  <a:lumOff val="40000"/>
                </a:schemeClr>
              </a:solidFill>
            </a:endParaRPr>
          </a:p>
        </p:txBody>
      </p:sp>
      <p:sp>
        <p:nvSpPr>
          <p:cNvPr id="3" name="Subtitle 2"/>
          <p:cNvSpPr>
            <a:spLocks noGrp="1"/>
          </p:cNvSpPr>
          <p:nvPr>
            <p:ph type="subTitle" idx="1"/>
          </p:nvPr>
        </p:nvSpPr>
        <p:spPr>
          <a:xfrm>
            <a:off x="2514600" y="3810000"/>
            <a:ext cx="6400800" cy="1752600"/>
          </a:xfrm>
          <a:ln>
            <a:solidFill>
              <a:schemeClr val="tx2">
                <a:lumMod val="60000"/>
                <a:lumOff val="40000"/>
              </a:schemeClr>
            </a:solidFill>
          </a:ln>
        </p:spPr>
        <p:txBody>
          <a:bodyPr>
            <a:noAutofit/>
          </a:bodyPr>
          <a:lstStyle/>
          <a:p>
            <a:r>
              <a:rPr lang="en-US" sz="2000" dirty="0" smtClean="0">
                <a:solidFill>
                  <a:schemeClr val="tx2">
                    <a:lumMod val="60000"/>
                    <a:lumOff val="40000"/>
                  </a:schemeClr>
                </a:solidFill>
              </a:rPr>
              <a:t>Grade 7, Elkton Pigeon Bay-Port Laker Junior High School</a:t>
            </a:r>
            <a:br>
              <a:rPr lang="en-US" sz="2000" dirty="0" smtClean="0">
                <a:solidFill>
                  <a:schemeClr val="tx2">
                    <a:lumMod val="60000"/>
                    <a:lumOff val="40000"/>
                  </a:schemeClr>
                </a:solidFill>
              </a:rPr>
            </a:br>
            <a:r>
              <a:rPr lang="en-US" sz="2000" dirty="0" smtClean="0">
                <a:solidFill>
                  <a:schemeClr val="tx2">
                    <a:lumMod val="60000"/>
                    <a:lumOff val="40000"/>
                  </a:schemeClr>
                </a:solidFill>
              </a:rPr>
              <a:t>Co-Principal Investigators: Chandler Furness, Sarah Hammond, Chelsey Katshor, and Halle Keim</a:t>
            </a:r>
            <a:br>
              <a:rPr lang="en-US" sz="2000" dirty="0" smtClean="0">
                <a:solidFill>
                  <a:schemeClr val="tx2">
                    <a:lumMod val="60000"/>
                    <a:lumOff val="40000"/>
                  </a:schemeClr>
                </a:solidFill>
              </a:rPr>
            </a:br>
            <a:r>
              <a:rPr lang="en-US" sz="2000" dirty="0" smtClean="0">
                <a:solidFill>
                  <a:schemeClr val="tx2">
                    <a:lumMod val="60000"/>
                    <a:lumOff val="40000"/>
                  </a:schemeClr>
                </a:solidFill>
              </a:rPr>
              <a:t>Collaborators: Hannah Hammond and Nicholas Wolschlager</a:t>
            </a:r>
          </a:p>
        </p:txBody>
      </p:sp>
      <p:pic>
        <p:nvPicPr>
          <p:cNvPr id="4" name="Picture 3" descr="226_ssep-banner-large.jpg"/>
          <p:cNvPicPr>
            <a:picLocks noChangeAspect="1"/>
          </p:cNvPicPr>
          <p:nvPr/>
        </p:nvPicPr>
        <p:blipFill>
          <a:blip r:embed="rId3" cstate="print"/>
          <a:stretch>
            <a:fillRect/>
          </a:stretch>
        </p:blipFill>
        <p:spPr>
          <a:xfrm>
            <a:off x="685800" y="304800"/>
            <a:ext cx="7848600" cy="1905000"/>
          </a:xfrm>
          <a:prstGeom prst="rect">
            <a:avLst/>
          </a:prstGeom>
        </p:spPr>
      </p:pic>
      <p:pic>
        <p:nvPicPr>
          <p:cNvPr id="8194" name="Picture 2" descr="EPBP Lakers - Pigeon, MI"/>
          <p:cNvPicPr>
            <a:picLocks noChangeAspect="1" noChangeArrowheads="1"/>
          </p:cNvPicPr>
          <p:nvPr/>
        </p:nvPicPr>
        <p:blipFill>
          <a:blip r:embed="rId4" cstate="print"/>
          <a:srcRect/>
          <a:stretch>
            <a:fillRect/>
          </a:stretch>
        </p:blipFill>
        <p:spPr bwMode="auto">
          <a:xfrm>
            <a:off x="152400" y="3810000"/>
            <a:ext cx="2209800" cy="24384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Hypothesis</a:t>
            </a:r>
            <a:endParaRPr lang="en-US" dirty="0">
              <a:solidFill>
                <a:schemeClr val="tx2"/>
              </a:solidFill>
            </a:endParaRPr>
          </a:p>
        </p:txBody>
      </p:sp>
      <p:sp>
        <p:nvSpPr>
          <p:cNvPr id="3" name="Content Placeholder 2"/>
          <p:cNvSpPr>
            <a:spLocks noGrp="1"/>
          </p:cNvSpPr>
          <p:nvPr>
            <p:ph idx="1"/>
          </p:nvPr>
        </p:nvSpPr>
        <p:spPr/>
        <p:txBody>
          <a:bodyPr/>
          <a:lstStyle/>
          <a:p>
            <a:pPr>
              <a:buNone/>
            </a:pPr>
            <a:r>
              <a:rPr lang="en-US" dirty="0" smtClean="0"/>
              <a:t>	The decalcified experimental </a:t>
            </a:r>
          </a:p>
          <a:p>
            <a:pPr>
              <a:buNone/>
            </a:pPr>
            <a:r>
              <a:rPr lang="en-US" dirty="0" smtClean="0"/>
              <a:t>	bone will absorb the calcium</a:t>
            </a:r>
          </a:p>
          <a:p>
            <a:pPr>
              <a:buNone/>
            </a:pPr>
            <a:r>
              <a:rPr lang="en-US" dirty="0" smtClean="0"/>
              <a:t>	in microgravity.  The </a:t>
            </a:r>
          </a:p>
          <a:p>
            <a:pPr>
              <a:buNone/>
            </a:pPr>
            <a:r>
              <a:rPr lang="en-US" dirty="0" smtClean="0"/>
              <a:t>	decalcified control bone </a:t>
            </a:r>
          </a:p>
          <a:p>
            <a:pPr>
              <a:buNone/>
            </a:pPr>
            <a:r>
              <a:rPr lang="en-US" dirty="0" smtClean="0"/>
              <a:t>	will absorb the calcium</a:t>
            </a:r>
          </a:p>
          <a:p>
            <a:pPr>
              <a:buNone/>
            </a:pPr>
            <a:r>
              <a:rPr lang="en-US" dirty="0" smtClean="0"/>
              <a:t>	increasing the bone’s </a:t>
            </a:r>
          </a:p>
          <a:p>
            <a:pPr>
              <a:buNone/>
            </a:pPr>
            <a:r>
              <a:rPr lang="en-US" dirty="0" smtClean="0"/>
              <a:t>	density on Earth. </a:t>
            </a:r>
            <a:endParaRPr lang="en-US" dirty="0"/>
          </a:p>
        </p:txBody>
      </p:sp>
      <p:sp>
        <p:nvSpPr>
          <p:cNvPr id="6146" name="AutoShape 2" descr="data:image/jpeg;base64,/9j/4AAQSkZJRgABAQAAAQABAAD/2wCEAAkGBhQSEBUUExQVFRQVFxgXGBYYFxcXHRgYGRwYFxwYFxgXHCYeFxwjGxcVIC8gJCcpLCwsFx4xNTAqNSYrLCkBCQoKDgwOFw8PGTUkHyUvMiwuKSwpMikpKS0sLzI0KSwsNSk1LC8pLDA1NCkpLSwpNCkpLCwsLCwsLCksLCk0LP/AABEIAOUA3AMBIgACEQEDEQH/xAAcAAABBQEBAQAAAAAAAAAAAAAGAAEEBQcDAgj/xABIEAACAQIEAwUDCQMLBAEFAAABAhEAAwQSITEFBkETIlFhcYGR8AcWIzJTobHB0RRCchczUlRic5Oy0uHxJDSSwkMVRGOCov/EABoBAQEAAwEBAAAAAAAAAAAAAAAEAQMFAgb/xAAwEQEAAQIDBAkDBQEAAAAAAAAAAQIDBBEUM1FScQUSFTJBgaGx8BMhMSI0U2GRwf/aAAwDAQACEQMRAD8A3A1zu3lUSxAHidKd2gEnYa+7Ws84pxNr7lmOn7q9APTqaixeLjDUx4zKixYm7M/0NG5iw4Mdqv3n8BS+cmH+1Hub9KAKQrkdrXeGF2ho3yPvnLh/tV9x/Sn+cmH+1Hub9KAKaadr3eGPnmaGjfI/+cuH+1X3H9KXzlw/2q+5v0oAmlNO17m6PnmaKjfLQPnJh/tV9x/Sm+cuH+1X3H9KAJpE1nta7wx6mio3y0D5yYf7Ue5v0pvnLh/tV9x/SgCaena13hj1NFRv9h/85MP9qPc36UvnLh/tV9x/Ss/mnrHa93hj1NFRvkffOXD/AGo9zfpT/OTD/ar7j+lZ/Smna13hj1NDRvkf/OXD/ar7j+lP85MP9qPc36Vn5pTTte7wx6mho3yP/nLh/tV9x/Sn+cmH+1Hub9KAKaaz2td4Y9TRUb5aB85cP9qvuP6U3zlw/wBqPc36UA01O1rvDHqaGjfLQPnJh/tV9x/Sm+cuH+1X3H9KAJpGsdr3eGPnmaGjfI/+cmH+1Hub9K74bjFm4YW4pPhMH2A1nVI/71mOlrmf3pjJicDT4S1EGnqg5X4obtsq2rJGviDtPnvV9Nd6zci7RFceLm10TRVNMo3ET9Dc/gb8DWbCtI4j/M3P4G/A1m9cPpfvUebo4H8VFS+Pjwp6auK6JClT01BSc2cVuWbSdmcrXLgTtCJCAyZ+78agHil7C4o2S74pTaa4BAzgidBl8fCOvWiXFYRLqFLih1O4In21Dw3LuHtqypbCh9G1MkesyB6eFW2r1qm31aqfT85+Pknrt1zVnEqm5zRdc4fsrafS3GVlzg6gA5ZgZG1MyOnnXfD84q1yBbbJnZM4kkZf3ioXRTsDM+VTvm3h8qr2eivnHeac+2YtMk6DrXW1wWytw3FTKxJJhmCknqUnKfdWZuYaYy6jz1bu9VWecJAJslVe3cuWiXHfFuZDADuTB8a8HnUKoa5ZZQ1kXVhg2aTly9Mpnr/xVg/LVkJc7JFV7iOgMsQuYEGBPdE7xvXPhfK1m3aysiuzJkdu8cw30k90HyAr11sL1Znq/P8ATq3c8s0XFc3m0HW5ZIuJ2Zy9oGBW4dCGC9PCK7YzmR0Z07As1pDdujOoypMDKSIckQY033qSvLmGym3kGpViMzE93VdS0wOgrtxHg9i62a6gJjLmzFZX+ixBEjbQ156+Hzj9E/Mv75s5XcpnNVXubJzhbbKDaLozMFLdwv8ARgiGgwND7DT8P5lJNi2yH6S2h7V3VczHcKcsOw6xFWV3l+wzZjbEwV3aAGGXurMKYMSAKa3y9YDI3Z62woSWYgQIBykxIHXyrP1MNEZdWfnmRTczzzeeJcZa3eSzat9pddSwGYIAo3JLDyOlRbvNSrfW1kBDN2cq4JV4mGWIGun1ifKrLH8KtXypuLmK/VMkETvBXXXw61yHL9jMGCai52oAZ4D/ANLLMT46a1rt1WIiOtTOf/f9eqouffKVfhubMy2D2J+mF0wGkjs50Hd1n7q5jnMZFJtw7vkCl/qnc9p3ZSNBEGZ0qxtcs4dYy24jNHeaBnEN+94U45bw+Ur2ehYPOZi2YaAhyc0gHxr318Ln3Z+ebzle8JV7c36Wz2LDOWVi7ZFUqQIzlf3pkTHSiOq67y9YZVVkJCbAu56k97vd/XaZ3qwrRdqtTl9OMm2iK47x6alFOK0PZU005pUBByX/ADr/AMA/GjGg7kz+df8Ag/OjGvqejf28ebi4vayi8R/mbn8DfgazetJ4j/M3P4G/A1mwFQdL96jzU4D8VeRUhT0q4rompUqeKBH4+6lTUqB6FeP8ZxFvENZtEE3ERrIKg5Yk3J8dF++immj4j863WblNurOac3iumao+05A35032sveX6jXrdtTlB7NMoztrpMmBOler3M14WR3lzk3ClxeyKsqAGHM5Q0mIXU9KMQukAfd+VIoPLTp+nhVGptZ/e34tX0a+Jnt7jd0XXvqAGfDYcu8ZhbDFZbKdxOkdJNEHOuuAkHOM1s5tDIkHMY6HfaiHIPAeGw2/Sn91YrxVM1UVRTl1fUpszHWiZ/IOfma9NzK6vaF62gxIt91Fb6xjZsu017wnHsQ9yygdYe9eti5kEXFRQVcDxE9DRdGkdPu91MFHgNNttPTw9lZ1Vv8Ajj55H0auIEjmvEG1ZJZVz9rmuwoBZCVVTnORfE+ulTDzFdW/YFxkAdUlbaq5kiSSDqEI1DLMaedFeQREaeECKXx6UnE2/wCP5/h9KvwqcsJi1uoroZVhIMHXp19K60h5Uqin8qOZU9IU1YCpUqegaKVKlQEPJf8AOv8AwfnRjQdyWPpX/gH40Y19T0d+3jm42L2sonFdLF3+7f8Ayms3ttMVovHf+1v/AN0/+U1kvLnEe1lTuhHtB2921V3MPbuz+uM2ii7VR3ZEeGwasYJI8NqpOP8AFBhb3ZsNCoZW3kHSdPAgipXMXFmwlkMB32ZVTMJE6kmOsDpQPzDjbt5wzkuSIH9kbwPLetWhw/C2am7vFNni+ZZGUg9QTFVuM5tZGjIs/wD7edUeHxwsgKTvpHh513xnDe1hgYYffTQ4fhNTd3rPCc2u7EFE0jYmumK5muIPqIfafjb76qBa7K2W61wW72gMxM6R1B8PMU0OH4TU3d60HOdz7NPe1O3ONyJyW9x1aqFrZGm/pXa3hCwjxI929NDh+E1N3eJF5mYn6qx6mk3MrT9RfefuPWqLFGJA8PzAO/lXPDnQ+yNtCdNKaGxwmpu8Q4/az4CDFd7byJqBYH0aE9UU/cKm4Zu4I2M+Vc3pLD2rVuJopy+6vCXq66piqXCxi2bFGyFGRVDM+umYaD1J2HlUbiPF2V2WyFcqY7xOpG4BGhg1YcQxPY4W9dVe9lknxOiKT5Lmms5wWOa0f6QnUHWfP21VhsHYrtU1VU/fKGi7iLlNcxErp+dboMG0gI3BzCvI55ufZ2/e1dcSyXkDFc3nswPhNVd3g6H6lyPJ5H3jQ1RocPwtepub07583Ps7fvarHgfM737pRkVe7IjMSSPWqvBcl3rh1yomhzMd/RRqausLy7bw+YksTBGZiqA/wiZHqaaHD8Jqbu964pzAyZ+zQMECyWkTO8RrA0rtyzzBbxJKXSLd2e7BGVwYECdc8zp4bVTcZwvaq7oDmIEqOuXQwNZERQ4LbIQYZSNQYIgjUEeh1pocPwmpu72scTwLoh7IZ3gQDoJlQZPgBNQ+K423h9bjhZnKD9YjyUamp3C+LPcwa3SAbnZksI3YBtfboayvjWKa5cJZi7dWO5OnuAGkCmhw/Cam7vGmH5hS6CbcmD+8pXrVFieebqsV7K3oSN28aicuiFc/HrUbGcHu3Llx0QsoJJOg8zEnXfpTQ4fhNTd3tG+SjmV8TirqMiKFtBpUn+kBGvrWpisW+Q//ALy//cD/ADrW0iqLdum3HVpjKGmquapzlE4uV/Z7uf6nZvm3+rlM7a7TWd8J5StW7na2LhNq4AQD3tP7LbkeutaRj0zWnBAIKkQdjp1oQw9hLCi3bUKmpCiYE7xOwmtjyDflPvy9i2N1DOfDUhR7YU++h3G38qA9aO+NYJbzd4AwNPLroaH72GQtkypInQjoPXz/ABoM7vMztOpPgNaKeC4a7li4uWNATufZXbieLNhRltyWnYQB6wKbgnELtye0AAJgaQffvQXCYVSIYAjwr1heC2AWAVVLrkDSTBOx1+rrGtUXGMS+iZioiTBiZ13rlwSUUhjMmd+lBJxOBKuVYQymCDuCPyqThEBWRV3guLW7w7LEx0y3hGZTsM/iu2vvFcuI8JOHIUjQyQw1DDxHs6UAxjxr8eYivNhQY66j8dfTQmpnELINNwizN+2MuzDr4d7Xx2oCrFKFVo0Cggezb7orzw3+aX2/ialY/C5bJJ/omaicMabSn1/E1yOltlHNdgu/J+ZOIrbwFxI717uA+0GT4ABffpWbsfCi3jhZL5cgPbKKrKdco1JJHQdZqsv8AzjPh++vVZ7y/r61dhNhRyj2T39pVzQuF4gglem9EOGxCIud9h0CgkmNhNceBcBdHLXVju6KTr7ROlR+ZMQARbXQdR5flVLS6cR57usuWwBZXbMO85HgWOgHkBQ1evM5zOxYnqxLE+pNORrTZaCZwvi72GEE5fA6+7qKMuGcWTEowgMV3DCT5eygALRBycv0zaaZSCfPcetAVcM4woui3sDIkxE+HlQ7zHwBbd9u4MryymT7RA8DS4riFtOdySxIA6A/hHjV3h737XgQx0YHKSIOVh5HcEfnQUOBtaZQB5AaDyGtFWAdLNqG70a5THedtwPAaR6CqezhshiZM+k+YEnwqFxHGsbjWkOVkQFTprIzGPwoDv5POEomIu3QBnuIS2VciAZlOS2vQVoArHfkYxTvjb+dmb6GYJO+ddY6GtjoI3ED9E/Tun8KDbt3Mdt6LeNGMNePhbf/ACms1HE7lp+6FdOqMY/8W/dI08jQWeGwb/tDq3etuFdCejaK9v00DD1NQuYsSto5X0J26SKtsJzHZZgpJRm2DkQfIEadKrOf+Bm9aVxo1vTXaD4n1oBJ+MWyTuY3jX8asbKqyqyiQwkGI029lCPYtbcq4K+M6R8ae+ji7huy4UbmzCyYn+1I/OgH+IWpJPQ9fzEVzwuDLGBoTPpp8ffQ9wjijIwtse4xjXp50ZcPwbKC2aZYb6ZR5GdqCmwvLmKW8HKHLJlp0Pj+VX+D5kW2y2cQC+GckHebXgyHcAeHTcbQeuK5wsquTMW8cqyPaapMTZS8oZW2Mg+HqKCTxTBtYxDW2OZTBtvIIZGBKuI012qfypgS+KWNlBY+kQPxNXnBeG2MTg7Vm5Oe0CN4ZJJ1Wd0I2G1XnBOB28Nmyksx3YgAwNQIGwoIHNCxhn84A9p3qi4GpGHQHcT/AJmoq5gwhuWWA1OhHmVMwPZNDeBH0Y2O+3r8e6uR0tso5rsF35VPGrhW4YBGghgNDA2qrwWNZXJViCfT8KXNFxhiTDMO6ux20qHh7+b631uh/I1dhNhRyj2TX9pVzXycRMzJM7z+dDXE3zXWPnFWVnU/H31H4rgGWHymG3no0R94AqlqVWXWnVfj42r3lpBf+aDxFXvAcTkygDVmjx1PU+FUxWpnDMaLbSfIjrBHkaD3zJfD4hsvQKp846/eKs+Srp+lTXKcreUzl36EiKoMVdzOzH94k/ntV1yjeIvhNhcUnzlQ2XL7QRQEOHwwbVdQZA3GgJEAeoI9gqo5q4aUuW7inVRleBsDqDp4HQ+tW/EuKnDoMkC4xhTAMRqzQdJg+8ihbDYtheuI/eRyzHrBYzm21BnUUBn8leEAxt64Nms6jwbOs1qorNPkxw2TFXY+qbX/ALLWlighcXH/AE93+BvwNYxzBxDsbgUjQqGJ23kA1tPFP5i7/A34Gsd4y9jHXFs58l5QVUspAaNcs7NtpFBTMs3RcJ0ywP19ladwPilvE2BkMlVCujHvDSO9G4PiN6zV8G1sdlcBDpow8PAg9QR161EsY65ZxAa2xDKJkGNuh8QeoNBoVzl/I8FFuW5lcyhin9lgw28GFSeKYXtsPcsnTOhUeRjSfIED31KXi6tbFwkKMgc/2RE1G4XxqzilZreY5CAcylSCZI66z+VBizcHuriBaKN2kgZY1nxHiPOj/mfAtZsAbF8oYjoNyPXSKPrVudug8J8OtQuN8GW/aKMJ1zDUjUbAkSYJ0Ma0GRLdVRCqI9N6l8KIN0ZdJBzDxr1jOXr9toa2/qoLDTwI3qx4RwprYL3BlJHdB3jxI6UF1wd/pR5A6+Aj7hJmiPl3mO3iS1sMc6Se8N1BiR4iaBb2KZQyrADAAnrA/dB6A9etQuF40YfEW7inVGmP7J0YemWdPIeFBrraetDWPthbjAAATsI3IBOnqSaIcfbNy2Mj5eqsDuOgJ6zQ3iEIchjLdTM1yOltlHNdgu/IN5iwjPiTlH7qyfZVS9oqemlX/HxN4y0LCzGnSoQGGU/VZvVv0q7CbCjlHsnv7SrmnYFB3WPUTp99GOC4ej2yGWVbcePhQZbxCs9sLopYADyn/mifjnM37NlAt5pmDMARGlUtIe45yRctktZBdN4H1l9R1HpQ1csFTBBB8CIrQeC85JfbJcAtsYy66MT0noa78S4Yx7yzO+vj5jxoM0y0oohx/DQ7arkuEakfVY9JHQ6xpVEywYOh2I8DrpQcctX3K9mcbZjWFYnWYgEfiRVKFk1dcKxosN2rA5VDLIidYIn2qRP9qgtebEj9nO4zuJ9VX/f3VDwWFTPmMkgAH0G3r/tUrmLFZsNbJ37RHHlmBMH2VUHH5WzDeQPUGR7xQHXyd4sNjLo69jm2iO+orSBWUfJe08SxJ/8Awj/OtavQQeNoThr4UEsbVwADqcpgVhNjDk9xrTlhplNtiZ2/o7+dbtxrE9nhrzxOS27RO+VSY+6snPygXHts2VE7jFTnuOMwg5WGm4kepFB2t8CvPazX1YFdATGYL4t1JiRH51S3+XG7QP2i5esTJHSAdB6k9a7YPnC/fz52UKIgKgG/STM1yu8zBHyvqRuIA313G1BcX8O1yy9tdCyEAT5QF19AK78o8PuWsMzuMmZi5B0KqBABHTST7akcNAOvSAR6HUemlWPFXP7NdgSeyuH/APk0Gacb5rxD3WuWr1xUBhCrZdPGB+dX3JfP1+5dW1fbtA5yhiBmUxpqNx6igywIslTv0qZyJYLcRsrH70n0UE/lQavjcREnahXHYoSSTp8bVaczYsWySdgo08SdYoDxuKNwySR/uNqC3v8Ae/5qnxIKt9WcxA95p+GYxVuhZ0Ywf1omwXDC1zu6x7h5knagL+F4sdiiz9UZPdpUDiH863qPwFQ7vE0sdwySdYET6n46U9vFdoM4nWYzb7xr7q5PS2yjmuwXfkJ8yT+0nXTKv4VU5fjerjmQf9Qf4V/CKq/j4+OlW4TYUco9k9/aVc0m0dFnSNZ8BrrAqVjOMC7ayNJYQVJ11Hr01+6oQbusfZ/vUfL8bfGlUtLyDVqvNGJC5e1J0iTBPvqry/Hx5U+X/egkjil2Z7RiQIB0OlRrjliS2pO521pCkT8af80HK9dyjTc6A+HjV5wZBcDK0MDB/SqhisgtJ6DTb0PqKJuA8MKWlumQWJEdMuwPvoIfMklbcbZ28pICx6bk+yqllygFtvL/AHov4/hARtsEceR2/WhHiWmUeRNAdfJLig2Kujciz9aBMZ1ESNxWqisg+Rr/ALu9/c/+61r4oKzmb/ssT/cXf8jV898Nvg2yp6AH8jr7tK+heZBODxH9zc/yNWAcKwUd5tFXXfr4Enegu+F4IKqLppqdI3119n4UKXAGuuzSWJOn3anwoy4Djlu3WtgGQuYE/vCYPoRQ9xm2bGIuIVWQxOuujd4fjQGN/H9jw/tkIBPZqmgIzGFy+wBp8BRHw1xetI8d11Vojow1H3ke6so/bDdthCT3STlkgAn94L4mpOB55xGFUW1KOgjKHE5IkwCCCB7TFBP5h4G+GfVZtt9S5Gn8DdAw28+lWXIHAz2xxMEBVZV857pOvlNGHBuIDE4a3da3lFxTKMAdQSDoekrImplnDrbXKgCqBsABFBmHO+NZsW9sAwke0lRr7oqiuXuzAIE+HrWk81coHEEXLZUXIghpAYCY1A0Ye6I8KEjyjicutgkgzAKGR5QaCt5dXCh2bF2rrrplNtoA6ksBqdPA+yjvjXF7WGw5e2vcABUDczEHXXXTfwoZwfLt/N9IptqN5iT5AedWfHeGjEWwjEgdCImR5UFDxW8zhLyEnYkeKMM0+cUU8JM2U9v4mh5bBtnID9UBR5gCPyq/4O4awpGo7w9zMDHtrkdLbKOa7Bd+VbxxrOeHUl4XUEzHSdx41TXygEqI9WJIPpU7mI/Tn+FfwqrKz8e78RV2E2FHKPZPf2lXNJw1jMjKvUAr0kztP3e0VFvYdlYqwKsN1YEEeoO1STeKCASC0SQSO6Ige/WozuTuSd9zPvJ6VS0vEU4FerFoM0Tlkbx5H8f1rocMYkZWHiuvhOn1uoFBxj40+P8Ag0vH41pwPj42/wCa9H4+OlB5Cf8AHjWj8Ow62sPaDwIQBuurGYmgzlzh3b4m2h2BzMP7K6/jl95ov4lxBTiChIyW8vUAZ9GYz5ZgI8jQSsRw4EEgyIiPvj3TQJxXglw3ciW2ZgrGFE90EnN5CD91aRauqVBRlceIIO/jG1RsdfsdkVvkdm0Ag5tZ1juGY202oKL5HB/1l7+5/wDda12gzkzheFS+74YiTbykC4WEBgfqnUUZigr+YFnCXx42rn+U1gHEGhOzSIUAsPvr6C43/wBte/un/wApr56GAupdYsjZWLHNBK6z18tooCLkZFOJBIOY22A96k/cKsObeFWlxVzE3T9GttTl11cCDPj0AHWaq+S7LrcV4ICq41ESzQBv06+ypfMvNd/DXwtnISUl2uJm+sdAokZdqAQwuIN+9cuwBMQo6KO6Bp1/U+yz5SyJxK32ilgQ4UZc/eK6aRtvr0mvDc22btwdvhEtudDcs932lTv760HgOCs2iWVRmdYzgalTBiSSQD4eetBZ4/iQRS7A5VEkkgQBp+lcOFcxWL5i3c7x2U6E+nQ+m9AnP/Mee5+zofo7f1/7bjppuF29Z8KpcDbkakCdh1nxHnQa1zDxUYaybuUvDKsAx9YxJPQeyqNOZRdsvdtKWKAyh3DATBjfTw31qr4HzsB/02NhrbSnaNrodIu/0ht3wJG58asMFy6cHeZkbtLFwd07sD0BjRtJ7w8aDxh8c/Zhryi20ZiIiBHUVS3OMoWJzgg6/wC4q84wGaSwIUqV21ggjQHfcUM47gH0S9mssBDAH6+g7yg9Z6UFxw/BC8ScwAUA6nediB1qRwvB9lZW3P1c2vqxb86h8AwrphkD6PEmTqJJhT4GKssK4KAggjxGx9PjpXI6W2Uc12C78qDjmFL32jwX8D99VYEaHeQPT4MVY8wXCcQFnYKfbprULFuC5I2A97EDX0nwq7CbCjlHsnv7Srmj3Wknby26fH314Ir0KaNfj4/5qlpL86SNH3e3fQ+80w1+PjWacD48vyoJ9jHISBeTONSWBh/fM9PE6dKtL3AO3VbmFUBVUIbbEBpE98MYDzO5g6UOjw9n50YcjAhbh/dzCPX94+fT2zQWvKXAP2YFrkdo24GoVQZyg9Sd6z/GY43SWP77M59WJJmPZ7qO8bzolm8bbI2hALCI1gwFOrDWhfjPBBrew/fsGTA1Nud9Nyn3rsfGgq+H8Rey+e2YPUdGHgR19fOirEY4X7OdRuJyzs0arQZl+Pz0qdwvFEZkkgHUeR0+/rQGPyS4nNirukRa066F10k6+zatUFZh8llgDF3m2JtfVjbvrt5eVagKCFxpgMNeJ2Ft/wDKax7hPNtq5cFu2LssYGg7x81Go9TWycTYCzcLRGRpmIiDvPSs6t8Gw2BW5eVRbEEuwJYx0RSZgFiBlG+lB7xDBdTroT46UM80cP7YW76nQjsz5a91j5SSh9RT8O4q2JS5cbQl2ETOVSoyqPEAaeeprpyZcLXb2EvarcUss9Y0YIf4YOmxWaAQt8Ne5cFoKS5MAa77z6RJ9laNfS7btMtoEuiQvsAWfZuKsOCcrWsMzXMzXbrSA7xKqegjqdi29ecXisrsF6QD013/ADoMkZSHOYHTxHX3b1OwmHJYM+gGuum1euOcfAvEWlBg6udfcKgPiC+rEn16egoCizxXD5WJRXPXSY85NTMPziLYRP8A4NRl6oPEHqB4eE0HYa5Da7HfzpsUSts6fVJEeWv+1Ae8e4n2dvORmMgAGQNevjtVfwriRuoSQJDBTGxMTI9h26VLPDXu4cSuaUQnxkKNR6ae6uHBcKtuRsqy5310MkmN+lBJ4orG2UTdgVGsdPzH4114DbK4a2CCCJEHSDmO9B2K5yvqwbuFW/8AjZQQAemYd4aeB3oz4LjjfsW7hGXMCYBJiCV0J16VyOltlHNdgu/Kk5hT6cnxVQD7KrXSB6k6elWfFrk43sonOqkGYykDUz4VEx9vWZEAlY85knwOxq7CbCjlHsnv7Srmhx8fHxr7kaRMfHmPj2Uw+PjrVLSemn4+PbT/AB8e6mAoJOBtq7w5hQCzawSBoQD03JPWBpUrH8UzOexzW7Y0UKY006T3Qf6PtJJJqsOnx8R4Um+PxoJQxZMliZ8fH191duHcabD3Synu9V8R4idiPvqu7MtovU6+g+DUvC4UEl3js1Ox0zHePGJgecRQXuO5fW++a1ltM2pRu6rE6ypE5Zkz0motvli7aJZyggGAjZzJ010gCqy/xu6zHIzW1kwAYPtb8q94Hj9xSA7M6E95SfHSVJ1UigOvkxSMTd3/AJrrv9Yb1pQoC5Aw4XE3SNuz0/8AJT+dHooOOMwwuW3Q7OrKfRgR+dYp8oWJa2qYUn+bXMx6kr3En3M3tFbgRQ9zPyNh8drcDLcjKLiQGjeDIIYancUGKck3DF4DxQ/iv50c8CKdraEjMhLLOhXQgwT0MnSasOE/I+lhnIxDsGy6FF0gzuDVonydqDPan2oD+dAzXROhB9P19ap+L4H6LEEE5mDuP/EDSPIUR2+T2UCL5Ef2B+ZrriuVO0RlN2CykSFHWRMT50HzhhllzNTAK1G18hKKZ/a3/wAJf9Vdv5EU/rT/AOGv60GUSBXTDXA7Op2Ig1qN35DkYR+1P/hr/qrlY+QlEaRjH/w1/wBVB25Zu58MubU5FPgR+6R5jQHzqmxQy3GDZEDi4pJMASDOu2xBijbA/J+bVtra34lWUMLcFS3731tx08KosH8igtsW/bLjBgQ6m2pDgiNe9v1nxoMgWwXMtsPDWY/KtF5S/wCys+jf5mq6T5EUH/3T/wCGv61dcM+TnsbK2xfLBJ1KQTJJ/pedc7pCzXetxFEeKrC3KbdWdTP+LwL7MIDZVWZ6EVWYx9QvRZPqTrWmcR+S4XiT+0MpIA0QdPbXBvkiUmf2lv8ADX9aqw9E0WqaavzENN2qKq5mGYtSIrS/5Hl/rLf4a/rS/keX+st/hr+tbmtmJOlPFab/ACOr/WW/wx/qpfyOL/WW/wANf9VMxmlu4pOQ6MQYPT0PhVhc4I4tlmKqRrlJ1jxB60e2vkgVXVv2liV8bY/1VK4h8mAuxOIYACIFsfrWRmOHtwPMj3D8qjYi/MAfVG3n5nz/ACrUm+ShcpH7S2uk5B6f0qjfyNp/WW/wx/qrGYzAmvVm1mYLoMzASTA1IGu9aZ/I0v8AWn/w1/1VO4X8kuHtvmuXHvR+6YVT6gakeU1kWHJeAZTcdhA0RfON/wD1++iqvFmyFUKoAUCABoABsK90CpUjTUD01PSoKjm3jLYTBXsQqB2tqCEJgMSwWJG29Vdjnhbj4UKmXtbl63eVzlbDvatm4ysNpEb7EEHrVrzVwU4vB3cOHCG4AMxGaIYNtInaq3j3IdnE4lb5JRsl21cy/wDyJctvak+DqH0bwkeEBNTnPCFGfthlUISSrju3GCI6gqC6MxADqCvnTfPTCAkG6VKsqNmt3VCs8ZQ5ZAEmRBaBrVXf5IuXFHaX1Lolm0hW2VAS1et3iWGYku3ZKNCAOg1NS+I8pG7+1/SgftNyxcHdJydiLeh72s9nvpEignLzThzaa4HYqjlGi3dLKwGYgoEzjSDMRBmvPCuPi/iLyJlNtLdi4lwGc4vBzPpCD31W8R5OuXHust/Kt6+LrpDBWXsUs5WKOrMQUzDWNdQYqTyvywcGTNwPNjD2fq5dbAcZtz9bPt0igIaVKKegalT01AhT0qY0D0H8085XMLfNtRYyrhzfLXbjWyxD5OytwplzGnmdqL6GeOcr3b2K7e3csrOHOHZbtk3dC+fMvfAnXYzQTRzZYXsxdY2rjrbZkYMezNz6q3WUZbZJ0GYiSNK92uacM10Whc77O9sSrgF7ZIdAxXLmGVtJ1AJEiqS38n5S09hMQewvJaW8HTO7dki25R80LnRFBkGNYqWvKBy21NwQmMvYk906rd7Xub7jtfreVBa8O5hsX2K2rmYgZtmAZZy5kLAC4s6ZlJE9a8LzLh2dEF0Zrly7aUEMJezPaLqNMsddKg8rcpDBgD6JwiC2ji1kuZBGlx8xDbDYCYk1B4jyEbj4l0vZGusr2DlnsLndNxhqM2cqs7dfGgkfPuzKkE3EuXrdpDbS6x+kt9qGdSgIkT9XNoQfGJHBObbd5zbchLpu37aJ3jnFl2SQ5GUtlXMVmQDNQrfIxRgbd0Llv4e8gKEgLZsDDZG7wmVkyNjFScJykUey3aA9lisTiIy7i+LoC6nTL2u/XL0oCSKVIU9AqempCgRpUqVAqalT0CoP54u3O3wVu2b+W497Mli4LTXMtpmAzFgNDB1MUX1XcX5fs4kobyljbJKEO6FSwymGRgdRpQCvAObb7WVsqq38RbtXLl43LhtZcl17XZSEOe6MpUtAXuzOoqQOfHZXupZU2bbYWS1wq5XEraYELkIlTdGkiY38Lq5yhhWRU7BQqBlUKWXuuczqSpBZWOpDTJrtd5cw7LcU2xF02y4BIk2goTYiMoRRp4UFVwvmx7+JKLh37HtLtntRn0a0WVmfuZFQspAhy0xI10JwtQcPwOyl5ryJluOSWIZgGY6FigOQsdO9E6VPFAqeKalQPTUqVA9KmpUAxxrEXLvELWE7V7No2HvEocr3SrqnZq8d0KGzGNdV2FV//wBfv4W5i7Iz4pbHYMrNJNsXs+ZbrIpZ1QKHkKWysJneinivBLOJAF62HymVMlWU7SjqQymPA1Ht8rYZbJsrbyoWzHKzKWbbMzg5mJGhJJmgHL3PV23cvMUtXLIGEW0LbM2a5iAIhgnft6k5gJhRAJMCfb5tvN2Vr9my4i691Qtxnt2ytlVZrgZrecg5lABQGZnQVaNynhTI7FIa2lojWClv6gygxKwIO4jevV3lmw1tbbIWVCWUl3LAnQkPmzagkHXbSgoBz5ce29y1h1ZLeGt4lw13K2Um6HVYQqWXsjBJAOm1SE50ZmzrZBwwxCYYuXIftLmQBhbyxkDXFBlp3IEV3bkey2IZ3VTZ7GzZSyMwVRaLmGAIV1hlGUgju1Yty5hze7Y2h2khp1gsBlDlZylwAAGiYoKLA8437wsBLFrPiVutbBuuABZbK5uEW5GptwFB+sZiKe3zqz9j9D2aXVcF3dl+lVrltrVpkQqzg2yRmK5gVKztVy3K+HNq3a7MBLRJSGYFC05srg5hOYzrrNejyxhvo/ohFoAIoLBVAmIQHLIkwYkTQU3L/Nb3Hw1trYRLuHtXFe5cYtcZkzlbZ7MLcKx3pIbqFii0VVYXlnD23tutuDZQJblmIQKuQZVJgNlMZomKtRQI16pqQoGmlNKlQImnFKlQec1ODSpUD0opUqBUop6VB4Y080qVA2anmlSoHilFKlQIClSpUCmlSpUHnN8fdTmlSoETpSpUqBClNKlQKa9UqVB//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148" name="AutoShape 4" descr="data:image/jpeg;base64,/9j/4AAQSkZJRgABAQAAAQABAAD/2wCEAAkGBhQSEBUUExQVFRQVFxgXGBYYFxcXHRgYGRwYFxwYFxgXHCYeFxwjGxcVIC8gJCcpLCwsFx4xNTAqNSYrLCkBCQoKDgwOFw8PGTUkHyUvMiwuKSwpMikpKS0sLzI0KSwsNSk1LC8pLDA1NCkpLSwpNCkpLCwsLCwsLCksLCk0LP/AABEIAOUA3AMBIgACEQEDEQH/xAAcAAABBQEBAQAAAAAAAAAAAAAGAAEEBQcDAgj/xABIEAACAQIEAwUDCQMLBAEFAAABAhEAAwQSITEFBkETIlFhcYGR8AcWIzJTobHB0RRCchczUlRic5Oy0uHxJDSSwkMVRGOCov/EABoBAQEAAwEBAAAAAAAAAAAAAAAEAQMFAgb/xAAwEQEAAQIDBAkDBQEAAAAAAAAAAQIDBBEUM1FScQUSFTJBgaGx8BMhMSI0U2GRwf/aAAwDAQACEQMRAD8A3A1zu3lUSxAHidKd2gEnYa+7Ws84pxNr7lmOn7q9APTqaixeLjDUx4zKixYm7M/0NG5iw4Mdqv3n8BS+cmH+1Hub9KAKQrkdrXeGF2ho3yPvnLh/tV9x/Sn+cmH+1Hub9KAKaadr3eGPnmaGjfI/+cuH+1X3H9KXzlw/2q+5v0oAmlNO17m6PnmaKjfLQPnJh/tV9x/Sm+cuH+1X3H9KAJpE1nta7wx6mio3y0D5yYf7Ue5v0pvnLh/tV9x/SgCaena13hj1NFRv9h/85MP9qPc36UvnLh/tV9x/Ss/mnrHa93hj1NFRvkffOXD/AGo9zfpT/OTD/ar7j+lZ/Smna13hj1NDRvkf/OXD/ar7j+lP85MP9qPc36Vn5pTTte7wx6mho3yP/nLh/tV9x/Sn+cmH+1Hub9KAKaaz2td4Y9TRUb5aB85cP9qvuP6U3zlw/wBqPc36UA01O1rvDHqaGjfLQPnJh/tV9x/Sm+cuH+1X3H9KAJpGsdr3eGPnmaGjfI/+cmH+1Hub9K74bjFm4YW4pPhMH2A1nVI/71mOlrmf3pjJicDT4S1EGnqg5X4obtsq2rJGviDtPnvV9Nd6zci7RFceLm10TRVNMo3ET9Dc/gb8DWbCtI4j/M3P4G/A1m9cPpfvUebo4H8VFS+Pjwp6auK6JClT01BSc2cVuWbSdmcrXLgTtCJCAyZ+78agHil7C4o2S74pTaa4BAzgidBl8fCOvWiXFYRLqFLih1O4In21Dw3LuHtqypbCh9G1MkesyB6eFW2r1qm31aqfT85+Pknrt1zVnEqm5zRdc4fsrafS3GVlzg6gA5ZgZG1MyOnnXfD84q1yBbbJnZM4kkZf3ioXRTsDM+VTvm3h8qr2eivnHeac+2YtMk6DrXW1wWytw3FTKxJJhmCknqUnKfdWZuYaYy6jz1bu9VWecJAJslVe3cuWiXHfFuZDADuTB8a8HnUKoa5ZZQ1kXVhg2aTly9Mpnr/xVg/LVkJc7JFV7iOgMsQuYEGBPdE7xvXPhfK1m3aysiuzJkdu8cw30k90HyAr11sL1Znq/P8ATq3c8s0XFc3m0HW5ZIuJ2Zy9oGBW4dCGC9PCK7YzmR0Z07As1pDdujOoypMDKSIckQY033qSvLmGym3kGpViMzE93VdS0wOgrtxHg9i62a6gJjLmzFZX+ixBEjbQ156+Hzj9E/Mv75s5XcpnNVXubJzhbbKDaLozMFLdwv8ARgiGgwND7DT8P5lJNi2yH6S2h7V3VczHcKcsOw6xFWV3l+wzZjbEwV3aAGGXurMKYMSAKa3y9YDI3Z62woSWYgQIBykxIHXyrP1MNEZdWfnmRTczzzeeJcZa3eSzat9pddSwGYIAo3JLDyOlRbvNSrfW1kBDN2cq4JV4mGWIGun1ifKrLH8KtXypuLmK/VMkETvBXXXw61yHL9jMGCai52oAZ4D/ANLLMT46a1rt1WIiOtTOf/f9eqouffKVfhubMy2D2J+mF0wGkjs50Hd1n7q5jnMZFJtw7vkCl/qnc9p3ZSNBEGZ0qxtcs4dYy24jNHeaBnEN+94U45bw+Ur2ehYPOZi2YaAhyc0gHxr318Ln3Z+ebzle8JV7c36Wz2LDOWVi7ZFUqQIzlf3pkTHSiOq67y9YZVVkJCbAu56k97vd/XaZ3qwrRdqtTl9OMm2iK47x6alFOK0PZU005pUBByX/ADr/AMA/GjGg7kz+df8Ag/OjGvqejf28ebi4vayi8R/mbn8DfgazetJ4j/M3P4G/A1mwFQdL96jzU4D8VeRUhT0q4rompUqeKBH4+6lTUqB6FeP8ZxFvENZtEE3ERrIKg5Yk3J8dF++immj4j863WblNurOac3iumao+05A35032sveX6jXrdtTlB7NMoztrpMmBOler3M14WR3lzk3ClxeyKsqAGHM5Q0mIXU9KMQukAfd+VIoPLTp+nhVGptZ/e34tX0a+Jnt7jd0XXvqAGfDYcu8ZhbDFZbKdxOkdJNEHOuuAkHOM1s5tDIkHMY6HfaiHIPAeGw2/Sn91YrxVM1UVRTl1fUpszHWiZ/IOfma9NzK6vaF62gxIt91Fb6xjZsu017wnHsQ9yygdYe9eti5kEXFRQVcDxE9DRdGkdPu91MFHgNNttPTw9lZ1Vv8Ajj55H0auIEjmvEG1ZJZVz9rmuwoBZCVVTnORfE+ulTDzFdW/YFxkAdUlbaq5kiSSDqEI1DLMaedFeQREaeECKXx6UnE2/wCP5/h9KvwqcsJi1uoroZVhIMHXp19K60h5Uqin8qOZU9IU1YCpUqegaKVKlQEPJf8AOv8AwfnRjQdyWPpX/gH40Y19T0d+3jm42L2sonFdLF3+7f8Ayms3ttMVovHf+1v/AN0/+U1kvLnEe1lTuhHtB2921V3MPbuz+uM2ii7VR3ZEeGwasYJI8NqpOP8AFBhb3ZsNCoZW3kHSdPAgipXMXFmwlkMB32ZVTMJE6kmOsDpQPzDjbt5wzkuSIH9kbwPLetWhw/C2am7vFNni+ZZGUg9QTFVuM5tZGjIs/wD7edUeHxwsgKTvpHh513xnDe1hgYYffTQ4fhNTd3rPCc2u7EFE0jYmumK5muIPqIfafjb76qBa7K2W61wW72gMxM6R1B8PMU0OH4TU3d60HOdz7NPe1O3ONyJyW9x1aqFrZGm/pXa3hCwjxI929NDh+E1N3eJF5mYn6qx6mk3MrT9RfefuPWqLFGJA8PzAO/lXPDnQ+yNtCdNKaGxwmpu8Q4/az4CDFd7byJqBYH0aE9UU/cKm4Zu4I2M+Vc3pLD2rVuJopy+6vCXq66piqXCxi2bFGyFGRVDM+umYaD1J2HlUbiPF2V2WyFcqY7xOpG4BGhg1YcQxPY4W9dVe9lknxOiKT5Lmms5wWOa0f6QnUHWfP21VhsHYrtU1VU/fKGi7iLlNcxErp+dboMG0gI3BzCvI55ufZ2/e1dcSyXkDFc3nswPhNVd3g6H6lyPJ5H3jQ1RocPwtepub07583Ps7fvarHgfM737pRkVe7IjMSSPWqvBcl3rh1yomhzMd/RRqausLy7bw+YksTBGZiqA/wiZHqaaHD8Jqbu964pzAyZ+zQMECyWkTO8RrA0rtyzzBbxJKXSLd2e7BGVwYECdc8zp4bVTcZwvaq7oDmIEqOuXQwNZERQ4LbIQYZSNQYIgjUEeh1pocPwmpu72scTwLoh7IZ3gQDoJlQZPgBNQ+K423h9bjhZnKD9YjyUamp3C+LPcwa3SAbnZksI3YBtfboayvjWKa5cJZi7dWO5OnuAGkCmhw/Cam7vGmH5hS6CbcmD+8pXrVFieebqsV7K3oSN28aicuiFc/HrUbGcHu3Llx0QsoJJOg8zEnXfpTQ4fhNTd3tG+SjmV8TirqMiKFtBpUn+kBGvrWpisW+Q//ALy//cD/ADrW0iqLdum3HVpjKGmquapzlE4uV/Z7uf6nZvm3+rlM7a7TWd8J5StW7na2LhNq4AQD3tP7LbkeutaRj0zWnBAIKkQdjp1oQw9hLCi3bUKmpCiYE7xOwmtjyDflPvy9i2N1DOfDUhR7YU++h3G38qA9aO+NYJbzd4AwNPLroaH72GQtkypInQjoPXz/ABoM7vMztOpPgNaKeC4a7li4uWNATufZXbieLNhRltyWnYQB6wKbgnELtye0AAJgaQffvQXCYVSIYAjwr1heC2AWAVVLrkDSTBOx1+rrGtUXGMS+iZioiTBiZ13rlwSUUhjMmd+lBJxOBKuVYQymCDuCPyqThEBWRV3guLW7w7LEx0y3hGZTsM/iu2vvFcuI8JOHIUjQyQw1DDxHs6UAxjxr8eYivNhQY66j8dfTQmpnELINNwizN+2MuzDr4d7Xx2oCrFKFVo0Cggezb7orzw3+aX2/ialY/C5bJJ/omaicMabSn1/E1yOltlHNdgu/J+ZOIrbwFxI717uA+0GT4ABffpWbsfCi3jhZL5cgPbKKrKdco1JJHQdZqsv8AzjPh++vVZ7y/r61dhNhRyj2T39pVzQuF4gglem9EOGxCIud9h0CgkmNhNceBcBdHLXVju6KTr7ROlR+ZMQARbXQdR5flVLS6cR57usuWwBZXbMO85HgWOgHkBQ1evM5zOxYnqxLE+pNORrTZaCZwvi72GEE5fA6+7qKMuGcWTEowgMV3DCT5eygALRBycv0zaaZSCfPcetAVcM4woui3sDIkxE+HlQ7zHwBbd9u4MryymT7RA8DS4riFtOdySxIA6A/hHjV3h737XgQx0YHKSIOVh5HcEfnQUOBtaZQB5AaDyGtFWAdLNqG70a5THedtwPAaR6CqezhshiZM+k+YEnwqFxHGsbjWkOVkQFTprIzGPwoDv5POEomIu3QBnuIS2VciAZlOS2vQVoArHfkYxTvjb+dmb6GYJO+ddY6GtjoI3ED9E/Tun8KDbt3Mdt6LeNGMNePhbf/ACms1HE7lp+6FdOqMY/8W/dI08jQWeGwb/tDq3etuFdCejaK9v00DD1NQuYsSto5X0J26SKtsJzHZZgpJRm2DkQfIEadKrOf+Bm9aVxo1vTXaD4n1oBJ+MWyTuY3jX8asbKqyqyiQwkGI029lCPYtbcq4K+M6R8ae+ji7huy4UbmzCyYn+1I/OgH+IWpJPQ9fzEVzwuDLGBoTPpp8ffQ9wjijIwtse4xjXp50ZcPwbKC2aZYb6ZR5GdqCmwvLmKW8HKHLJlp0Pj+VX+D5kW2y2cQC+GckHebXgyHcAeHTcbQeuK5wsquTMW8cqyPaapMTZS8oZW2Mg+HqKCTxTBtYxDW2OZTBtvIIZGBKuI012qfypgS+KWNlBY+kQPxNXnBeG2MTg7Vm5Oe0CN4ZJJ1Wd0I2G1XnBOB28Nmyksx3YgAwNQIGwoIHNCxhn84A9p3qi4GpGHQHcT/AJmoq5gwhuWWA1OhHmVMwPZNDeBH0Y2O+3r8e6uR0tso5rsF35VPGrhW4YBGghgNDA2qrwWNZXJViCfT8KXNFxhiTDMO6ux20qHh7+b631uh/I1dhNhRyj2TX9pVzXycRMzJM7z+dDXE3zXWPnFWVnU/H31H4rgGWHymG3no0R94AqlqVWXWnVfj42r3lpBf+aDxFXvAcTkygDVmjx1PU+FUxWpnDMaLbSfIjrBHkaD3zJfD4hsvQKp846/eKs+Srp+lTXKcreUzl36EiKoMVdzOzH94k/ntV1yjeIvhNhcUnzlQ2XL7QRQEOHwwbVdQZA3GgJEAeoI9gqo5q4aUuW7inVRleBsDqDp4HQ+tW/EuKnDoMkC4xhTAMRqzQdJg+8ihbDYtheuI/eRyzHrBYzm21BnUUBn8leEAxt64Nms6jwbOs1qorNPkxw2TFXY+qbX/ALLWlighcXH/AE93+BvwNYxzBxDsbgUjQqGJ23kA1tPFP5i7/A34Gsd4y9jHXFs58l5QVUspAaNcs7NtpFBTMs3RcJ0ywP19ladwPilvE2BkMlVCujHvDSO9G4PiN6zV8G1sdlcBDpow8PAg9QR161EsY65ZxAa2xDKJkGNuh8QeoNBoVzl/I8FFuW5lcyhin9lgw28GFSeKYXtsPcsnTOhUeRjSfIED31KXi6tbFwkKMgc/2RE1G4XxqzilZreY5CAcylSCZI66z+VBizcHuriBaKN2kgZY1nxHiPOj/mfAtZsAbF8oYjoNyPXSKPrVudug8J8OtQuN8GW/aKMJ1zDUjUbAkSYJ0Ma0GRLdVRCqI9N6l8KIN0ZdJBzDxr1jOXr9toa2/qoLDTwI3qx4RwprYL3BlJHdB3jxI6UF1wd/pR5A6+Aj7hJmiPl3mO3iS1sMc6Se8N1BiR4iaBb2KZQyrADAAnrA/dB6A9etQuF40YfEW7inVGmP7J0YemWdPIeFBrraetDWPthbjAAATsI3IBOnqSaIcfbNy2Mj5eqsDuOgJ6zQ3iEIchjLdTM1yOltlHNdgu/IN5iwjPiTlH7qyfZVS9oqemlX/HxN4y0LCzGnSoQGGU/VZvVv0q7CbCjlHsnv7SrmnYFB3WPUTp99GOC4ej2yGWVbcePhQZbxCs9sLopYADyn/mifjnM37NlAt5pmDMARGlUtIe45yRctktZBdN4H1l9R1HpQ1csFTBBB8CIrQeC85JfbJcAtsYy66MT0noa78S4Yx7yzO+vj5jxoM0y0oohx/DQ7arkuEakfVY9JHQ6xpVEywYOh2I8DrpQcctX3K9mcbZjWFYnWYgEfiRVKFk1dcKxosN2rA5VDLIidYIn2qRP9qgtebEj9nO4zuJ9VX/f3VDwWFTPmMkgAH0G3r/tUrmLFZsNbJ37RHHlmBMH2VUHH5WzDeQPUGR7xQHXyd4sNjLo69jm2iO+orSBWUfJe08SxJ/8Awj/OtavQQeNoThr4UEsbVwADqcpgVhNjDk9xrTlhplNtiZ2/o7+dbtxrE9nhrzxOS27RO+VSY+6snPygXHts2VE7jFTnuOMwg5WGm4kepFB2t8CvPazX1YFdATGYL4t1JiRH51S3+XG7QP2i5esTJHSAdB6k9a7YPnC/fz52UKIgKgG/STM1yu8zBHyvqRuIA313G1BcX8O1yy9tdCyEAT5QF19AK78o8PuWsMzuMmZi5B0KqBABHTST7akcNAOvSAR6HUemlWPFXP7NdgSeyuH/APk0Gacb5rxD3WuWr1xUBhCrZdPGB+dX3JfP1+5dW1fbtA5yhiBmUxpqNx6igywIslTv0qZyJYLcRsrH70n0UE/lQavjcREnahXHYoSSTp8bVaczYsWySdgo08SdYoDxuKNwySR/uNqC3v8Ae/5qnxIKt9WcxA95p+GYxVuhZ0Ywf1omwXDC1zu6x7h5knagL+F4sdiiz9UZPdpUDiH863qPwFQ7vE0sdwySdYET6n46U9vFdoM4nWYzb7xr7q5PS2yjmuwXfkJ8yT+0nXTKv4VU5fjerjmQf9Qf4V/CKq/j4+OlW4TYUco9k9/aVc0m0dFnSNZ8BrrAqVjOMC7ayNJYQVJ11Hr01+6oQbusfZ/vUfL8bfGlUtLyDVqvNGJC5e1J0iTBPvqry/Hx5U+X/egkjil2Z7RiQIB0OlRrjliS2pO521pCkT8af80HK9dyjTc6A+HjV5wZBcDK0MDB/SqhisgtJ6DTb0PqKJuA8MKWlumQWJEdMuwPvoIfMklbcbZ28pICx6bk+yqllygFtvL/AHov4/hARtsEceR2/WhHiWmUeRNAdfJLig2Kujciz9aBMZ1ESNxWqisg+Rr/ALu9/c/+61r4oKzmb/ssT/cXf8jV898Nvg2yp6AH8jr7tK+heZBODxH9zc/yNWAcKwUd5tFXXfr4Enegu+F4IKqLppqdI3119n4UKXAGuuzSWJOn3anwoy4Djlu3WtgGQuYE/vCYPoRQ9xm2bGIuIVWQxOuujd4fjQGN/H9jw/tkIBPZqmgIzGFy+wBp8BRHw1xetI8d11Vojow1H3ke6so/bDdthCT3STlkgAn94L4mpOB55xGFUW1KOgjKHE5IkwCCCB7TFBP5h4G+GfVZtt9S5Gn8DdAw28+lWXIHAz2xxMEBVZV857pOvlNGHBuIDE4a3da3lFxTKMAdQSDoekrImplnDrbXKgCqBsABFBmHO+NZsW9sAwke0lRr7oqiuXuzAIE+HrWk81coHEEXLZUXIghpAYCY1A0Ye6I8KEjyjicutgkgzAKGR5QaCt5dXCh2bF2rrrplNtoA6ksBqdPA+yjvjXF7WGw5e2vcABUDczEHXXXTfwoZwfLt/N9IptqN5iT5AedWfHeGjEWwjEgdCImR5UFDxW8zhLyEnYkeKMM0+cUU8JM2U9v4mh5bBtnID9UBR5gCPyq/4O4awpGo7w9zMDHtrkdLbKOa7Bd+VbxxrOeHUl4XUEzHSdx41TXygEqI9WJIPpU7mI/Tn+FfwqrKz8e78RV2E2FHKPZPf2lXNJw1jMjKvUAr0kztP3e0VFvYdlYqwKsN1YEEeoO1STeKCASC0SQSO6Ige/WozuTuSd9zPvJ6VS0vEU4FerFoM0Tlkbx5H8f1rocMYkZWHiuvhOn1uoFBxj40+P8Ag0vH41pwPj42/wCa9H4+OlB5Cf8AHjWj8Ow62sPaDwIQBuurGYmgzlzh3b4m2h2BzMP7K6/jl95ov4lxBTiChIyW8vUAZ9GYz5ZgI8jQSsRw4EEgyIiPvj3TQJxXglw3ciW2ZgrGFE90EnN5CD91aRauqVBRlceIIO/jG1RsdfsdkVvkdm0Ag5tZ1juGY202oKL5HB/1l7+5/wDda12gzkzheFS+74YiTbykC4WEBgfqnUUZigr+YFnCXx42rn+U1gHEGhOzSIUAsPvr6C43/wBte/un/wApr56GAupdYsjZWLHNBK6z18tooCLkZFOJBIOY22A96k/cKsObeFWlxVzE3T9GttTl11cCDPj0AHWaq+S7LrcV4ICq41ESzQBv06+ypfMvNd/DXwtnISUl2uJm+sdAokZdqAQwuIN+9cuwBMQo6KO6Bp1/U+yz5SyJxK32ilgQ4UZc/eK6aRtvr0mvDc22btwdvhEtudDcs932lTv760HgOCs2iWVRmdYzgalTBiSSQD4eetBZ4/iQRS7A5VEkkgQBp+lcOFcxWL5i3c7x2U6E+nQ+m9AnP/Mee5+zofo7f1/7bjppuF29Z8KpcDbkakCdh1nxHnQa1zDxUYaybuUvDKsAx9YxJPQeyqNOZRdsvdtKWKAyh3DATBjfTw31qr4HzsB/02NhrbSnaNrodIu/0ht3wJG58asMFy6cHeZkbtLFwd07sD0BjRtJ7w8aDxh8c/Zhryi20ZiIiBHUVS3OMoWJzgg6/wC4q84wGaSwIUqV21ggjQHfcUM47gH0S9mssBDAH6+g7yg9Z6UFxw/BC8ScwAUA6nediB1qRwvB9lZW3P1c2vqxb86h8AwrphkD6PEmTqJJhT4GKssK4KAggjxGx9PjpXI6W2Uc12C78qDjmFL32jwX8D99VYEaHeQPT4MVY8wXCcQFnYKfbprULFuC5I2A97EDX0nwq7CbCjlHsnv7Srmj3Wknby26fH314Ir0KaNfj4/5qlpL86SNH3e3fQ+80w1+PjWacD48vyoJ9jHISBeTONSWBh/fM9PE6dKtL3AO3VbmFUBVUIbbEBpE98MYDzO5g6UOjw9n50YcjAhbh/dzCPX94+fT2zQWvKXAP2YFrkdo24GoVQZyg9Sd6z/GY43SWP77M59WJJmPZ7qO8bzolm8bbI2hALCI1gwFOrDWhfjPBBrew/fsGTA1Nud9Nyn3rsfGgq+H8Rey+e2YPUdGHgR19fOirEY4X7OdRuJyzs0arQZl+Pz0qdwvFEZkkgHUeR0+/rQGPyS4nNirukRa066F10k6+zatUFZh8llgDF3m2JtfVjbvrt5eVagKCFxpgMNeJ2Ft/wDKax7hPNtq5cFu2LssYGg7x81Go9TWycTYCzcLRGRpmIiDvPSs6t8Gw2BW5eVRbEEuwJYx0RSZgFiBlG+lB7xDBdTroT46UM80cP7YW76nQjsz5a91j5SSh9RT8O4q2JS5cbQl2ETOVSoyqPEAaeeprpyZcLXb2EvarcUss9Y0YIf4YOmxWaAQt8Ne5cFoKS5MAa77z6RJ9laNfS7btMtoEuiQvsAWfZuKsOCcrWsMzXMzXbrSA7xKqegjqdi29ecXisrsF6QD013/ADoMkZSHOYHTxHX3b1OwmHJYM+gGuum1euOcfAvEWlBg6udfcKgPiC+rEn16egoCizxXD5WJRXPXSY85NTMPziLYRP8A4NRl6oPEHqB4eE0HYa5Da7HfzpsUSts6fVJEeWv+1Ae8e4n2dvORmMgAGQNevjtVfwriRuoSQJDBTGxMTI9h26VLPDXu4cSuaUQnxkKNR6ae6uHBcKtuRsqy5310MkmN+lBJ4orG2UTdgVGsdPzH4114DbK4a2CCCJEHSDmO9B2K5yvqwbuFW/8AjZQQAemYd4aeB3oz4LjjfsW7hGXMCYBJiCV0J16VyOltlHNdgu/Kk5hT6cnxVQD7KrXSB6k6elWfFrk43sonOqkGYykDUz4VEx9vWZEAlY85knwOxq7CbCjlHsnv7Srmhx8fHxr7kaRMfHmPj2Uw+PjrVLSemn4+PbT/AB8e6mAoJOBtq7w5hQCzawSBoQD03JPWBpUrH8UzOexzW7Y0UKY006T3Qf6PtJJJqsOnx8R4Um+PxoJQxZMliZ8fH191duHcabD3Synu9V8R4idiPvqu7MtovU6+g+DUvC4UEl3js1Ox0zHePGJgecRQXuO5fW++a1ltM2pRu6rE6ypE5Zkz0motvli7aJZyggGAjZzJ010gCqy/xu6zHIzW1kwAYPtb8q94Hj9xSA7M6E95SfHSVJ1UigOvkxSMTd3/AJrrv9Yb1pQoC5Aw4XE3SNuz0/8AJT+dHooOOMwwuW3Q7OrKfRgR+dYp8oWJa2qYUn+bXMx6kr3En3M3tFbgRQ9zPyNh8drcDLcjKLiQGjeDIIYancUGKck3DF4DxQ/iv50c8CKdraEjMhLLOhXQgwT0MnSasOE/I+lhnIxDsGy6FF0gzuDVonydqDPan2oD+dAzXROhB9P19ap+L4H6LEEE5mDuP/EDSPIUR2+T2UCL5Ef2B+ZrriuVO0RlN2CykSFHWRMT50HzhhllzNTAK1G18hKKZ/a3/wAJf9Vdv5EU/rT/AOGv60GUSBXTDXA7Op2Ig1qN35DkYR+1P/hr/qrlY+QlEaRjH/w1/wBVB25Zu58MubU5FPgR+6R5jQHzqmxQy3GDZEDi4pJMASDOu2xBijbA/J+bVtra34lWUMLcFS3731tx08KosH8igtsW/bLjBgQ6m2pDgiNe9v1nxoMgWwXMtsPDWY/KtF5S/wCys+jf5mq6T5EUH/3T/wCGv61dcM+TnsbK2xfLBJ1KQTJJ/pedc7pCzXetxFEeKrC3KbdWdTP+LwL7MIDZVWZ6EVWYx9QvRZPqTrWmcR+S4XiT+0MpIA0QdPbXBvkiUmf2lv8ADX9aqw9E0WqaavzENN2qKq5mGYtSIrS/5Hl/rLf4a/rS/keX+st/hr+tbmtmJOlPFab/ACOr/WW/wx/qpfyOL/WW/wANf9VMxmlu4pOQ6MQYPT0PhVhc4I4tlmKqRrlJ1jxB60e2vkgVXVv2liV8bY/1VK4h8mAuxOIYACIFsfrWRmOHtwPMj3D8qjYi/MAfVG3n5nz/ACrUm+ShcpH7S2uk5B6f0qjfyNp/WW/wx/qrGYzAmvVm1mYLoMzASTA1IGu9aZ/I0v8AWn/w1/1VO4X8kuHtvmuXHvR+6YVT6gakeU1kWHJeAZTcdhA0RfON/wD1++iqvFmyFUKoAUCABoABsK90CpUjTUD01PSoKjm3jLYTBXsQqB2tqCEJgMSwWJG29Vdjnhbj4UKmXtbl63eVzlbDvatm4ysNpEb7EEHrVrzVwU4vB3cOHCG4AMxGaIYNtInaq3j3IdnE4lb5JRsl21cy/wDyJctvak+DqH0bwkeEBNTnPCFGfthlUISSrju3GCI6gqC6MxADqCvnTfPTCAkG6VKsqNmt3VCs8ZQ5ZAEmRBaBrVXf5IuXFHaX1Lolm0hW2VAS1et3iWGYku3ZKNCAOg1NS+I8pG7+1/SgftNyxcHdJydiLeh72s9nvpEignLzThzaa4HYqjlGi3dLKwGYgoEzjSDMRBmvPCuPi/iLyJlNtLdi4lwGc4vBzPpCD31W8R5OuXHust/Kt6+LrpDBWXsUs5WKOrMQUzDWNdQYqTyvywcGTNwPNjD2fq5dbAcZtz9bPt0igIaVKKegalT01AhT0qY0D0H8085XMLfNtRYyrhzfLXbjWyxD5OytwplzGnmdqL6GeOcr3b2K7e3csrOHOHZbtk3dC+fMvfAnXYzQTRzZYXsxdY2rjrbZkYMezNz6q3WUZbZJ0GYiSNK92uacM10Whc77O9sSrgF7ZIdAxXLmGVtJ1AJEiqS38n5S09hMQewvJaW8HTO7dki25R80LnRFBkGNYqWvKBy21NwQmMvYk906rd7Xub7jtfreVBa8O5hsX2K2rmYgZtmAZZy5kLAC4s6ZlJE9a8LzLh2dEF0Zrly7aUEMJezPaLqNMsddKg8rcpDBgD6JwiC2ji1kuZBGlx8xDbDYCYk1B4jyEbj4l0vZGusr2DlnsLndNxhqM2cqs7dfGgkfPuzKkE3EuXrdpDbS6x+kt9qGdSgIkT9XNoQfGJHBObbd5zbchLpu37aJ3jnFl2SQ5GUtlXMVmQDNQrfIxRgbd0Llv4e8gKEgLZsDDZG7wmVkyNjFScJykUey3aA9lisTiIy7i+LoC6nTL2u/XL0oCSKVIU9AqempCgRpUqVAqalT0CoP54u3O3wVu2b+W497Mli4LTXMtpmAzFgNDB1MUX1XcX5fs4kobyljbJKEO6FSwymGRgdRpQCvAObb7WVsqq38RbtXLl43LhtZcl17XZSEOe6MpUtAXuzOoqQOfHZXupZU2bbYWS1wq5XEraYELkIlTdGkiY38Lq5yhhWRU7BQqBlUKWXuuczqSpBZWOpDTJrtd5cw7LcU2xF02y4BIk2goTYiMoRRp4UFVwvmx7+JKLh37HtLtntRn0a0WVmfuZFQspAhy0xI10JwtQcPwOyl5ryJluOSWIZgGY6FigOQsdO9E6VPFAqeKalQPTUqVA9KmpUAxxrEXLvELWE7V7No2HvEocr3SrqnZq8d0KGzGNdV2FV//wBfv4W5i7Iz4pbHYMrNJNsXs+ZbrIpZ1QKHkKWysJneinivBLOJAF62HymVMlWU7SjqQymPA1Ht8rYZbJsrbyoWzHKzKWbbMzg5mJGhJJmgHL3PV23cvMUtXLIGEW0LbM2a5iAIhgnft6k5gJhRAJMCfb5tvN2Vr9my4i691Qtxnt2ytlVZrgZrecg5lABQGZnQVaNynhTI7FIa2lojWClv6gygxKwIO4jevV3lmw1tbbIWVCWUl3LAnQkPmzagkHXbSgoBz5ce29y1h1ZLeGt4lw13K2Um6HVYQqWXsjBJAOm1SE50ZmzrZBwwxCYYuXIftLmQBhbyxkDXFBlp3IEV3bkey2IZ3VTZ7GzZSyMwVRaLmGAIV1hlGUgju1Yty5hze7Y2h2khp1gsBlDlZylwAAGiYoKLA8437wsBLFrPiVutbBuuABZbK5uEW5GptwFB+sZiKe3zqz9j9D2aXVcF3dl+lVrltrVpkQqzg2yRmK5gVKztVy3K+HNq3a7MBLRJSGYFC05srg5hOYzrrNejyxhvo/ohFoAIoLBVAmIQHLIkwYkTQU3L/Nb3Hw1trYRLuHtXFe5cYtcZkzlbZ7MLcKx3pIbqFii0VVYXlnD23tutuDZQJblmIQKuQZVJgNlMZomKtRQI16pqQoGmlNKlQImnFKlQec1ODSpUD0opUqBUop6VB4Y080qVA2anmlSoHilFKlQIClSpUCmlSpUHnN8fdTmlSoETpSpUqBClNKlQKa9UqVB//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7" name="Picture 6" descr="osteoporosis and normal bone.jpg"/>
          <p:cNvPicPr>
            <a:picLocks noChangeAspect="1"/>
          </p:cNvPicPr>
          <p:nvPr/>
        </p:nvPicPr>
        <p:blipFill>
          <a:blip r:embed="rId2" cstate="print"/>
          <a:stretch>
            <a:fillRect/>
          </a:stretch>
        </p:blipFill>
        <p:spPr>
          <a:xfrm>
            <a:off x="6096000" y="990600"/>
            <a:ext cx="2714625" cy="2828925"/>
          </a:xfrm>
          <a:prstGeom prst="rect">
            <a:avLst/>
          </a:prstGeom>
        </p:spPr>
      </p:pic>
      <p:sp>
        <p:nvSpPr>
          <p:cNvPr id="8" name="Rectangle 7"/>
          <p:cNvSpPr/>
          <p:nvPr/>
        </p:nvSpPr>
        <p:spPr>
          <a:xfrm>
            <a:off x="6400800" y="4191000"/>
            <a:ext cx="2209800" cy="1169551"/>
          </a:xfrm>
          <a:prstGeom prst="rect">
            <a:avLst/>
          </a:prstGeom>
        </p:spPr>
        <p:txBody>
          <a:bodyPr wrap="square">
            <a:spAutoFit/>
          </a:bodyPr>
          <a:lstStyle/>
          <a:p>
            <a:r>
              <a:rPr lang="en-US" sz="1400" dirty="0" smtClean="0"/>
              <a:t>http://www.teachengineering.org/view_lesson.php?url=collection/cub_/lessons/cub_human/cub_human_lesson03.xml</a:t>
            </a:r>
            <a:endParaRPr lang="en-US"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a:t>
            </a:r>
            <a:endParaRPr lang="en-US" dirty="0"/>
          </a:p>
        </p:txBody>
      </p:sp>
      <p:sp>
        <p:nvSpPr>
          <p:cNvPr id="3" name="Content Placeholder 2"/>
          <p:cNvSpPr>
            <a:spLocks noGrp="1"/>
          </p:cNvSpPr>
          <p:nvPr>
            <p:ph sz="half" idx="2"/>
          </p:nvPr>
        </p:nvSpPr>
        <p:spPr/>
        <p:txBody>
          <a:bodyPr/>
          <a:lstStyle/>
          <a:p>
            <a:r>
              <a:rPr lang="en-US" dirty="0" smtClean="0"/>
              <a:t>Buffered saline solution</a:t>
            </a:r>
          </a:p>
          <a:p>
            <a:r>
              <a:rPr lang="en-US" dirty="0" smtClean="0"/>
              <a:t>Ex vivo Gallus domesticus furcula: one section of same bone for control bone on Earth and one section for experimental bone on ISS in microgravity</a:t>
            </a:r>
          </a:p>
          <a:p>
            <a:r>
              <a:rPr lang="en-US" dirty="0" smtClean="0"/>
              <a:t>Natural Spring Valley Calcium 600 mg</a:t>
            </a:r>
            <a:endParaRPr lang="en-US" dirty="0"/>
          </a:p>
        </p:txBody>
      </p:sp>
      <p:pic>
        <p:nvPicPr>
          <p:cNvPr id="8" name="Picture 7" descr="Chicken Furcula.jpg"/>
          <p:cNvPicPr>
            <a:picLocks noChangeAspect="1"/>
          </p:cNvPicPr>
          <p:nvPr/>
        </p:nvPicPr>
        <p:blipFill>
          <a:blip r:embed="rId2" cstate="print"/>
          <a:stretch>
            <a:fillRect/>
          </a:stretch>
        </p:blipFill>
        <p:spPr>
          <a:xfrm>
            <a:off x="6553200" y="3962400"/>
            <a:ext cx="1528237" cy="1524000"/>
          </a:xfrm>
          <a:prstGeom prst="rect">
            <a:avLst/>
          </a:prstGeom>
        </p:spPr>
      </p:pic>
      <p:pic>
        <p:nvPicPr>
          <p:cNvPr id="13" name="Picture 12" descr="Spring Valley Natural Calcium pills.jpg"/>
          <p:cNvPicPr>
            <a:picLocks noChangeAspect="1"/>
          </p:cNvPicPr>
          <p:nvPr/>
        </p:nvPicPr>
        <p:blipFill>
          <a:blip r:embed="rId3" cstate="print"/>
          <a:srcRect l="10000" t="8400" r="38800"/>
          <a:stretch>
            <a:fillRect/>
          </a:stretch>
        </p:blipFill>
        <p:spPr>
          <a:xfrm>
            <a:off x="4343400" y="3886200"/>
            <a:ext cx="1219200" cy="2057400"/>
          </a:xfrm>
          <a:prstGeom prst="rect">
            <a:avLst/>
          </a:prstGeom>
        </p:spPr>
      </p:pic>
      <p:sp>
        <p:nvSpPr>
          <p:cNvPr id="14" name="Rectangle 13"/>
          <p:cNvSpPr/>
          <p:nvPr/>
        </p:nvSpPr>
        <p:spPr>
          <a:xfrm>
            <a:off x="3810000" y="6019800"/>
            <a:ext cx="2459328" cy="261610"/>
          </a:xfrm>
          <a:prstGeom prst="rect">
            <a:avLst/>
          </a:prstGeom>
        </p:spPr>
        <p:txBody>
          <a:bodyPr wrap="none">
            <a:spAutoFit/>
          </a:bodyPr>
          <a:lstStyle/>
          <a:p>
            <a:r>
              <a:rPr lang="en-US" sz="1100" dirty="0" smtClean="0"/>
              <a:t>http://www.walmart.com/ip/23744460</a:t>
            </a:r>
            <a:endParaRPr lang="en-US" sz="1100" dirty="0"/>
          </a:p>
        </p:txBody>
      </p:sp>
      <p:sp>
        <p:nvSpPr>
          <p:cNvPr id="15" name="Rectangle 14"/>
          <p:cNvSpPr/>
          <p:nvPr/>
        </p:nvSpPr>
        <p:spPr>
          <a:xfrm>
            <a:off x="6477000" y="5715000"/>
            <a:ext cx="2667000" cy="707886"/>
          </a:xfrm>
          <a:prstGeom prst="rect">
            <a:avLst/>
          </a:prstGeom>
        </p:spPr>
        <p:txBody>
          <a:bodyPr wrap="square">
            <a:spAutoFit/>
          </a:bodyPr>
          <a:lstStyle/>
          <a:p>
            <a:r>
              <a:rPr lang="en-US" sz="1100" dirty="0" smtClean="0"/>
              <a:t>http://caterpickles.com/2011/09/07/the-hypothetical-wishbone-a-caterpickles-fable</a:t>
            </a:r>
            <a:r>
              <a:rPr lang="en-US" dirty="0" smtClean="0"/>
              <a:t>/</a:t>
            </a:r>
            <a:endParaRPr lang="en-US" dirty="0"/>
          </a:p>
        </p:txBody>
      </p:sp>
      <p:pic>
        <p:nvPicPr>
          <p:cNvPr id="5122" name="Picture 2" descr="Sensitive Eyes Plus Saline"/>
          <p:cNvPicPr>
            <a:picLocks noChangeAspect="1" noChangeArrowheads="1"/>
          </p:cNvPicPr>
          <p:nvPr/>
        </p:nvPicPr>
        <p:blipFill>
          <a:blip r:embed="rId4" cstate="print"/>
          <a:srcRect l="31220" r="33658"/>
          <a:stretch>
            <a:fillRect/>
          </a:stretch>
        </p:blipFill>
        <p:spPr bwMode="auto">
          <a:xfrm>
            <a:off x="6553200" y="762000"/>
            <a:ext cx="941212" cy="1752600"/>
          </a:xfrm>
          <a:prstGeom prst="rect">
            <a:avLst/>
          </a:prstGeom>
          <a:noFill/>
        </p:spPr>
      </p:pic>
      <p:sp>
        <p:nvSpPr>
          <p:cNvPr id="17" name="Rectangle 16"/>
          <p:cNvSpPr/>
          <p:nvPr/>
        </p:nvSpPr>
        <p:spPr>
          <a:xfrm>
            <a:off x="4572000" y="2895600"/>
            <a:ext cx="4572000" cy="738664"/>
          </a:xfrm>
          <a:prstGeom prst="rect">
            <a:avLst/>
          </a:prstGeom>
        </p:spPr>
        <p:txBody>
          <a:bodyPr>
            <a:spAutoFit/>
          </a:bodyPr>
          <a:lstStyle/>
          <a:p>
            <a:r>
              <a:rPr lang="en-US" sz="1400" dirty="0" smtClean="0"/>
              <a:t>http://www.bausch.com/en/ECP/Our-Products/Contact-Lens-Care/Other-Soft-Contact-Lens-Care-Products/Sensitive-Eyes-Plus-Saline-ECP</a:t>
            </a:r>
            <a:endParaRPr lang="en-US"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Bone Density?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Astronauts lose 15 to 30 % </a:t>
            </a:r>
          </a:p>
          <a:p>
            <a:pPr>
              <a:buNone/>
            </a:pPr>
            <a:r>
              <a:rPr lang="en-US" dirty="0" smtClean="0"/>
              <a:t>	of their bone density while</a:t>
            </a:r>
          </a:p>
          <a:p>
            <a:pPr>
              <a:buNone/>
            </a:pPr>
            <a:r>
              <a:rPr lang="en-US" dirty="0" smtClean="0"/>
              <a:t>	in space.</a:t>
            </a:r>
          </a:p>
          <a:p>
            <a:r>
              <a:rPr lang="en-US" dirty="0" smtClean="0"/>
              <a:t>Osteoporosis is a major </a:t>
            </a:r>
          </a:p>
          <a:p>
            <a:pPr>
              <a:buNone/>
            </a:pPr>
            <a:r>
              <a:rPr lang="en-US" dirty="0" smtClean="0"/>
              <a:t>	issue in modern space flight.</a:t>
            </a:r>
          </a:p>
          <a:p>
            <a:r>
              <a:rPr lang="en-US" dirty="0" smtClean="0"/>
              <a:t>Bones lose calcium, they become </a:t>
            </a:r>
          </a:p>
          <a:p>
            <a:pPr>
              <a:buNone/>
            </a:pPr>
            <a:r>
              <a:rPr lang="en-US" dirty="0" smtClean="0"/>
              <a:t>	lighter and less dense increasing</a:t>
            </a:r>
          </a:p>
          <a:p>
            <a:pPr>
              <a:buNone/>
            </a:pPr>
            <a:r>
              <a:rPr lang="en-US" dirty="0" smtClean="0"/>
              <a:t>	the risk of breakage. Proving that</a:t>
            </a:r>
          </a:p>
          <a:p>
            <a:pPr>
              <a:buNone/>
            </a:pPr>
            <a:r>
              <a:rPr lang="en-US" dirty="0" smtClean="0"/>
              <a:t>	a decalcified bone can absorb </a:t>
            </a:r>
          </a:p>
          <a:p>
            <a:pPr>
              <a:buNone/>
            </a:pPr>
            <a:r>
              <a:rPr lang="en-US" dirty="0" smtClean="0"/>
              <a:t>	calcium will help improve astronaut</a:t>
            </a:r>
          </a:p>
          <a:p>
            <a:pPr>
              <a:buNone/>
            </a:pPr>
            <a:r>
              <a:rPr lang="en-US" dirty="0" smtClean="0"/>
              <a:t>	health.</a:t>
            </a:r>
          </a:p>
        </p:txBody>
      </p:sp>
      <p:pic>
        <p:nvPicPr>
          <p:cNvPr id="4" name="Picture 3" descr="astronauts in space.jpg"/>
          <p:cNvPicPr>
            <a:picLocks noChangeAspect="1"/>
          </p:cNvPicPr>
          <p:nvPr/>
        </p:nvPicPr>
        <p:blipFill>
          <a:blip r:embed="rId2" cstate="print"/>
          <a:stretch>
            <a:fillRect/>
          </a:stretch>
        </p:blipFill>
        <p:spPr>
          <a:xfrm>
            <a:off x="5791200" y="1600200"/>
            <a:ext cx="2682240" cy="2163097"/>
          </a:xfrm>
          <a:prstGeom prst="rect">
            <a:avLst/>
          </a:prstGeom>
        </p:spPr>
      </p:pic>
      <p:sp>
        <p:nvSpPr>
          <p:cNvPr id="5" name="Rectangle 4"/>
          <p:cNvSpPr/>
          <p:nvPr/>
        </p:nvSpPr>
        <p:spPr>
          <a:xfrm>
            <a:off x="6096000" y="4114800"/>
            <a:ext cx="2133600" cy="954107"/>
          </a:xfrm>
          <a:prstGeom prst="rect">
            <a:avLst/>
          </a:prstGeom>
        </p:spPr>
        <p:txBody>
          <a:bodyPr wrap="square">
            <a:spAutoFit/>
          </a:bodyPr>
          <a:lstStyle/>
          <a:p>
            <a:r>
              <a:rPr lang="en-US" sz="1400" dirty="0" smtClean="0"/>
              <a:t>http://www.nasa.gov/mission_pages/station/expeditions/expedition36/e36_052813_launch.html</a:t>
            </a:r>
            <a:endParaRPr lang="en-US"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Step 1: Weigh, measure, and micro CT scan control and experimental bones</a:t>
            </a:r>
          </a:p>
          <a:p>
            <a:r>
              <a:rPr lang="en-US" dirty="0" smtClean="0"/>
              <a:t>Step 2: Decalcify both bones in white distilled vinegar</a:t>
            </a:r>
          </a:p>
          <a:p>
            <a:r>
              <a:rPr lang="en-US" dirty="0" smtClean="0"/>
              <a:t>Step 3: Repeat Step 1 and analyze results</a:t>
            </a:r>
          </a:p>
          <a:p>
            <a:r>
              <a:rPr lang="en-US" dirty="0" smtClean="0"/>
              <a:t>Step 4: Soak decalcified control and experimental bones in buffered saline calcium solution for same amount of days for control bone on Earth with gravity and experimental bone on ISS in microgravity.</a:t>
            </a:r>
          </a:p>
          <a:p>
            <a:r>
              <a:rPr lang="en-US" dirty="0" smtClean="0"/>
              <a:t>Step 5: Repeat Step 1 again </a:t>
            </a:r>
          </a:p>
          <a:p>
            <a:r>
              <a:rPr lang="en-US" dirty="0" smtClean="0"/>
              <a:t>Step 6: Compare weights, measurements and, micro-CT scans.   Analyze results from control and experimental bones.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Bone Loss in Space</a:t>
            </a:r>
            <a:endParaRPr lang="en-US" dirty="0"/>
          </a:p>
        </p:txBody>
      </p:sp>
      <p:sp>
        <p:nvSpPr>
          <p:cNvPr id="3" name="Content Placeholder 2"/>
          <p:cNvSpPr>
            <a:spLocks noGrp="1"/>
          </p:cNvSpPr>
          <p:nvPr>
            <p:ph idx="1"/>
          </p:nvPr>
        </p:nvSpPr>
        <p:spPr/>
        <p:txBody>
          <a:bodyPr>
            <a:normAutofit/>
          </a:bodyPr>
          <a:lstStyle/>
          <a:p>
            <a:r>
              <a:rPr lang="en-US" dirty="0" smtClean="0"/>
              <a:t>Astronauts face many problems such as osteoporosis.</a:t>
            </a:r>
          </a:p>
          <a:p>
            <a:r>
              <a:rPr lang="en-US" dirty="0" smtClean="0"/>
              <a:t>While in space, a proper diet and exercising helps protect astronauts' bones.</a:t>
            </a:r>
          </a:p>
          <a:p>
            <a:r>
              <a:rPr lang="en-US" dirty="0" smtClean="0"/>
              <a:t>On Earth bone density is lost; in microgravity, this process accelerates. </a:t>
            </a:r>
            <a:br>
              <a:rPr lang="en-US" dirty="0" smtClean="0"/>
            </a:b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Without 1g of gravity the human skeleton loses bone mass/density at an accelerated rate. </a:t>
            </a:r>
          </a:p>
          <a:p>
            <a:r>
              <a:rPr lang="en-US" dirty="0" smtClean="0"/>
              <a:t>Calcium supplements help people on Earth, perhaps they could help astronauts in microgravity.</a:t>
            </a:r>
          </a:p>
          <a:p>
            <a:r>
              <a:rPr lang="en-US" dirty="0" smtClean="0"/>
              <a:t>We are using sections from the same bone for the ground and flight experiment, ex vivo. Therefore, we will conduct the ground experiment closer to the flight to protect the integrity of the bone.</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Partner Organizations</a:t>
            </a:r>
            <a:endParaRPr lang="en-US" dirty="0"/>
          </a:p>
        </p:txBody>
      </p:sp>
      <p:graphicFrame>
        <p:nvGraphicFramePr>
          <p:cNvPr id="4" name="Content Placeholder 3"/>
          <p:cNvGraphicFramePr>
            <a:graphicFrameLocks noGrp="1"/>
          </p:cNvGraphicFramePr>
          <p:nvPr>
            <p:ph idx="1"/>
          </p:nvPr>
        </p:nvGraphicFramePr>
        <p:xfrm>
          <a:off x="457200" y="1122681"/>
          <a:ext cx="8229600" cy="5364479"/>
        </p:xfrm>
        <a:graphic>
          <a:graphicData uri="http://schemas.openxmlformats.org/drawingml/2006/table">
            <a:tbl>
              <a:tblPr firstRow="1" bandRow="1">
                <a:tableStyleId>{5C22544A-7EE6-4342-B048-85BDC9FD1C3A}</a:tableStyleId>
              </a:tblPr>
              <a:tblGrid>
                <a:gridCol w="4114800"/>
                <a:gridCol w="4114800"/>
              </a:tblGrid>
              <a:tr h="370840">
                <a:tc>
                  <a:txBody>
                    <a:bodyPr/>
                    <a:lstStyle/>
                    <a:p>
                      <a:endParaRPr lang="en-US" dirty="0"/>
                    </a:p>
                  </a:txBody>
                  <a:tcPr/>
                </a:tc>
                <a:tc>
                  <a:txBody>
                    <a:bodyPr/>
                    <a:lstStyle/>
                    <a:p>
                      <a:endParaRPr lang="en-US"/>
                    </a:p>
                  </a:txBody>
                  <a:tcPr/>
                </a:tc>
              </a:tr>
              <a:tr h="370840">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r h="370840">
                <a:tc>
                  <a:txBody>
                    <a:bodyPr/>
                    <a:lstStyle/>
                    <a:p>
                      <a:r>
                        <a:rPr lang="en-US" dirty="0" smtClean="0"/>
                        <a:t>-Huron</a:t>
                      </a:r>
                      <a:r>
                        <a:rPr lang="en-US" baseline="0" dirty="0" smtClean="0"/>
                        <a:t> Intermediate School District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-National</a:t>
                      </a:r>
                      <a:r>
                        <a:rPr lang="en-US" baseline="0" dirty="0" smtClean="0"/>
                        <a:t> Center for Earth and Space Science Education</a:t>
                      </a:r>
                      <a:endParaRPr lang="en-US" dirty="0" smtClean="0"/>
                    </a:p>
                    <a:p>
                      <a:endParaRPr lang="en-US" dirty="0"/>
                    </a:p>
                  </a:txBody>
                  <a:tcPr/>
                </a:tc>
              </a:tr>
            </a:tbl>
          </a:graphicData>
        </a:graphic>
      </p:graphicFrame>
      <p:pic>
        <p:nvPicPr>
          <p:cNvPr id="5" name="Picture 4"/>
          <p:cNvPicPr>
            <a:picLocks noChangeAspect="1"/>
          </p:cNvPicPr>
          <p:nvPr/>
        </p:nvPicPr>
        <p:blipFill>
          <a:blip r:embed="rId2"/>
          <a:stretch>
            <a:fillRect/>
          </a:stretch>
        </p:blipFill>
        <p:spPr>
          <a:xfrm>
            <a:off x="4724401" y="2819400"/>
            <a:ext cx="2666999" cy="592501"/>
          </a:xfrm>
          <a:prstGeom prst="rect">
            <a:avLst/>
          </a:prstGeom>
        </p:spPr>
      </p:pic>
      <p:pic>
        <p:nvPicPr>
          <p:cNvPr id="6" name="Picture 5"/>
          <p:cNvPicPr>
            <a:picLocks noChangeAspect="1"/>
          </p:cNvPicPr>
          <p:nvPr/>
        </p:nvPicPr>
        <p:blipFill>
          <a:blip r:embed="rId3"/>
          <a:stretch>
            <a:fillRect/>
          </a:stretch>
        </p:blipFill>
        <p:spPr>
          <a:xfrm>
            <a:off x="4724400" y="4953000"/>
            <a:ext cx="2819400" cy="528638"/>
          </a:xfrm>
          <a:prstGeom prst="rect">
            <a:avLst/>
          </a:prstGeom>
        </p:spPr>
      </p:pic>
      <p:pic>
        <p:nvPicPr>
          <p:cNvPr id="7" name="Picture 6"/>
          <p:cNvPicPr>
            <a:picLocks noChangeAspect="1"/>
          </p:cNvPicPr>
          <p:nvPr/>
        </p:nvPicPr>
        <p:blipFill>
          <a:blip r:embed="rId4"/>
          <a:stretch>
            <a:fillRect/>
          </a:stretch>
        </p:blipFill>
        <p:spPr>
          <a:xfrm>
            <a:off x="685800" y="3429000"/>
            <a:ext cx="2438400" cy="534830"/>
          </a:xfrm>
          <a:prstGeom prst="rect">
            <a:avLst/>
          </a:prstGeom>
        </p:spPr>
      </p:pic>
      <p:pic>
        <p:nvPicPr>
          <p:cNvPr id="8" name="Picture 7"/>
          <p:cNvPicPr>
            <a:picLocks noChangeAspect="1"/>
          </p:cNvPicPr>
          <p:nvPr/>
        </p:nvPicPr>
        <p:blipFill>
          <a:blip r:embed="rId5"/>
          <a:stretch>
            <a:fillRect/>
          </a:stretch>
        </p:blipFill>
        <p:spPr>
          <a:xfrm>
            <a:off x="685800" y="2819400"/>
            <a:ext cx="3752549" cy="560583"/>
          </a:xfrm>
          <a:prstGeom prst="rect">
            <a:avLst/>
          </a:prstGeom>
        </p:spPr>
      </p:pic>
      <p:pic>
        <p:nvPicPr>
          <p:cNvPr id="9" name="Picture 8"/>
          <p:cNvPicPr>
            <a:picLocks noChangeAspect="1"/>
          </p:cNvPicPr>
          <p:nvPr/>
        </p:nvPicPr>
        <p:blipFill>
          <a:blip r:embed="rId6"/>
          <a:stretch>
            <a:fillRect/>
          </a:stretch>
        </p:blipFill>
        <p:spPr>
          <a:xfrm>
            <a:off x="7239000" y="1600200"/>
            <a:ext cx="1143000" cy="1143000"/>
          </a:xfrm>
          <a:prstGeom prst="rect">
            <a:avLst/>
          </a:prstGeom>
        </p:spPr>
      </p:pic>
      <p:pic>
        <p:nvPicPr>
          <p:cNvPr id="10" name="Picture 9"/>
          <p:cNvPicPr>
            <a:picLocks noChangeAspect="1"/>
          </p:cNvPicPr>
          <p:nvPr/>
        </p:nvPicPr>
        <p:blipFill>
          <a:blip r:embed="rId7"/>
          <a:stretch>
            <a:fillRect/>
          </a:stretch>
        </p:blipFill>
        <p:spPr>
          <a:xfrm>
            <a:off x="685800" y="1600200"/>
            <a:ext cx="1560063" cy="1143000"/>
          </a:xfrm>
          <a:prstGeom prst="rect">
            <a:avLst/>
          </a:prstGeom>
        </p:spPr>
      </p:pic>
      <p:pic>
        <p:nvPicPr>
          <p:cNvPr id="11" name="Picture 10"/>
          <p:cNvPicPr>
            <a:picLocks noChangeAspect="1"/>
          </p:cNvPicPr>
          <p:nvPr/>
        </p:nvPicPr>
        <p:blipFill>
          <a:blip r:embed="rId8"/>
          <a:stretch>
            <a:fillRect/>
          </a:stretch>
        </p:blipFill>
        <p:spPr>
          <a:xfrm>
            <a:off x="4724400" y="3429000"/>
            <a:ext cx="1219200" cy="1368588"/>
          </a:xfrm>
          <a:prstGeom prst="rect">
            <a:avLst/>
          </a:prstGeom>
        </p:spPr>
      </p:pic>
      <p:pic>
        <p:nvPicPr>
          <p:cNvPr id="12" name="Picture 11"/>
          <p:cNvPicPr>
            <a:picLocks noChangeAspect="1"/>
          </p:cNvPicPr>
          <p:nvPr/>
        </p:nvPicPr>
        <p:blipFill>
          <a:blip r:embed="rId9"/>
          <a:stretch>
            <a:fillRect/>
          </a:stretch>
        </p:blipFill>
        <p:spPr>
          <a:xfrm>
            <a:off x="685800" y="4114800"/>
            <a:ext cx="1066800" cy="1274334"/>
          </a:xfrm>
          <a:prstGeom prst="rect">
            <a:avLst/>
          </a:prstGeom>
        </p:spPr>
      </p:pic>
      <p:pic>
        <p:nvPicPr>
          <p:cNvPr id="13" name="Picture 12"/>
          <p:cNvPicPr>
            <a:picLocks noChangeAspect="1"/>
          </p:cNvPicPr>
          <p:nvPr/>
        </p:nvPicPr>
        <p:blipFill>
          <a:blip r:embed="rId10"/>
          <a:stretch>
            <a:fillRect/>
          </a:stretch>
        </p:blipFill>
        <p:spPr>
          <a:xfrm>
            <a:off x="4724400" y="1600200"/>
            <a:ext cx="2312276" cy="8382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and Brown">
      <a:dk1>
        <a:srgbClr val="366092"/>
      </a:dk1>
      <a:lt1>
        <a:srgbClr val="DBE5F1"/>
      </a:lt1>
      <a:dk2>
        <a:srgbClr val="1F497D"/>
      </a:dk2>
      <a:lt2>
        <a:srgbClr val="95B3D7"/>
      </a:lt2>
      <a:accent1>
        <a:srgbClr val="4A7BC2"/>
      </a:accent1>
      <a:accent2>
        <a:srgbClr val="5E7DB0"/>
      </a:accent2>
      <a:accent3>
        <a:srgbClr val="366092"/>
      </a:accent3>
      <a:accent4>
        <a:srgbClr val="244061"/>
      </a:accent4>
      <a:accent5>
        <a:srgbClr val="5E7DB0"/>
      </a:accent5>
      <a:accent6>
        <a:srgbClr val="4A7BC2"/>
      </a:accent6>
      <a:hlink>
        <a:srgbClr val="938953"/>
      </a:hlink>
      <a:folHlink>
        <a:srgbClr val="333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2839</TotalTime>
  <Words>548</Words>
  <Application>Microsoft Macintosh PowerPoint</Application>
  <PresentationFormat>On-screen Show (4:3)</PresentationFormat>
  <Paragraphs>50</Paragraphs>
  <Slides>8</Slides>
  <Notes>1</Notes>
  <HiddenSlides>0</HiddenSlides>
  <MMClips>0</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Office Theme</vt:lpstr>
      <vt:lpstr>The Effect of Microgravity on Calcium Absorption by Bones</vt:lpstr>
      <vt:lpstr>Hypothesis</vt:lpstr>
      <vt:lpstr>Materials</vt:lpstr>
      <vt:lpstr>Why Bone Density?</vt:lpstr>
      <vt:lpstr>Procedure</vt:lpstr>
      <vt:lpstr>Bone Loss in Space</vt:lpstr>
      <vt:lpstr>Conclusion</vt:lpstr>
      <vt:lpstr>Partner Organizations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SSEP</dc:title>
  <dc:creator>HP01</dc:creator>
  <cp:lastModifiedBy>Diana Schulz</cp:lastModifiedBy>
  <cp:revision>148</cp:revision>
  <dcterms:created xsi:type="dcterms:W3CDTF">2013-06-18T22:35:30Z</dcterms:created>
  <dcterms:modified xsi:type="dcterms:W3CDTF">2013-06-18T22:39:59Z</dcterms:modified>
</cp:coreProperties>
</file>