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handoutMasterIdLst>
    <p:handoutMasterId r:id="rId11"/>
  </p:handoutMasterIdLst>
  <p:sldIdLst>
    <p:sldId id="257" r:id="rId2"/>
    <p:sldId id="256" r:id="rId3"/>
    <p:sldId id="263" r:id="rId4"/>
    <p:sldId id="264" r:id="rId5"/>
    <p:sldId id="258" r:id="rId6"/>
    <p:sldId id="265" r:id="rId7"/>
    <p:sldId id="259" r:id="rId8"/>
    <p:sldId id="266" r:id="rId9"/>
    <p:sldId id="26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7DFAC2-B766-4FB2-A443-1C2AFBCEAF68}" type="datetimeFigureOut">
              <a:rPr lang="en-US" smtClean="0"/>
              <a:pPr/>
              <a:t>6/21/2013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D81692-3B5B-4B07-A0AE-3DAD48DC176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6/21/2013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6/21/2013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6/21/2013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6/21/2013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6/21/2013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6/21/2013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6/21/2013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6/21/2013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6/21/2013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6/21/2013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3.jpeg"/><Relationship Id="rId7" Type="http://schemas.openxmlformats.org/officeDocument/2006/relationships/image" Target="../media/image13.jpeg"/><Relationship Id="rId2" Type="http://schemas.openxmlformats.org/officeDocument/2006/relationships/image" Target="../media/image9.tiff"/><Relationship Id="rId1" Type="http://schemas.openxmlformats.org/officeDocument/2006/relationships/slideLayout" Target="../slideLayouts/slideLayout1.xml"/><Relationship Id="rId6" Type="http://schemas.openxmlformats.org/officeDocument/2006/relationships/image" Target="../media/image12.tiff"/><Relationship Id="rId5" Type="http://schemas.openxmlformats.org/officeDocument/2006/relationships/image" Target="../media/image11.tiff"/><Relationship Id="rId10" Type="http://schemas.openxmlformats.org/officeDocument/2006/relationships/image" Target="../media/image16.tiff"/><Relationship Id="rId4" Type="http://schemas.openxmlformats.org/officeDocument/2006/relationships/image" Target="../media/image10.tiff"/><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tiff"/></Relationships>
</file>

<file path=ppt/slides/_rels/slide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tiff"/><Relationship Id="rId7" Type="http://schemas.openxmlformats.org/officeDocument/2006/relationships/image" Target="../media/image30.jpeg"/><Relationship Id="rId2" Type="http://schemas.openxmlformats.org/officeDocument/2006/relationships/image" Target="../media/image25.tiff"/><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tiff"/><Relationship Id="rId9" Type="http://schemas.openxmlformats.org/officeDocument/2006/relationships/image" Target="../media/image32.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971800"/>
            <a:ext cx="9144000" cy="1371600"/>
          </a:xfrm>
          <a:prstGeom prst="rect">
            <a:avLst/>
          </a:prstGeom>
        </p:spPr>
        <p:txBody>
          <a:bodyPr>
            <a:noAutofit/>
          </a:bodyPr>
          <a:lstStyle/>
          <a:p>
            <a:pPr lvl="0" algn="ctr">
              <a:spcBef>
                <a:spcPct val="0"/>
              </a:spcBef>
              <a:tabLst>
                <a:tab pos="5321300" algn="l"/>
              </a:tabLst>
              <a:defRPr/>
            </a:pPr>
            <a:r>
              <a:rPr lang="en-US" sz="2400" dirty="0" err="1" smtClean="0">
                <a:solidFill>
                  <a:srgbClr val="FF0000"/>
                </a:solidFill>
                <a:latin typeface="+mj-lt"/>
              </a:rPr>
              <a:t>Stephany</a:t>
            </a:r>
            <a:r>
              <a:rPr lang="en-US" sz="2400" dirty="0" smtClean="0">
                <a:solidFill>
                  <a:srgbClr val="FF0000"/>
                </a:solidFill>
                <a:latin typeface="+mj-lt"/>
              </a:rPr>
              <a:t> Juarez,</a:t>
            </a:r>
            <a:r>
              <a:rPr lang="en-US" sz="2400" b="1" dirty="0" smtClean="0">
                <a:solidFill>
                  <a:srgbClr val="FF0000"/>
                </a:solidFill>
                <a:latin typeface="+mj-lt"/>
              </a:rPr>
              <a:t> </a:t>
            </a:r>
            <a:r>
              <a:rPr kumimoji="0" lang="en-US" sz="2400" b="0" i="0" u="none" strike="noStrike" kern="1200" cap="none" spc="0" normalizeH="0" baseline="0" noProof="0" dirty="0" smtClean="0">
                <a:ln>
                  <a:noFill/>
                </a:ln>
                <a:solidFill>
                  <a:srgbClr val="FF0000"/>
                </a:solidFill>
                <a:effectLst/>
                <a:uLnTx/>
                <a:uFillTx/>
                <a:latin typeface="+mj-lt"/>
                <a:ea typeface="+mj-ea"/>
                <a:cs typeface="+mj-cs"/>
              </a:rPr>
              <a:t>Aileen</a:t>
            </a:r>
            <a:r>
              <a:rPr kumimoji="0" lang="en-US" sz="2400" b="0" i="0" u="none" strike="noStrike" kern="1200" cap="none" spc="0" normalizeH="0" noProof="0" dirty="0" smtClean="0">
                <a:ln>
                  <a:noFill/>
                </a:ln>
                <a:solidFill>
                  <a:srgbClr val="FF0000"/>
                </a:solidFill>
                <a:effectLst/>
                <a:uLnTx/>
                <a:uFillTx/>
                <a:latin typeface="+mj-lt"/>
                <a:ea typeface="+mj-ea"/>
                <a:cs typeface="+mj-cs"/>
              </a:rPr>
              <a:t> Lopez, </a:t>
            </a:r>
            <a:r>
              <a:rPr kumimoji="0" lang="en-US" sz="2400" b="0" i="0" u="none" strike="noStrike" kern="1200" cap="none" spc="0" normalizeH="0" baseline="0" noProof="0" dirty="0" smtClean="0">
                <a:ln>
                  <a:noFill/>
                </a:ln>
                <a:solidFill>
                  <a:srgbClr val="FF0000"/>
                </a:solidFill>
                <a:effectLst/>
                <a:uLnTx/>
                <a:uFillTx/>
                <a:latin typeface="+mj-lt"/>
                <a:ea typeface="+mj-ea"/>
                <a:cs typeface="+mj-cs"/>
              </a:rPr>
              <a:t>Gisela</a:t>
            </a:r>
            <a:r>
              <a:rPr kumimoji="0" lang="en-US" sz="2400" b="0" i="0" u="none" strike="noStrike" kern="1200" cap="none" spc="0" normalizeH="0" noProof="0" dirty="0" smtClean="0">
                <a:ln>
                  <a:noFill/>
                </a:ln>
                <a:solidFill>
                  <a:srgbClr val="FF0000"/>
                </a:solidFill>
                <a:effectLst/>
                <a:uLnTx/>
                <a:uFillTx/>
                <a:latin typeface="+mj-lt"/>
                <a:ea typeface="+mj-ea"/>
                <a:cs typeface="+mj-cs"/>
              </a:rPr>
              <a:t> Munoz, Daniela Ortega  </a:t>
            </a:r>
            <a:r>
              <a:rPr kumimoji="0" lang="en-US" sz="2800" b="0" i="0" u="none" strike="noStrike" kern="1200" cap="none" spc="0" normalizeH="0" baseline="0" noProof="0" dirty="0" smtClean="0">
                <a:ln>
                  <a:noFill/>
                </a:ln>
                <a:solidFill>
                  <a:schemeClr val="tx1"/>
                </a:solidFill>
                <a:effectLst/>
                <a:uLnTx/>
                <a:uFillTx/>
                <a:latin typeface="+mj-lt"/>
                <a:ea typeface="+mj-ea"/>
                <a:cs typeface="+mj-cs"/>
              </a:rPr>
              <a:t/>
            </a:r>
            <a:br>
              <a:rPr kumimoji="0" lang="en-US" sz="2800" b="0" i="0" u="none" strike="noStrike" kern="1200" cap="none" spc="0" normalizeH="0" baseline="0" noProof="0" dirty="0" smtClean="0">
                <a:ln>
                  <a:noFill/>
                </a:ln>
                <a:solidFill>
                  <a:schemeClr val="tx1"/>
                </a:solidFill>
                <a:effectLst/>
                <a:uLnTx/>
                <a:uFillTx/>
                <a:latin typeface="+mj-lt"/>
                <a:ea typeface="+mj-ea"/>
                <a:cs typeface="+mj-cs"/>
              </a:rPr>
            </a:br>
            <a:r>
              <a:rPr kumimoji="0" lang="en-US" sz="2800" b="0" i="0" u="none" strike="noStrike" kern="1200" cap="none" spc="0" normalizeH="0" baseline="0" noProof="0" dirty="0" smtClean="0">
                <a:ln>
                  <a:noFill/>
                </a:ln>
                <a:solidFill>
                  <a:schemeClr val="accent4"/>
                </a:solidFill>
                <a:effectLst/>
                <a:uLnTx/>
                <a:uFillTx/>
                <a:latin typeface="+mj-lt"/>
                <a:ea typeface="+mj-ea"/>
                <a:cs typeface="+mj-cs"/>
              </a:rPr>
              <a:t>Unity</a:t>
            </a:r>
            <a:r>
              <a:rPr kumimoji="0" lang="en-US" sz="2800" b="0" i="0" u="none" strike="noStrike" kern="1200" cap="none" spc="0" normalizeH="0" noProof="0" dirty="0" smtClean="0">
                <a:ln>
                  <a:noFill/>
                </a:ln>
                <a:solidFill>
                  <a:schemeClr val="accent4"/>
                </a:solidFill>
                <a:effectLst/>
                <a:uLnTx/>
                <a:uFillTx/>
                <a:latin typeface="+mj-lt"/>
                <a:ea typeface="+mj-ea"/>
                <a:cs typeface="+mj-cs"/>
              </a:rPr>
              <a:t> Jr High School, Cicero Il </a:t>
            </a:r>
            <a:endParaRPr kumimoji="0" lang="en-US" sz="2800" b="0" i="0" u="none" strike="noStrike" kern="1200" cap="none" spc="0" normalizeH="0" baseline="0" noProof="0" dirty="0">
              <a:ln>
                <a:noFill/>
              </a:ln>
              <a:solidFill>
                <a:schemeClr val="accent4"/>
              </a:solidFill>
              <a:effectLst/>
              <a:uLnTx/>
              <a:uFillTx/>
              <a:latin typeface="+mj-lt"/>
              <a:ea typeface="+mj-ea"/>
              <a:cs typeface="+mj-cs"/>
            </a:endParaRPr>
          </a:p>
        </p:txBody>
      </p:sp>
      <p:pic>
        <p:nvPicPr>
          <p:cNvPr id="7" name="Picture 3" descr="C:\Users\Owner\Documents\My Dropbox\SHARED FOLDERS\Microscope Lab computer\copy of Lica pics for\Diplostyla concolor UIC culture 6_Nov_2011 Male and fem dorsa (Pic-0001)l.tif.jpg"/>
          <p:cNvPicPr>
            <a:picLocks noChangeAspect="1" noChangeArrowheads="1"/>
          </p:cNvPicPr>
          <p:nvPr/>
        </p:nvPicPr>
        <p:blipFill>
          <a:blip r:embed="rId2" cstate="print"/>
          <a:srcRect/>
          <a:stretch>
            <a:fillRect/>
          </a:stretch>
        </p:blipFill>
        <p:spPr bwMode="auto">
          <a:xfrm>
            <a:off x="6324600" y="228600"/>
            <a:ext cx="2497694" cy="1828800"/>
          </a:xfrm>
          <a:prstGeom prst="rect">
            <a:avLst/>
          </a:prstGeom>
          <a:noFill/>
        </p:spPr>
      </p:pic>
      <p:pic>
        <p:nvPicPr>
          <p:cNvPr id="1026" name="Picture 2" descr="http://ts2.mm.bing.net/th?id=H.4842443500817633&amp;pid=1.7&amp;w=241&amp;h=180&amp;c=7&amp;rs=1"/>
          <p:cNvPicPr>
            <a:picLocks noChangeAspect="1" noChangeArrowheads="1"/>
          </p:cNvPicPr>
          <p:nvPr/>
        </p:nvPicPr>
        <p:blipFill>
          <a:blip r:embed="rId3" cstate="print"/>
          <a:srcRect/>
          <a:stretch>
            <a:fillRect/>
          </a:stretch>
        </p:blipFill>
        <p:spPr bwMode="auto">
          <a:xfrm>
            <a:off x="304800" y="304800"/>
            <a:ext cx="2295525" cy="1714500"/>
          </a:xfrm>
          <a:prstGeom prst="rect">
            <a:avLst/>
          </a:prstGeom>
          <a:noFill/>
        </p:spPr>
      </p:pic>
      <p:sp>
        <p:nvSpPr>
          <p:cNvPr id="8" name="Rectangle 7"/>
          <p:cNvSpPr/>
          <p:nvPr/>
        </p:nvSpPr>
        <p:spPr>
          <a:xfrm>
            <a:off x="0" y="2057400"/>
            <a:ext cx="9143999" cy="1015663"/>
          </a:xfrm>
          <a:prstGeom prst="rect">
            <a:avLst/>
          </a:prstGeom>
          <a:noFill/>
        </p:spPr>
        <p:txBody>
          <a:bodyPr wrap="square" lIns="91440" tIns="45720" rIns="91440" bIns="45720">
            <a:spAutoFit/>
          </a:bodyPr>
          <a:lstStyle/>
          <a:p>
            <a:pPr lvl="0" algn="ctr">
              <a:spcBef>
                <a:spcPct val="0"/>
              </a:spcBef>
              <a:defRPr/>
            </a:pPr>
            <a:r>
              <a:rPr lang="en-US" sz="6000" b="1" dirty="0" smtClean="0"/>
              <a:t>Charlotte Goes to Space</a:t>
            </a:r>
            <a:endParaRPr lang="en-US" sz="6000" b="1" dirty="0"/>
          </a:p>
        </p:txBody>
      </p:sp>
      <p:pic>
        <p:nvPicPr>
          <p:cNvPr id="10" name="Picture 3" descr="C:\Users\Cristian\Pictures\Science Outreach\Charlotte Goes to Space\Charlotte Goes to space. Esla pics of arival\Charlotte.returns to earth.Elsas's pics.27.Nov.2012.791.JPG"/>
          <p:cNvPicPr>
            <a:picLocks noChangeAspect="1" noChangeArrowheads="1"/>
          </p:cNvPicPr>
          <p:nvPr/>
        </p:nvPicPr>
        <p:blipFill>
          <a:blip r:embed="rId4" cstate="print"/>
          <a:srcRect/>
          <a:stretch>
            <a:fillRect/>
          </a:stretch>
        </p:blipFill>
        <p:spPr bwMode="auto">
          <a:xfrm>
            <a:off x="2628900" y="3943350"/>
            <a:ext cx="3886200" cy="29146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0676" y="381000"/>
            <a:ext cx="5942653" cy="923330"/>
          </a:xfrm>
          <a:prstGeom prst="rect">
            <a:avLst/>
          </a:prstGeom>
          <a:no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Essential Questions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TextBox 5"/>
          <p:cNvSpPr txBox="1"/>
          <p:nvPr/>
        </p:nvSpPr>
        <p:spPr>
          <a:xfrm>
            <a:off x="0" y="1676400"/>
            <a:ext cx="9144000" cy="1292662"/>
          </a:xfrm>
          <a:prstGeom prst="rect">
            <a:avLst/>
          </a:prstGeom>
          <a:noFill/>
        </p:spPr>
        <p:txBody>
          <a:bodyPr wrap="square" rtlCol="0">
            <a:spAutoFit/>
          </a:bodyPr>
          <a:lstStyle/>
          <a:p>
            <a:pPr>
              <a:buFont typeface="Arial" pitchFamily="34" charset="0"/>
              <a:buChar char="•"/>
            </a:pPr>
            <a:r>
              <a:rPr lang="en-US" sz="2600" b="1" dirty="0" smtClean="0"/>
              <a:t>Can a spider egg survive in microgravity ?</a:t>
            </a:r>
          </a:p>
          <a:p>
            <a:pPr>
              <a:buFont typeface="Arial" pitchFamily="34" charset="0"/>
              <a:buChar char="•"/>
            </a:pPr>
            <a:r>
              <a:rPr lang="en-US" sz="2600" b="1" dirty="0" smtClean="0"/>
              <a:t>Will a spider’s egg hatch in a microgravity setting ?</a:t>
            </a:r>
          </a:p>
          <a:p>
            <a:pPr>
              <a:buFont typeface="Arial" pitchFamily="34" charset="0"/>
              <a:buChar char="•"/>
            </a:pPr>
            <a:r>
              <a:rPr lang="en-US" sz="2600" b="1" dirty="0" smtClean="0"/>
              <a:t>Will a spider’s behavior and physical characteristics change ?</a:t>
            </a:r>
            <a:endParaRPr lang="en-US" sz="2600" b="1" dirty="0"/>
          </a:p>
        </p:txBody>
      </p:sp>
      <p:sp>
        <p:nvSpPr>
          <p:cNvPr id="7" name="Rectangle 6"/>
          <p:cNvSpPr/>
          <p:nvPr/>
        </p:nvSpPr>
        <p:spPr>
          <a:xfrm>
            <a:off x="1893226" y="2967335"/>
            <a:ext cx="535755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Our Initial Design </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 name="Picture 2" descr="C:\Users\Cristian\Pictures\Science Outreach\Charlotte Goes to Space\IMG_0125.JPG"/>
          <p:cNvPicPr>
            <a:picLocks noChangeAspect="1" noChangeArrowheads="1"/>
          </p:cNvPicPr>
          <p:nvPr/>
        </p:nvPicPr>
        <p:blipFill>
          <a:blip r:embed="rId2" cstate="print"/>
          <a:srcRect/>
          <a:stretch>
            <a:fillRect/>
          </a:stretch>
        </p:blipFill>
        <p:spPr bwMode="auto">
          <a:xfrm>
            <a:off x="0" y="4582989"/>
            <a:ext cx="2971800" cy="1981200"/>
          </a:xfrm>
          <a:prstGeom prst="rect">
            <a:avLst/>
          </a:prstGeom>
          <a:noFill/>
        </p:spPr>
      </p:pic>
      <p:pic>
        <p:nvPicPr>
          <p:cNvPr id="11" name="Picture 6" descr="https://a9493813-a-62cb3a1a-s-sites.googlegroups.com/site/jcristianmartinez/Home/Spiders%20in%20Space%2C%20Unity%20jr%20HS%20Cristians%20first%20day%20%287%29.JPG?attachauth=ANoY7crTqU6T0yjFm4lox-qiMT1kmdi9N2-zCWgZB91pXe0YmUR8MnrCDI1q-qbrQHRRUBPFdezbW_bucEln1du6h9KbZ8le_PNmYUrbqDUrbVdfWdYwQzr6Uod_HXBa8Aj1swAHeWsZ60moYvmJtWCis2Elp4m6eNYDvFGkd7HiSYn03ekbe4_1Zu6KPcMJwVuCI4CR_fYS3kYDDD_DIA8OOgp5UoUqiD4e6tw40KDsI93guej6MbgeRi98qOXpwdcw1__SbPMFPiQx_lHkH2WeZS1LEMARXevf-ZeLGsWoG15-NpolB68%3D&amp;attredirects=0"/>
          <p:cNvPicPr>
            <a:picLocks noChangeAspect="1" noChangeArrowheads="1"/>
          </p:cNvPicPr>
          <p:nvPr/>
        </p:nvPicPr>
        <p:blipFill>
          <a:blip r:embed="rId3" cstate="print"/>
          <a:srcRect/>
          <a:stretch>
            <a:fillRect/>
          </a:stretch>
        </p:blipFill>
        <p:spPr bwMode="auto">
          <a:xfrm>
            <a:off x="3200400" y="4572000"/>
            <a:ext cx="2388471" cy="1988526"/>
          </a:xfrm>
          <a:prstGeom prst="rect">
            <a:avLst/>
          </a:prstGeom>
          <a:noFill/>
        </p:spPr>
      </p:pic>
      <p:pic>
        <p:nvPicPr>
          <p:cNvPr id="12" name="Picture 2" descr="https://sphotos-b.xx.fbcdn.net/hphotos-snc6/282246_4478967648929_635534146_n.jpg"/>
          <p:cNvPicPr>
            <a:picLocks noChangeAspect="1" noChangeArrowheads="1"/>
          </p:cNvPicPr>
          <p:nvPr/>
        </p:nvPicPr>
        <p:blipFill>
          <a:blip r:embed="rId4" cstate="print"/>
          <a:srcRect/>
          <a:stretch>
            <a:fillRect/>
          </a:stretch>
        </p:blipFill>
        <p:spPr bwMode="auto">
          <a:xfrm>
            <a:off x="5791200" y="4575663"/>
            <a:ext cx="3048000" cy="198852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Documents\My Dropbox\SHARED FOLDERS\Microscope Lab computer\copy of Lica pics for\Isopod 2010-1_C16.tif"/>
          <p:cNvPicPr>
            <a:picLocks noChangeAspect="1" noChangeArrowheads="1"/>
          </p:cNvPicPr>
          <p:nvPr/>
        </p:nvPicPr>
        <p:blipFill>
          <a:blip r:embed="rId2" cstate="print"/>
          <a:srcRect/>
          <a:stretch>
            <a:fillRect/>
          </a:stretch>
        </p:blipFill>
        <p:spPr bwMode="auto">
          <a:xfrm>
            <a:off x="7696201" y="381000"/>
            <a:ext cx="1284919" cy="2133600"/>
          </a:xfrm>
          <a:prstGeom prst="rect">
            <a:avLst/>
          </a:prstGeom>
          <a:noFill/>
        </p:spPr>
      </p:pic>
      <p:pic>
        <p:nvPicPr>
          <p:cNvPr id="1027" name="Picture 3" descr="C:\Users\Owner\Documents\My Dropbox\SHARED FOLDERS\Microscope Lab computer\copy of Lica pics for\Diplostyla concolor UIC culture 6_Nov_2011 Male and fem dorsa (Pic-0001)l.tif.jpg"/>
          <p:cNvPicPr>
            <a:picLocks noChangeAspect="1" noChangeArrowheads="1"/>
          </p:cNvPicPr>
          <p:nvPr/>
        </p:nvPicPr>
        <p:blipFill>
          <a:blip r:embed="rId3" cstate="print"/>
          <a:srcRect/>
          <a:stretch>
            <a:fillRect/>
          </a:stretch>
        </p:blipFill>
        <p:spPr bwMode="auto">
          <a:xfrm>
            <a:off x="609600" y="5029200"/>
            <a:ext cx="2497694" cy="1828800"/>
          </a:xfrm>
          <a:prstGeom prst="rect">
            <a:avLst/>
          </a:prstGeom>
          <a:noFill/>
        </p:spPr>
      </p:pic>
      <p:pic>
        <p:nvPicPr>
          <p:cNvPr id="1028" name="Picture 4" descr="C:\Users\Owner\Documents\My Dropbox\SHARED FOLDERS\Microscope Lab computer\copy of Lica pics for\image0929.tif"/>
          <p:cNvPicPr>
            <a:picLocks noChangeAspect="1" noChangeArrowheads="1"/>
          </p:cNvPicPr>
          <p:nvPr/>
        </p:nvPicPr>
        <p:blipFill>
          <a:blip r:embed="rId4" cstate="print"/>
          <a:srcRect/>
          <a:stretch>
            <a:fillRect/>
          </a:stretch>
        </p:blipFill>
        <p:spPr bwMode="auto">
          <a:xfrm>
            <a:off x="3505200" y="304800"/>
            <a:ext cx="2032000" cy="1524000"/>
          </a:xfrm>
          <a:prstGeom prst="rect">
            <a:avLst/>
          </a:prstGeom>
          <a:noFill/>
        </p:spPr>
      </p:pic>
      <p:pic>
        <p:nvPicPr>
          <p:cNvPr id="1029" name="Picture 5" descr="C:\Users\Owner\Documents\My Dropbox\SHARED FOLDERS\Microscope Lab computer\copy of Lica pics for\image0932.tif"/>
          <p:cNvPicPr>
            <a:picLocks noChangeAspect="1" noChangeArrowheads="1"/>
          </p:cNvPicPr>
          <p:nvPr/>
        </p:nvPicPr>
        <p:blipFill>
          <a:blip r:embed="rId5" cstate="print"/>
          <a:srcRect/>
          <a:stretch>
            <a:fillRect/>
          </a:stretch>
        </p:blipFill>
        <p:spPr bwMode="auto">
          <a:xfrm>
            <a:off x="7442200" y="3505200"/>
            <a:ext cx="1524000" cy="1143000"/>
          </a:xfrm>
          <a:prstGeom prst="rect">
            <a:avLst/>
          </a:prstGeom>
          <a:noFill/>
        </p:spPr>
      </p:pic>
      <p:pic>
        <p:nvPicPr>
          <p:cNvPr id="1030" name="Picture 6" descr="C:\Users\Owner\Documents\My Dropbox\SHARED FOLDERS\Microscope Lab computer\copy of Lica pics for\image0929.tif"/>
          <p:cNvPicPr>
            <a:picLocks noChangeAspect="1" noChangeArrowheads="1"/>
          </p:cNvPicPr>
          <p:nvPr/>
        </p:nvPicPr>
        <p:blipFill>
          <a:blip r:embed="rId6" cstate="print"/>
          <a:srcRect/>
          <a:stretch>
            <a:fillRect/>
          </a:stretch>
        </p:blipFill>
        <p:spPr bwMode="auto">
          <a:xfrm>
            <a:off x="5334000" y="304800"/>
            <a:ext cx="2057400" cy="1543050"/>
          </a:xfrm>
          <a:prstGeom prst="rect">
            <a:avLst/>
          </a:prstGeom>
          <a:noFill/>
        </p:spPr>
      </p:pic>
      <p:pic>
        <p:nvPicPr>
          <p:cNvPr id="1032" name="Picture 8" descr="http://www.sciencephoto.com/image/156711/large/C0094098-SEM_of_Erysiphe_Graminis-SPL.jpg"/>
          <p:cNvPicPr>
            <a:picLocks noChangeAspect="1" noChangeArrowheads="1"/>
          </p:cNvPicPr>
          <p:nvPr/>
        </p:nvPicPr>
        <p:blipFill>
          <a:blip r:embed="rId7" cstate="print"/>
          <a:srcRect/>
          <a:stretch>
            <a:fillRect/>
          </a:stretch>
        </p:blipFill>
        <p:spPr bwMode="auto">
          <a:xfrm>
            <a:off x="6019801" y="5312434"/>
            <a:ext cx="1905001" cy="1545566"/>
          </a:xfrm>
          <a:prstGeom prst="rect">
            <a:avLst/>
          </a:prstGeom>
          <a:noFill/>
        </p:spPr>
      </p:pic>
      <p:pic>
        <p:nvPicPr>
          <p:cNvPr id="2050" name="Picture 2" descr="http://www.how-to-draw-cartoons-online.com/image-files/how-to-draw-a-leaf.gif"/>
          <p:cNvPicPr>
            <a:picLocks noChangeAspect="1" noChangeArrowheads="1"/>
          </p:cNvPicPr>
          <p:nvPr/>
        </p:nvPicPr>
        <p:blipFill>
          <a:blip r:embed="rId8" cstate="print"/>
          <a:srcRect/>
          <a:stretch>
            <a:fillRect/>
          </a:stretch>
        </p:blipFill>
        <p:spPr bwMode="auto">
          <a:xfrm>
            <a:off x="1219200" y="304801"/>
            <a:ext cx="1470025" cy="1470025"/>
          </a:xfrm>
          <a:prstGeom prst="rect">
            <a:avLst/>
          </a:prstGeom>
          <a:noFill/>
        </p:spPr>
      </p:pic>
      <p:grpSp>
        <p:nvGrpSpPr>
          <p:cNvPr id="2" name="Group 13"/>
          <p:cNvGrpSpPr/>
          <p:nvPr/>
        </p:nvGrpSpPr>
        <p:grpSpPr>
          <a:xfrm>
            <a:off x="381001" y="2819400"/>
            <a:ext cx="1831975" cy="1570038"/>
            <a:chOff x="155575" y="-2408238"/>
            <a:chExt cx="5334000" cy="5029201"/>
          </a:xfrm>
        </p:grpSpPr>
        <p:pic>
          <p:nvPicPr>
            <p:cNvPr id="2052" name="Picture 4" descr="black dwarf spider and egg sac"/>
            <p:cNvPicPr>
              <a:picLocks noChangeAspect="1" noChangeArrowheads="1"/>
            </p:cNvPicPr>
            <p:nvPr/>
          </p:nvPicPr>
          <p:blipFill>
            <a:blip r:embed="rId9" cstate="print"/>
            <a:srcRect/>
            <a:stretch>
              <a:fillRect/>
            </a:stretch>
          </p:blipFill>
          <p:spPr bwMode="auto">
            <a:xfrm>
              <a:off x="155575" y="-2408238"/>
              <a:ext cx="5334000" cy="5029201"/>
            </a:xfrm>
            <a:prstGeom prst="rect">
              <a:avLst/>
            </a:prstGeom>
            <a:noFill/>
          </p:spPr>
        </p:pic>
        <p:sp>
          <p:nvSpPr>
            <p:cNvPr id="13" name="TextBox 12"/>
            <p:cNvSpPr txBox="1"/>
            <p:nvPr/>
          </p:nvSpPr>
          <p:spPr>
            <a:xfrm>
              <a:off x="155575" y="1497146"/>
              <a:ext cx="5257800" cy="690118"/>
            </a:xfrm>
            <a:prstGeom prst="rect">
              <a:avLst/>
            </a:prstGeom>
            <a:noFill/>
          </p:spPr>
          <p:txBody>
            <a:bodyPr wrap="square" rtlCol="0">
              <a:spAutoFit/>
            </a:bodyPr>
            <a:lstStyle/>
            <a:p>
              <a:endParaRPr lang="en-US" sz="800" b="1" dirty="0">
                <a:latin typeface="+mj-lt"/>
              </a:endParaRPr>
            </a:p>
          </p:txBody>
        </p:sp>
      </p:grpSp>
      <p:grpSp>
        <p:nvGrpSpPr>
          <p:cNvPr id="3" name="Group 16"/>
          <p:cNvGrpSpPr/>
          <p:nvPr/>
        </p:nvGrpSpPr>
        <p:grpSpPr>
          <a:xfrm>
            <a:off x="3733800" y="4724400"/>
            <a:ext cx="1676400" cy="2133600"/>
            <a:chOff x="4876800" y="4495800"/>
            <a:chExt cx="1727200" cy="2362200"/>
          </a:xfrm>
        </p:grpSpPr>
        <p:pic>
          <p:nvPicPr>
            <p:cNvPr id="1033" name="Picture 9" descr="C:\Users\Owner\Documents\My Dropbox\SHARED FOLDERS\Microscope Lab computer\copy of Lica pics for\image0880.tif"/>
            <p:cNvPicPr>
              <a:picLocks noChangeAspect="1" noChangeArrowheads="1"/>
            </p:cNvPicPr>
            <p:nvPr/>
          </p:nvPicPr>
          <p:blipFill>
            <a:blip r:embed="rId10" cstate="print"/>
            <a:srcRect/>
            <a:stretch>
              <a:fillRect/>
            </a:stretch>
          </p:blipFill>
          <p:spPr bwMode="auto">
            <a:xfrm>
              <a:off x="4876800" y="5562600"/>
              <a:ext cx="1727200" cy="1295400"/>
            </a:xfrm>
            <a:prstGeom prst="rect">
              <a:avLst/>
            </a:prstGeom>
            <a:noFill/>
          </p:spPr>
        </p:pic>
        <p:pic>
          <p:nvPicPr>
            <p:cNvPr id="15" name="Picture 9" descr="C:\Users\Owner\Documents\My Dropbox\SHARED FOLDERS\Microscope Lab computer\copy of Lica pics for\image0880.tif"/>
            <p:cNvPicPr>
              <a:picLocks noChangeAspect="1" noChangeArrowheads="1"/>
            </p:cNvPicPr>
            <p:nvPr/>
          </p:nvPicPr>
          <p:blipFill>
            <a:blip r:embed="rId10" cstate="print"/>
            <a:srcRect/>
            <a:stretch>
              <a:fillRect/>
            </a:stretch>
          </p:blipFill>
          <p:spPr bwMode="auto">
            <a:xfrm>
              <a:off x="4876800" y="4495800"/>
              <a:ext cx="1727200" cy="1295400"/>
            </a:xfrm>
            <a:prstGeom prst="rect">
              <a:avLst/>
            </a:prstGeom>
            <a:noFill/>
          </p:spPr>
        </p:pic>
      </p:grpSp>
      <p:pic>
        <p:nvPicPr>
          <p:cNvPr id="18" name="Picture 8" descr="http://www.sciencephoto.com/image/156711/large/C0094098-SEM_of_Erysiphe_Graminis-SPL.jpg"/>
          <p:cNvPicPr>
            <a:picLocks noChangeAspect="1" noChangeArrowheads="1"/>
          </p:cNvPicPr>
          <p:nvPr/>
        </p:nvPicPr>
        <p:blipFill>
          <a:blip r:embed="rId7" cstate="print"/>
          <a:srcRect/>
          <a:stretch>
            <a:fillRect/>
          </a:stretch>
        </p:blipFill>
        <p:spPr bwMode="auto">
          <a:xfrm>
            <a:off x="7239000" y="5312434"/>
            <a:ext cx="1905001" cy="1545566"/>
          </a:xfrm>
          <a:prstGeom prst="rect">
            <a:avLst/>
          </a:prstGeom>
          <a:noFill/>
        </p:spPr>
      </p:pic>
      <p:sp>
        <p:nvSpPr>
          <p:cNvPr id="19" name="Right Arrow 18"/>
          <p:cNvSpPr/>
          <p:nvPr/>
        </p:nvSpPr>
        <p:spPr>
          <a:xfrm>
            <a:off x="2743200" y="762000"/>
            <a:ext cx="762000" cy="3810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mj-lt"/>
            </a:endParaRPr>
          </a:p>
        </p:txBody>
      </p:sp>
      <p:sp>
        <p:nvSpPr>
          <p:cNvPr id="20" name="TextBox 19"/>
          <p:cNvSpPr txBox="1"/>
          <p:nvPr/>
        </p:nvSpPr>
        <p:spPr>
          <a:xfrm>
            <a:off x="3733800" y="1905000"/>
            <a:ext cx="3200400" cy="338554"/>
          </a:xfrm>
          <a:prstGeom prst="rect">
            <a:avLst/>
          </a:prstGeom>
          <a:noFill/>
        </p:spPr>
        <p:txBody>
          <a:bodyPr wrap="square" rtlCol="0">
            <a:spAutoFit/>
          </a:bodyPr>
          <a:lstStyle/>
          <a:p>
            <a:r>
              <a:rPr lang="en-US" sz="1600" b="1" dirty="0" smtClean="0">
                <a:latin typeface="+mj-lt"/>
              </a:rPr>
              <a:t>Dead leaves start to decompose</a:t>
            </a:r>
            <a:endParaRPr lang="en-US" sz="1600" b="1" dirty="0">
              <a:latin typeface="+mj-lt"/>
            </a:endParaRPr>
          </a:p>
        </p:txBody>
      </p:sp>
      <p:sp>
        <p:nvSpPr>
          <p:cNvPr id="21" name="TextBox 20"/>
          <p:cNvSpPr txBox="1"/>
          <p:nvPr/>
        </p:nvSpPr>
        <p:spPr>
          <a:xfrm>
            <a:off x="609600" y="1905002"/>
            <a:ext cx="2209800" cy="338554"/>
          </a:xfrm>
          <a:prstGeom prst="rect">
            <a:avLst/>
          </a:prstGeom>
          <a:noFill/>
        </p:spPr>
        <p:txBody>
          <a:bodyPr wrap="square" rtlCol="0">
            <a:spAutoFit/>
          </a:bodyPr>
          <a:lstStyle/>
          <a:p>
            <a:pPr algn="ctr"/>
            <a:r>
              <a:rPr lang="en-US" sz="1600" b="1" dirty="0" smtClean="0">
                <a:latin typeface="+mj-lt"/>
              </a:rPr>
              <a:t>Leaf litter</a:t>
            </a:r>
            <a:endParaRPr lang="en-US" sz="1600" b="1" dirty="0">
              <a:latin typeface="+mj-lt"/>
            </a:endParaRPr>
          </a:p>
        </p:txBody>
      </p:sp>
      <p:sp>
        <p:nvSpPr>
          <p:cNvPr id="22" name="TextBox 21"/>
          <p:cNvSpPr txBox="1"/>
          <p:nvPr/>
        </p:nvSpPr>
        <p:spPr>
          <a:xfrm>
            <a:off x="6629400" y="2590802"/>
            <a:ext cx="2514600" cy="584775"/>
          </a:xfrm>
          <a:prstGeom prst="rect">
            <a:avLst/>
          </a:prstGeom>
          <a:noFill/>
        </p:spPr>
        <p:txBody>
          <a:bodyPr wrap="square" rtlCol="0">
            <a:spAutoFit/>
          </a:bodyPr>
          <a:lstStyle/>
          <a:p>
            <a:r>
              <a:rPr lang="en-US" sz="1600" b="1" dirty="0" smtClean="0">
                <a:latin typeface="+mj-lt"/>
              </a:rPr>
              <a:t>Isopods help break the leaf litter</a:t>
            </a:r>
            <a:endParaRPr lang="en-US" sz="1600" b="1" dirty="0">
              <a:latin typeface="+mj-lt"/>
            </a:endParaRPr>
          </a:p>
        </p:txBody>
      </p:sp>
      <p:sp>
        <p:nvSpPr>
          <p:cNvPr id="23" name="TextBox 22"/>
          <p:cNvSpPr txBox="1"/>
          <p:nvPr/>
        </p:nvSpPr>
        <p:spPr>
          <a:xfrm>
            <a:off x="6400800" y="4876800"/>
            <a:ext cx="2743200" cy="338554"/>
          </a:xfrm>
          <a:prstGeom prst="rect">
            <a:avLst/>
          </a:prstGeom>
          <a:noFill/>
        </p:spPr>
        <p:txBody>
          <a:bodyPr wrap="square" rtlCol="0">
            <a:spAutoFit/>
          </a:bodyPr>
          <a:lstStyle/>
          <a:p>
            <a:r>
              <a:rPr lang="en-US" sz="1600" b="1" dirty="0" smtClean="0">
                <a:latin typeface="+mj-lt"/>
              </a:rPr>
              <a:t>fungus on its surface</a:t>
            </a:r>
            <a:endParaRPr lang="en-US" sz="1600" b="1" dirty="0">
              <a:latin typeface="+mj-lt"/>
            </a:endParaRPr>
          </a:p>
        </p:txBody>
      </p:sp>
      <p:sp>
        <p:nvSpPr>
          <p:cNvPr id="24" name="TextBox 23"/>
          <p:cNvSpPr txBox="1"/>
          <p:nvPr/>
        </p:nvSpPr>
        <p:spPr>
          <a:xfrm>
            <a:off x="3276600" y="4191000"/>
            <a:ext cx="3200400" cy="338554"/>
          </a:xfrm>
          <a:prstGeom prst="rect">
            <a:avLst/>
          </a:prstGeom>
          <a:noFill/>
        </p:spPr>
        <p:txBody>
          <a:bodyPr wrap="square" rtlCol="0">
            <a:spAutoFit/>
          </a:bodyPr>
          <a:lstStyle/>
          <a:p>
            <a:r>
              <a:rPr lang="en-US" sz="1600" b="1" i="1" dirty="0" err="1" smtClean="0">
                <a:latin typeface="+mj-lt"/>
              </a:rPr>
              <a:t>Collembola</a:t>
            </a:r>
            <a:r>
              <a:rPr lang="en-US" sz="1600" b="1" i="1" dirty="0" smtClean="0">
                <a:latin typeface="+mj-lt"/>
              </a:rPr>
              <a:t> grace </a:t>
            </a:r>
            <a:r>
              <a:rPr lang="en-US" sz="1600" b="1" dirty="0" smtClean="0">
                <a:latin typeface="+mj-lt"/>
              </a:rPr>
              <a:t>on fungus</a:t>
            </a:r>
            <a:endParaRPr lang="en-US" sz="1600" b="1" dirty="0">
              <a:latin typeface="+mj-lt"/>
            </a:endParaRPr>
          </a:p>
        </p:txBody>
      </p:sp>
      <p:sp>
        <p:nvSpPr>
          <p:cNvPr id="25" name="TextBox 24"/>
          <p:cNvSpPr txBox="1"/>
          <p:nvPr/>
        </p:nvSpPr>
        <p:spPr>
          <a:xfrm>
            <a:off x="381000" y="4648200"/>
            <a:ext cx="2971800" cy="338554"/>
          </a:xfrm>
          <a:prstGeom prst="rect">
            <a:avLst/>
          </a:prstGeom>
          <a:noFill/>
        </p:spPr>
        <p:txBody>
          <a:bodyPr wrap="square" rtlCol="0">
            <a:spAutoFit/>
          </a:bodyPr>
          <a:lstStyle/>
          <a:p>
            <a:pPr algn="ctr"/>
            <a:r>
              <a:rPr lang="en-US" sz="1600" b="1" dirty="0" smtClean="0">
                <a:latin typeface="+mj-lt"/>
              </a:rPr>
              <a:t>Spiders produce egg sacs</a:t>
            </a:r>
            <a:endParaRPr lang="en-US" sz="1600" b="1" dirty="0">
              <a:latin typeface="+mj-lt"/>
            </a:endParaRPr>
          </a:p>
        </p:txBody>
      </p:sp>
      <p:sp>
        <p:nvSpPr>
          <p:cNvPr id="26" name="Right Arrow 25"/>
          <p:cNvSpPr/>
          <p:nvPr/>
        </p:nvSpPr>
        <p:spPr>
          <a:xfrm>
            <a:off x="7010400" y="914400"/>
            <a:ext cx="762000" cy="3810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mj-lt"/>
            </a:endParaRPr>
          </a:p>
        </p:txBody>
      </p:sp>
      <p:sp>
        <p:nvSpPr>
          <p:cNvPr id="27" name="Right Arrow 26"/>
          <p:cNvSpPr/>
          <p:nvPr/>
        </p:nvSpPr>
        <p:spPr>
          <a:xfrm rot="5400000">
            <a:off x="8267700" y="3314700"/>
            <a:ext cx="762000" cy="3810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mj-lt"/>
            </a:endParaRPr>
          </a:p>
        </p:txBody>
      </p:sp>
      <p:sp>
        <p:nvSpPr>
          <p:cNvPr id="28" name="Right Arrow 27"/>
          <p:cNvSpPr/>
          <p:nvPr/>
        </p:nvSpPr>
        <p:spPr>
          <a:xfrm rot="5400000">
            <a:off x="8343900" y="5219700"/>
            <a:ext cx="762000" cy="3810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mj-lt"/>
            </a:endParaRPr>
          </a:p>
        </p:txBody>
      </p:sp>
      <p:sp>
        <p:nvSpPr>
          <p:cNvPr id="29" name="Right Arrow 28"/>
          <p:cNvSpPr/>
          <p:nvPr/>
        </p:nvSpPr>
        <p:spPr>
          <a:xfrm rot="10800000">
            <a:off x="5334000" y="5562600"/>
            <a:ext cx="762000" cy="3810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mj-lt"/>
            </a:endParaRPr>
          </a:p>
        </p:txBody>
      </p:sp>
      <p:sp>
        <p:nvSpPr>
          <p:cNvPr id="30" name="Right Arrow 29"/>
          <p:cNvSpPr/>
          <p:nvPr/>
        </p:nvSpPr>
        <p:spPr>
          <a:xfrm rot="10800000">
            <a:off x="2895600" y="5638800"/>
            <a:ext cx="762000" cy="3810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mj-lt"/>
            </a:endParaRPr>
          </a:p>
        </p:txBody>
      </p:sp>
      <p:sp>
        <p:nvSpPr>
          <p:cNvPr id="32" name="Right Arrow 31"/>
          <p:cNvSpPr/>
          <p:nvPr/>
        </p:nvSpPr>
        <p:spPr>
          <a:xfrm rot="16200000">
            <a:off x="114300" y="5524500"/>
            <a:ext cx="762000" cy="3810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mj-lt"/>
            </a:endParaRPr>
          </a:p>
        </p:txBody>
      </p:sp>
      <p:sp>
        <p:nvSpPr>
          <p:cNvPr id="31" name="Rectangle 30"/>
          <p:cNvSpPr/>
          <p:nvPr/>
        </p:nvSpPr>
        <p:spPr>
          <a:xfrm>
            <a:off x="2286000" y="2967335"/>
            <a:ext cx="52578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FFC000"/>
                </a:solidFill>
                <a:effectLst>
                  <a:outerShdw blurRad="50800" dist="39000" dir="5460000" algn="tl">
                    <a:srgbClr val="000000">
                      <a:alpha val="38000"/>
                    </a:srgbClr>
                  </a:outerShdw>
                </a:effectLst>
              </a:rPr>
              <a:t>Terrariums Setup</a:t>
            </a:r>
            <a:endParaRPr lang="en-US" sz="5400" b="1" cap="none" spc="0" dirty="0">
              <a:ln w="11430"/>
              <a:solidFill>
                <a:srgbClr val="FFC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Cristian\Pictures\Science Outreach\Charlotte Goes to Space\Spider egg sac packing for shipment to Huston Sep.12 (27).JPG"/>
          <p:cNvPicPr>
            <a:picLocks noChangeAspect="1" noChangeArrowheads="1"/>
          </p:cNvPicPr>
          <p:nvPr/>
        </p:nvPicPr>
        <p:blipFill>
          <a:blip r:embed="rId2" cstate="print"/>
          <a:srcRect/>
          <a:stretch>
            <a:fillRect/>
          </a:stretch>
        </p:blipFill>
        <p:spPr bwMode="auto">
          <a:xfrm>
            <a:off x="5181600" y="4495800"/>
            <a:ext cx="2552700" cy="1701800"/>
          </a:xfrm>
          <a:prstGeom prst="rect">
            <a:avLst/>
          </a:prstGeom>
          <a:noFill/>
        </p:spPr>
      </p:pic>
      <p:pic>
        <p:nvPicPr>
          <p:cNvPr id="8195" name="Picture 3" descr="C:\Users\Cristian\Pictures\Science Outreach\Charlotte Goes to Space\Spider egg sac packing for shipment to Huston Sep.12 (55).JPG"/>
          <p:cNvPicPr>
            <a:picLocks noChangeAspect="1" noChangeArrowheads="1"/>
          </p:cNvPicPr>
          <p:nvPr/>
        </p:nvPicPr>
        <p:blipFill>
          <a:blip r:embed="rId3" cstate="print"/>
          <a:srcRect/>
          <a:stretch>
            <a:fillRect/>
          </a:stretch>
        </p:blipFill>
        <p:spPr bwMode="auto">
          <a:xfrm>
            <a:off x="5181600" y="2514600"/>
            <a:ext cx="2552700" cy="1701800"/>
          </a:xfrm>
          <a:prstGeom prst="rect">
            <a:avLst/>
          </a:prstGeom>
          <a:noFill/>
        </p:spPr>
      </p:pic>
      <p:pic>
        <p:nvPicPr>
          <p:cNvPr id="8196" name="Picture 4" descr="C:\Users\Cristian\Pictures\Science Outreach\Charlotte Goes to Space\Spider egg sac packing for shipment to Huston Sep.12 (23).JPG"/>
          <p:cNvPicPr>
            <a:picLocks noChangeAspect="1" noChangeArrowheads="1"/>
          </p:cNvPicPr>
          <p:nvPr/>
        </p:nvPicPr>
        <p:blipFill>
          <a:blip r:embed="rId4" cstate="print"/>
          <a:srcRect/>
          <a:stretch>
            <a:fillRect/>
          </a:stretch>
        </p:blipFill>
        <p:spPr bwMode="auto">
          <a:xfrm>
            <a:off x="533400" y="3733800"/>
            <a:ext cx="4152900" cy="2768600"/>
          </a:xfrm>
          <a:prstGeom prst="rect">
            <a:avLst/>
          </a:prstGeom>
          <a:noFill/>
        </p:spPr>
      </p:pic>
      <p:pic>
        <p:nvPicPr>
          <p:cNvPr id="8197" name="Picture 5" descr="C:\Users\Cristian\Pictures\Science Outreach\Charlotte Goes to Space\Spider egg sac packing for shipment to Huston Sep.12 (50).JPG"/>
          <p:cNvPicPr>
            <a:picLocks noChangeAspect="1" noChangeArrowheads="1"/>
          </p:cNvPicPr>
          <p:nvPr/>
        </p:nvPicPr>
        <p:blipFill>
          <a:blip r:embed="rId5" cstate="print"/>
          <a:srcRect/>
          <a:stretch>
            <a:fillRect/>
          </a:stretch>
        </p:blipFill>
        <p:spPr bwMode="auto">
          <a:xfrm>
            <a:off x="5181600" y="381000"/>
            <a:ext cx="2552700" cy="1701800"/>
          </a:xfrm>
          <a:prstGeom prst="rect">
            <a:avLst/>
          </a:prstGeom>
          <a:noFill/>
        </p:spPr>
      </p:pic>
      <p:sp>
        <p:nvSpPr>
          <p:cNvPr id="6" name="TextBox 5"/>
          <p:cNvSpPr txBox="1"/>
          <p:nvPr/>
        </p:nvSpPr>
        <p:spPr>
          <a:xfrm>
            <a:off x="5848350" y="1981200"/>
            <a:ext cx="1219200" cy="369332"/>
          </a:xfrm>
          <a:prstGeom prst="rect">
            <a:avLst/>
          </a:prstGeom>
          <a:noFill/>
        </p:spPr>
        <p:txBody>
          <a:bodyPr wrap="square" rtlCol="0">
            <a:spAutoFit/>
          </a:bodyPr>
          <a:lstStyle/>
          <a:p>
            <a:pPr algn="ctr"/>
            <a:r>
              <a:rPr lang="en-US" dirty="0" smtClean="0"/>
              <a:t>Leaf-litter</a:t>
            </a:r>
            <a:endParaRPr lang="en-US" dirty="0"/>
          </a:p>
        </p:txBody>
      </p:sp>
      <p:sp>
        <p:nvSpPr>
          <p:cNvPr id="7" name="TextBox 6"/>
          <p:cNvSpPr txBox="1"/>
          <p:nvPr/>
        </p:nvSpPr>
        <p:spPr>
          <a:xfrm>
            <a:off x="5772150" y="6172200"/>
            <a:ext cx="1371600" cy="369332"/>
          </a:xfrm>
          <a:prstGeom prst="rect">
            <a:avLst/>
          </a:prstGeom>
          <a:noFill/>
        </p:spPr>
        <p:txBody>
          <a:bodyPr wrap="square" rtlCol="0">
            <a:spAutoFit/>
          </a:bodyPr>
          <a:lstStyle/>
          <a:p>
            <a:pPr algn="ctr"/>
            <a:r>
              <a:rPr lang="en-US" dirty="0" smtClean="0"/>
              <a:t>No substrate</a:t>
            </a:r>
          </a:p>
        </p:txBody>
      </p:sp>
      <p:sp>
        <p:nvSpPr>
          <p:cNvPr id="8" name="TextBox 7"/>
          <p:cNvSpPr txBox="1"/>
          <p:nvPr/>
        </p:nvSpPr>
        <p:spPr>
          <a:xfrm>
            <a:off x="5386388" y="4114800"/>
            <a:ext cx="2143125" cy="369332"/>
          </a:xfrm>
          <a:prstGeom prst="rect">
            <a:avLst/>
          </a:prstGeom>
          <a:noFill/>
        </p:spPr>
        <p:txBody>
          <a:bodyPr wrap="square" rtlCol="0">
            <a:spAutoFit/>
          </a:bodyPr>
          <a:lstStyle/>
          <a:p>
            <a:pPr algn="ctr"/>
            <a:r>
              <a:rPr lang="en-US" dirty="0" smtClean="0"/>
              <a:t>Plastic</a:t>
            </a:r>
            <a:endParaRPr lang="en-US" dirty="0"/>
          </a:p>
        </p:txBody>
      </p:sp>
      <p:pic>
        <p:nvPicPr>
          <p:cNvPr id="9" name="Picture 3" descr="C:\Users\Cristian\Pictures\Science Outreach\Charlotte Goes to Space\IMG_0458.JPG"/>
          <p:cNvPicPr>
            <a:picLocks noChangeAspect="1" noChangeArrowheads="1"/>
          </p:cNvPicPr>
          <p:nvPr/>
        </p:nvPicPr>
        <p:blipFill>
          <a:blip r:embed="rId6" cstate="print"/>
          <a:srcRect/>
          <a:stretch>
            <a:fillRect/>
          </a:stretch>
        </p:blipFill>
        <p:spPr bwMode="auto">
          <a:xfrm>
            <a:off x="838200" y="685800"/>
            <a:ext cx="3733800" cy="2489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0"/>
            <a:ext cx="2524409"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Results </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1505" name="Rectangle 1"/>
          <p:cNvSpPr>
            <a:spLocks noChangeArrowheads="1"/>
          </p:cNvSpPr>
          <p:nvPr/>
        </p:nvSpPr>
        <p:spPr bwMode="auto">
          <a:xfrm>
            <a:off x="0" y="615522"/>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2" eaLnBrk="0" fontAlgn="base" hangingPunct="0">
              <a:spcBef>
                <a:spcPct val="0"/>
              </a:spcBef>
              <a:spcAft>
                <a:spcPct val="0"/>
              </a:spcAft>
              <a:buFont typeface="Arial" pitchFamily="34" charset="0"/>
              <a:buChar char="•"/>
            </a:pPr>
            <a:r>
              <a:rPr lang="en-US" sz="2800" dirty="0" smtClean="0">
                <a:latin typeface="Calibri" pitchFamily="34" charset="0"/>
                <a:ea typeface="Calibri" pitchFamily="34" charset="0"/>
                <a:cs typeface="Times New Roman" pitchFamily="18" charset="0"/>
              </a:rPr>
              <a:t>Study if spider egg sacs survive launch?</a:t>
            </a:r>
          </a:p>
          <a:p>
            <a:pPr lvl="3" eaLnBrk="0" fontAlgn="base" hangingPunct="0">
              <a:spcBef>
                <a:spcPct val="0"/>
              </a:spcBef>
              <a:spcAft>
                <a:spcPct val="0"/>
              </a:spcAft>
              <a:buFont typeface="Arial" pitchFamily="34" charset="0"/>
              <a:buChar char="•"/>
            </a:pPr>
            <a:r>
              <a:rPr kumimoji="0" lang="en-US" sz="28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Yes </a:t>
            </a:r>
          </a:p>
          <a:p>
            <a:pPr marL="914400" marR="0" lvl="2"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Do the spiders develop and hatch in microgravity?</a:t>
            </a:r>
          </a:p>
          <a:p>
            <a:pPr lvl="3" eaLnBrk="0" fontAlgn="base" hangingPunct="0">
              <a:spcBef>
                <a:spcPct val="0"/>
              </a:spcBef>
              <a:spcAft>
                <a:spcPct val="0"/>
              </a:spcAft>
              <a:buFont typeface="Arial" pitchFamily="34" charset="0"/>
              <a:buChar char="•"/>
            </a:pPr>
            <a:r>
              <a:rPr lang="en-US" sz="2800" dirty="0" smtClean="0">
                <a:solidFill>
                  <a:srgbClr val="FF0000"/>
                </a:solidFill>
                <a:latin typeface="Calibri" pitchFamily="34" charset="0"/>
                <a:cs typeface="Times New Roman" pitchFamily="18" charset="0"/>
              </a:rPr>
              <a:t>Yes, 2 of the 6 egg sacs had evidence of hatching.</a:t>
            </a:r>
            <a:endParaRPr kumimoji="0" lang="en-US" sz="2800" b="0" i="0" u="none" strike="noStrike" cap="none" normalizeH="0" baseline="0" dirty="0" smtClean="0">
              <a:ln>
                <a:noFill/>
              </a:ln>
              <a:solidFill>
                <a:srgbClr val="FF0000"/>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Do the spiders exhibit cannibalism as a food strategy?</a:t>
            </a:r>
          </a:p>
          <a:p>
            <a:pPr lvl="3" eaLnBrk="0" fontAlgn="base" hangingPunct="0">
              <a:spcBef>
                <a:spcPct val="0"/>
              </a:spcBef>
              <a:spcAft>
                <a:spcPct val="0"/>
              </a:spcAft>
              <a:buFont typeface="Arial" pitchFamily="34" charset="0"/>
              <a:buChar char="•"/>
            </a:pPr>
            <a:r>
              <a:rPr lang="en-US" sz="2800" dirty="0" smtClean="0">
                <a:solidFill>
                  <a:srgbClr val="FF0000"/>
                </a:solidFill>
                <a:latin typeface="Calibri" pitchFamily="34" charset="0"/>
                <a:cs typeface="Times New Roman" pitchFamily="18" charset="0"/>
              </a:rPr>
              <a:t>Very Likely, 1 very large spider was found. </a:t>
            </a:r>
            <a:endParaRPr kumimoji="0" lang="en-US" sz="2800" b="0" i="0" u="none" strike="noStrike" cap="none" normalizeH="0" baseline="0" dirty="0" smtClean="0">
              <a:ln>
                <a:noFill/>
              </a:ln>
              <a:solidFill>
                <a:srgbClr val="FF0000"/>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Do the spiders survive re-entry to earth?</a:t>
            </a:r>
          </a:p>
          <a:p>
            <a:pPr lvl="3" eaLnBrk="0" fontAlgn="base" hangingPunct="0">
              <a:spcBef>
                <a:spcPct val="0"/>
              </a:spcBef>
              <a:spcAft>
                <a:spcPct val="0"/>
              </a:spcAft>
              <a:buFont typeface="Arial" pitchFamily="34" charset="0"/>
              <a:buChar char="•"/>
            </a:pPr>
            <a:r>
              <a:rPr kumimoji="0" lang="en-US" sz="2800" b="0" i="0" u="none" strike="noStrike" cap="none" normalizeH="0" baseline="0" dirty="0" smtClean="0">
                <a:ln>
                  <a:noFill/>
                </a:ln>
                <a:solidFill>
                  <a:srgbClr val="FF0000"/>
                </a:solidFill>
                <a:effectLst/>
                <a:latin typeface="Arial" pitchFamily="34" charset="0"/>
                <a:cs typeface="Arial" pitchFamily="34" charset="0"/>
              </a:rPr>
              <a:t>No </a:t>
            </a:r>
          </a:p>
        </p:txBody>
      </p:sp>
      <p:pic>
        <p:nvPicPr>
          <p:cNvPr id="4" name="Picture 2" descr="http://spaceflight.nasa.gov/gallery/images/station/crew-33/hires/201211190002hq.jpg"/>
          <p:cNvPicPr>
            <a:picLocks noChangeAspect="1" noChangeArrowheads="1"/>
          </p:cNvPicPr>
          <p:nvPr/>
        </p:nvPicPr>
        <p:blipFill>
          <a:blip r:embed="rId2" cstate="print"/>
          <a:srcRect/>
          <a:stretch>
            <a:fillRect/>
          </a:stretch>
        </p:blipFill>
        <p:spPr bwMode="auto">
          <a:xfrm>
            <a:off x="228600" y="4454731"/>
            <a:ext cx="2438400" cy="2022269"/>
          </a:xfrm>
          <a:prstGeom prst="rect">
            <a:avLst/>
          </a:prstGeom>
          <a:noFill/>
        </p:spPr>
      </p:pic>
      <p:pic>
        <p:nvPicPr>
          <p:cNvPr id="5" name="Picture 2" descr="C:\Users\Cristian\Pictures\Science Outreach\Charlotte Goes to Space\Spiders in SPACE\SPIDERS IN SPACE Images with Wise lab camera\Spider in Space 32xmag (1) edit .tif"/>
          <p:cNvPicPr>
            <a:picLocks noChangeAspect="1" noChangeArrowheads="1"/>
          </p:cNvPicPr>
          <p:nvPr/>
        </p:nvPicPr>
        <p:blipFill>
          <a:blip r:embed="rId3" cstate="print"/>
          <a:srcRect/>
          <a:stretch>
            <a:fillRect/>
          </a:stretch>
        </p:blipFill>
        <p:spPr bwMode="auto">
          <a:xfrm>
            <a:off x="3192935" y="4495800"/>
            <a:ext cx="2681930" cy="1981200"/>
          </a:xfrm>
          <a:prstGeom prst="rect">
            <a:avLst/>
          </a:prstGeom>
          <a:noFill/>
        </p:spPr>
      </p:pic>
      <p:pic>
        <p:nvPicPr>
          <p:cNvPr id="6" name="Picture 5" descr="C:\Users\Cristian\Pictures\Science Outreach\Charlotte Goes to Space\Spiders in SPACE\SPIDERS IN SPACE Images with Wise lab camera\image0137.tif"/>
          <p:cNvPicPr>
            <a:picLocks noChangeAspect="1" noChangeArrowheads="1"/>
          </p:cNvPicPr>
          <p:nvPr/>
        </p:nvPicPr>
        <p:blipFill>
          <a:blip r:embed="rId4" cstate="print"/>
          <a:srcRect/>
          <a:stretch>
            <a:fillRect/>
          </a:stretch>
        </p:blipFill>
        <p:spPr bwMode="auto">
          <a:xfrm>
            <a:off x="6400800" y="4495800"/>
            <a:ext cx="2641600" cy="1981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19400" y="533400"/>
            <a:ext cx="3505200" cy="914400"/>
          </a:xfrm>
        </p:spPr>
        <p:txBody>
          <a:bodyPr>
            <a:normAutofit/>
          </a:bodyPr>
          <a:lstStyle/>
          <a:p>
            <a:pPr algn="ctr"/>
            <a:r>
              <a:rPr lang="en-US"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Results</a:t>
            </a:r>
            <a:endParaRPr lang="en-US" dirty="0"/>
          </a:p>
        </p:txBody>
      </p:sp>
      <p:sp>
        <p:nvSpPr>
          <p:cNvPr id="3" name="Content Placeholder 2"/>
          <p:cNvSpPr>
            <a:spLocks noGrp="1"/>
          </p:cNvSpPr>
          <p:nvPr>
            <p:ph idx="4294967295"/>
          </p:nvPr>
        </p:nvSpPr>
        <p:spPr>
          <a:xfrm>
            <a:off x="1981200" y="1447800"/>
            <a:ext cx="5181600" cy="4525962"/>
          </a:xfrm>
        </p:spPr>
        <p:txBody>
          <a:bodyPr/>
          <a:lstStyle/>
          <a:p>
            <a:pPr algn="ctr"/>
            <a:r>
              <a:rPr lang="en-US" dirty="0" smtClean="0"/>
              <a:t>We sent 6 </a:t>
            </a:r>
            <a:r>
              <a:rPr lang="en-US" dirty="0" err="1" smtClean="0"/>
              <a:t>Diplostyla</a:t>
            </a:r>
            <a:r>
              <a:rPr lang="en-US" dirty="0" smtClean="0"/>
              <a:t/>
            </a:r>
            <a:br>
              <a:rPr lang="en-US" dirty="0" smtClean="0"/>
            </a:br>
            <a:r>
              <a:rPr lang="en-US" dirty="0" smtClean="0"/>
              <a:t> </a:t>
            </a:r>
            <a:r>
              <a:rPr lang="en-US" dirty="0" err="1" smtClean="0"/>
              <a:t>concolor</a:t>
            </a:r>
            <a:r>
              <a:rPr lang="en-US" dirty="0" smtClean="0"/>
              <a:t> egg sacs.</a:t>
            </a:r>
          </a:p>
          <a:p>
            <a:pPr algn="ctr"/>
            <a:r>
              <a:rPr lang="en-US" dirty="0" smtClean="0"/>
              <a:t>To our surprise what returned was     </a:t>
            </a:r>
            <a:endParaRPr lang="en-US" dirty="0"/>
          </a:p>
        </p:txBody>
      </p:sp>
      <p:pic>
        <p:nvPicPr>
          <p:cNvPr id="6" name="Picture 6" descr="C:\Users\Cristian\Desktop\New Folder\SPIDERS IN SPACE\image0086.tif"/>
          <p:cNvPicPr>
            <a:picLocks noChangeAspect="1" noChangeArrowheads="1"/>
          </p:cNvPicPr>
          <p:nvPr/>
        </p:nvPicPr>
        <p:blipFill>
          <a:blip r:embed="rId2" cstate="print"/>
          <a:srcRect/>
          <a:stretch>
            <a:fillRect/>
          </a:stretch>
        </p:blipFill>
        <p:spPr bwMode="auto">
          <a:xfrm flipH="1">
            <a:off x="0" y="2566379"/>
            <a:ext cx="2235199" cy="1676400"/>
          </a:xfrm>
          <a:prstGeom prst="rect">
            <a:avLst/>
          </a:prstGeom>
          <a:noFill/>
          <a:ln>
            <a:solidFill>
              <a:schemeClr val="tx1"/>
            </a:solidFill>
          </a:ln>
        </p:spPr>
      </p:pic>
      <p:pic>
        <p:nvPicPr>
          <p:cNvPr id="7" name="Picture 7" descr="C:\Users\Cristian\Desktop\New Folder\SPIDERS IN SPACE\image0102.tif"/>
          <p:cNvPicPr>
            <a:picLocks noChangeAspect="1" noChangeArrowheads="1"/>
          </p:cNvPicPr>
          <p:nvPr/>
        </p:nvPicPr>
        <p:blipFill>
          <a:blip r:embed="rId3" cstate="print"/>
          <a:srcRect/>
          <a:stretch>
            <a:fillRect/>
          </a:stretch>
        </p:blipFill>
        <p:spPr bwMode="auto">
          <a:xfrm>
            <a:off x="7239000" y="4800600"/>
            <a:ext cx="1981200" cy="1203158"/>
          </a:xfrm>
          <a:prstGeom prst="rect">
            <a:avLst/>
          </a:prstGeom>
          <a:noFill/>
          <a:ln>
            <a:solidFill>
              <a:schemeClr val="tx1"/>
            </a:solidFill>
          </a:ln>
        </p:spPr>
      </p:pic>
      <p:pic>
        <p:nvPicPr>
          <p:cNvPr id="8" name="Picture 8" descr="C:\Users\Cristian\Desktop\New Folder\SPIDERS IN SPACE\image0114.tif"/>
          <p:cNvPicPr>
            <a:picLocks noChangeAspect="1" noChangeArrowheads="1"/>
          </p:cNvPicPr>
          <p:nvPr/>
        </p:nvPicPr>
        <p:blipFill>
          <a:blip r:embed="rId4" cstate="print"/>
          <a:srcRect r="-4003"/>
          <a:stretch>
            <a:fillRect/>
          </a:stretch>
        </p:blipFill>
        <p:spPr bwMode="auto">
          <a:xfrm>
            <a:off x="7239000" y="3429000"/>
            <a:ext cx="2057400" cy="1428750"/>
          </a:xfrm>
          <a:prstGeom prst="rect">
            <a:avLst/>
          </a:prstGeom>
          <a:noFill/>
          <a:ln>
            <a:solidFill>
              <a:schemeClr val="tx1"/>
            </a:solidFill>
          </a:ln>
        </p:spPr>
      </p:pic>
      <p:pic>
        <p:nvPicPr>
          <p:cNvPr id="9" name="Picture 2" descr="C:\Users\Cristian\Desktop\New Folder\Copy ofemail images delete after Nov 30\4 Lepidocyrtus sp. edit .tif.jpg"/>
          <p:cNvPicPr>
            <a:picLocks noChangeAspect="1" noChangeArrowheads="1"/>
          </p:cNvPicPr>
          <p:nvPr/>
        </p:nvPicPr>
        <p:blipFill>
          <a:blip r:embed="rId5" cstate="print"/>
          <a:srcRect/>
          <a:stretch>
            <a:fillRect/>
          </a:stretch>
        </p:blipFill>
        <p:spPr bwMode="auto">
          <a:xfrm>
            <a:off x="7239000" y="0"/>
            <a:ext cx="1905000" cy="1828800"/>
          </a:xfrm>
          <a:prstGeom prst="rect">
            <a:avLst/>
          </a:prstGeom>
          <a:noFill/>
          <a:ln>
            <a:solidFill>
              <a:schemeClr val="tx1"/>
            </a:solidFill>
          </a:ln>
        </p:spPr>
      </p:pic>
      <p:pic>
        <p:nvPicPr>
          <p:cNvPr id="10" name="Picture 3" descr="C:\Users\Cristian\Desktop\New Folder\Copy ofemail images delete after Nov 30\5 Lepidocyrtus sp. edit.tif.jpg"/>
          <p:cNvPicPr>
            <a:picLocks noChangeAspect="1" noChangeArrowheads="1"/>
          </p:cNvPicPr>
          <p:nvPr/>
        </p:nvPicPr>
        <p:blipFill>
          <a:blip r:embed="rId6" cstate="print"/>
          <a:srcRect/>
          <a:stretch>
            <a:fillRect/>
          </a:stretch>
        </p:blipFill>
        <p:spPr bwMode="auto">
          <a:xfrm>
            <a:off x="7239000" y="1676400"/>
            <a:ext cx="1905000" cy="1781846"/>
          </a:xfrm>
          <a:prstGeom prst="rect">
            <a:avLst/>
          </a:prstGeom>
          <a:noFill/>
          <a:ln>
            <a:solidFill>
              <a:schemeClr val="tx1"/>
            </a:solidFill>
          </a:ln>
        </p:spPr>
      </p:pic>
      <p:pic>
        <p:nvPicPr>
          <p:cNvPr id="11" name="Picture 10" descr="C:\Users\Cristian\Desktop\New Folder\Spacex Oct 7 2012.KSC-2012-5713 (7 Oct. 2012) --- A Falcon 9 rocket cuts its way through the clouds over Space Launch Complex 40 on Cape Canaveral Air Force Station in Florida carrying a Dragon capsule to orbit.jpg"/>
          <p:cNvPicPr>
            <a:picLocks noChangeAspect="1" noChangeArrowheads="1"/>
          </p:cNvPicPr>
          <p:nvPr/>
        </p:nvPicPr>
        <p:blipFill>
          <a:blip r:embed="rId7" cstate="print"/>
          <a:srcRect/>
          <a:stretch>
            <a:fillRect/>
          </a:stretch>
        </p:blipFill>
        <p:spPr bwMode="auto">
          <a:xfrm>
            <a:off x="20193001" y="-3276600"/>
            <a:ext cx="6096000" cy="9144000"/>
          </a:xfrm>
          <a:prstGeom prst="rect">
            <a:avLst/>
          </a:prstGeom>
          <a:noFill/>
        </p:spPr>
      </p:pic>
      <p:pic>
        <p:nvPicPr>
          <p:cNvPr id="2050" name="Picture 2" descr="C:\Users\Cristian\Dropbox\SHARED FOLDERS\Unity Jr HS Shared\Cristian Project Pictures\Diplostyla concolor UIC culture 6_Nov_2011 Male and fem dorsal habitus (Pic-0001)l.tif.jpg"/>
          <p:cNvPicPr>
            <a:picLocks noChangeAspect="1" noChangeArrowheads="1"/>
          </p:cNvPicPr>
          <p:nvPr/>
        </p:nvPicPr>
        <p:blipFill>
          <a:blip r:embed="rId8" cstate="print"/>
          <a:srcRect/>
          <a:stretch>
            <a:fillRect/>
          </a:stretch>
        </p:blipFill>
        <p:spPr bwMode="auto">
          <a:xfrm>
            <a:off x="0" y="152400"/>
            <a:ext cx="2493818" cy="2008558"/>
          </a:xfrm>
          <a:prstGeom prst="rect">
            <a:avLst/>
          </a:prstGeom>
          <a:noFill/>
          <a:ln>
            <a:solidFill>
              <a:schemeClr val="tx1"/>
            </a:solidFill>
          </a:ln>
        </p:spPr>
      </p:pic>
      <p:sp>
        <p:nvSpPr>
          <p:cNvPr id="13" name="TextBox 12"/>
          <p:cNvSpPr txBox="1"/>
          <p:nvPr/>
        </p:nvSpPr>
        <p:spPr>
          <a:xfrm>
            <a:off x="7162800" y="5638800"/>
            <a:ext cx="1981200" cy="369332"/>
          </a:xfrm>
          <a:prstGeom prst="rect">
            <a:avLst/>
          </a:prstGeom>
          <a:noFill/>
        </p:spPr>
        <p:txBody>
          <a:bodyPr wrap="square" rtlCol="0">
            <a:spAutoFit/>
          </a:bodyPr>
          <a:lstStyle/>
          <a:p>
            <a:r>
              <a:rPr lang="en-US" b="1" dirty="0" smtClean="0"/>
              <a:t>Mite : </a:t>
            </a:r>
            <a:r>
              <a:rPr lang="en-US" b="1" dirty="0" err="1" smtClean="0"/>
              <a:t>Schweibae</a:t>
            </a:r>
            <a:endParaRPr lang="en-US" b="1" dirty="0"/>
          </a:p>
        </p:txBody>
      </p:sp>
      <p:sp>
        <p:nvSpPr>
          <p:cNvPr id="14" name="TextBox 13"/>
          <p:cNvSpPr txBox="1"/>
          <p:nvPr/>
        </p:nvSpPr>
        <p:spPr>
          <a:xfrm>
            <a:off x="7467600" y="4419600"/>
            <a:ext cx="914400" cy="369332"/>
          </a:xfrm>
          <a:prstGeom prst="rect">
            <a:avLst/>
          </a:prstGeom>
          <a:noFill/>
        </p:spPr>
        <p:txBody>
          <a:bodyPr wrap="square" rtlCol="0">
            <a:spAutoFit/>
          </a:bodyPr>
          <a:lstStyle/>
          <a:p>
            <a:r>
              <a:rPr lang="en-US" b="1" dirty="0" smtClean="0"/>
              <a:t>Fungus</a:t>
            </a:r>
            <a:endParaRPr lang="en-US" b="1" dirty="0"/>
          </a:p>
        </p:txBody>
      </p:sp>
      <p:sp>
        <p:nvSpPr>
          <p:cNvPr id="15" name="TextBox 14"/>
          <p:cNvSpPr txBox="1"/>
          <p:nvPr/>
        </p:nvSpPr>
        <p:spPr>
          <a:xfrm>
            <a:off x="7239000" y="2743202"/>
            <a:ext cx="1524000" cy="646331"/>
          </a:xfrm>
          <a:prstGeom prst="rect">
            <a:avLst/>
          </a:prstGeom>
          <a:noFill/>
        </p:spPr>
        <p:txBody>
          <a:bodyPr wrap="square" rtlCol="0">
            <a:spAutoFit/>
          </a:bodyPr>
          <a:lstStyle/>
          <a:p>
            <a:r>
              <a:rPr lang="en-US" b="1" dirty="0" err="1" smtClean="0"/>
              <a:t>Collembola</a:t>
            </a:r>
            <a:r>
              <a:rPr lang="en-US" b="1" dirty="0" smtClean="0"/>
              <a:t>:</a:t>
            </a:r>
          </a:p>
          <a:p>
            <a:r>
              <a:rPr lang="en-US" b="1" i="1" dirty="0" err="1" smtClean="0"/>
              <a:t>Lepidocyrtus</a:t>
            </a:r>
            <a:endParaRPr lang="en-US" b="1" i="1" dirty="0"/>
          </a:p>
        </p:txBody>
      </p:sp>
      <p:sp>
        <p:nvSpPr>
          <p:cNvPr id="17" name="TextBox 16"/>
          <p:cNvSpPr txBox="1"/>
          <p:nvPr/>
        </p:nvSpPr>
        <p:spPr>
          <a:xfrm>
            <a:off x="0" y="1676400"/>
            <a:ext cx="2438400" cy="369332"/>
          </a:xfrm>
          <a:prstGeom prst="rect">
            <a:avLst/>
          </a:prstGeom>
          <a:noFill/>
        </p:spPr>
        <p:txBody>
          <a:bodyPr wrap="square" rtlCol="0">
            <a:spAutoFit/>
          </a:bodyPr>
          <a:lstStyle/>
          <a:p>
            <a:r>
              <a:rPr lang="en-US" b="1" i="1" dirty="0" err="1" smtClean="0"/>
              <a:t>Diplostyla</a:t>
            </a:r>
            <a:r>
              <a:rPr lang="en-US" b="1" i="1" dirty="0" smtClean="0"/>
              <a:t> </a:t>
            </a:r>
            <a:r>
              <a:rPr lang="en-US" b="1" i="1" dirty="0" err="1" smtClean="0"/>
              <a:t>concolor</a:t>
            </a:r>
            <a:endParaRPr lang="en-US" b="1" i="1" dirty="0"/>
          </a:p>
        </p:txBody>
      </p:sp>
      <p:sp>
        <p:nvSpPr>
          <p:cNvPr id="18" name="TextBox 17"/>
          <p:cNvSpPr txBox="1"/>
          <p:nvPr/>
        </p:nvSpPr>
        <p:spPr>
          <a:xfrm>
            <a:off x="346364" y="2667000"/>
            <a:ext cx="969818" cy="369332"/>
          </a:xfrm>
          <a:prstGeom prst="rect">
            <a:avLst/>
          </a:prstGeom>
          <a:noFill/>
        </p:spPr>
        <p:txBody>
          <a:bodyPr wrap="square" rtlCol="0">
            <a:spAutoFit/>
          </a:bodyPr>
          <a:lstStyle/>
          <a:p>
            <a:r>
              <a:rPr lang="en-US" b="1" i="1" dirty="0" smtClean="0"/>
              <a:t>Egg sac</a:t>
            </a:r>
            <a:endParaRPr lang="en-US" b="1" i="1" dirty="0"/>
          </a:p>
        </p:txBody>
      </p:sp>
      <p:pic>
        <p:nvPicPr>
          <p:cNvPr id="2051" name="Picture 3" descr="C:\Users\Cristian\Desktop\New Folder\SPIDERS IN SPACE\image0040.tif"/>
          <p:cNvPicPr>
            <a:picLocks noChangeAspect="1" noChangeArrowheads="1"/>
          </p:cNvPicPr>
          <p:nvPr/>
        </p:nvPicPr>
        <p:blipFill>
          <a:blip r:embed="rId9" cstate="print">
            <a:lum bright="32000" contrast="-16000"/>
          </a:blip>
          <a:srcRect/>
          <a:stretch>
            <a:fillRect/>
          </a:stretch>
        </p:blipFill>
        <p:spPr bwMode="auto">
          <a:xfrm>
            <a:off x="7239000" y="5943600"/>
            <a:ext cx="1981200" cy="914400"/>
          </a:xfrm>
          <a:prstGeom prst="rect">
            <a:avLst/>
          </a:prstGeom>
          <a:noFill/>
          <a:ln>
            <a:solidFill>
              <a:schemeClr val="tx1"/>
            </a:solidFill>
          </a:ln>
        </p:spPr>
      </p:pic>
      <p:sp>
        <p:nvSpPr>
          <p:cNvPr id="20" name="TextBox 19"/>
          <p:cNvSpPr txBox="1"/>
          <p:nvPr/>
        </p:nvSpPr>
        <p:spPr>
          <a:xfrm>
            <a:off x="7391400" y="6488668"/>
            <a:ext cx="1447800" cy="369332"/>
          </a:xfrm>
          <a:prstGeom prst="rect">
            <a:avLst/>
          </a:prstGeom>
          <a:noFill/>
        </p:spPr>
        <p:txBody>
          <a:bodyPr wrap="square" rtlCol="0">
            <a:spAutoFit/>
          </a:bodyPr>
          <a:lstStyle/>
          <a:p>
            <a:r>
              <a:rPr lang="en-US" b="1" dirty="0" smtClean="0"/>
              <a:t>Nematodes</a:t>
            </a:r>
            <a:endParaRPr lang="en-US" b="1" dirty="0"/>
          </a:p>
        </p:txBody>
      </p:sp>
      <p:pic>
        <p:nvPicPr>
          <p:cNvPr id="21" name="Picture 4" descr="C:\Users\Cristian\Desktop\New Folder\Copy ofemail images delete after Nov 30\6 Spider from Control tube Earth.JPG"/>
          <p:cNvPicPr>
            <a:picLocks noChangeAspect="1" noChangeArrowheads="1"/>
          </p:cNvPicPr>
          <p:nvPr/>
        </p:nvPicPr>
        <p:blipFill>
          <a:blip r:embed="rId10" cstate="print"/>
          <a:srcRect/>
          <a:stretch>
            <a:fillRect/>
          </a:stretch>
        </p:blipFill>
        <p:spPr bwMode="auto">
          <a:xfrm flipH="1">
            <a:off x="0" y="4648200"/>
            <a:ext cx="2154565" cy="1981200"/>
          </a:xfrm>
          <a:prstGeom prst="rect">
            <a:avLst/>
          </a:prstGeom>
          <a:noFill/>
        </p:spPr>
      </p:pic>
      <p:sp>
        <p:nvSpPr>
          <p:cNvPr id="22" name="TextBox 21"/>
          <p:cNvSpPr txBox="1"/>
          <p:nvPr/>
        </p:nvSpPr>
        <p:spPr>
          <a:xfrm>
            <a:off x="0" y="4648200"/>
            <a:ext cx="2209800" cy="646331"/>
          </a:xfrm>
          <a:prstGeom prst="rect">
            <a:avLst/>
          </a:prstGeom>
          <a:noFill/>
        </p:spPr>
        <p:txBody>
          <a:bodyPr wrap="square" rtlCol="0">
            <a:spAutoFit/>
          </a:bodyPr>
          <a:lstStyle/>
          <a:p>
            <a:r>
              <a:rPr lang="en-US" b="1" i="1" dirty="0" smtClean="0"/>
              <a:t>Spider in earth bond  control test tube</a:t>
            </a:r>
            <a:endParaRPr lang="en-US" b="1" i="1" dirty="0"/>
          </a:p>
        </p:txBody>
      </p:sp>
      <p:sp>
        <p:nvSpPr>
          <p:cNvPr id="24" name="Right Arrow 23"/>
          <p:cNvSpPr/>
          <p:nvPr/>
        </p:nvSpPr>
        <p:spPr>
          <a:xfrm>
            <a:off x="6172200" y="3124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8600"/>
            <a:ext cx="4114800" cy="923330"/>
          </a:xfrm>
          <a:prstGeom prst="rect">
            <a:avLst/>
          </a:prstGeom>
          <a:noFill/>
        </p:spPr>
        <p:txBody>
          <a:bodyPr wrap="squar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In Conclusion </a:t>
            </a: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TextBox 3"/>
          <p:cNvSpPr txBox="1"/>
          <p:nvPr/>
        </p:nvSpPr>
        <p:spPr>
          <a:xfrm>
            <a:off x="0" y="1371600"/>
            <a:ext cx="8991600" cy="4062651"/>
          </a:xfrm>
          <a:prstGeom prst="rect">
            <a:avLst/>
          </a:prstGeom>
          <a:noFill/>
        </p:spPr>
        <p:txBody>
          <a:bodyPr wrap="square" rtlCol="0">
            <a:spAutoFit/>
          </a:bodyPr>
          <a:lstStyle/>
          <a:p>
            <a:pPr>
              <a:buFont typeface="Arial" pitchFamily="34" charset="0"/>
              <a:buChar char="•"/>
            </a:pPr>
            <a:r>
              <a:rPr lang="en-US" sz="2400" b="1" dirty="0" smtClean="0"/>
              <a:t>We believe our spiders did not survive re-entry into Earth because : </a:t>
            </a:r>
          </a:p>
          <a:p>
            <a:pPr lvl="1">
              <a:buFont typeface="Arial" pitchFamily="34" charset="0"/>
              <a:buChar char="•"/>
            </a:pPr>
            <a:r>
              <a:rPr lang="en-US" sz="2400" b="1" dirty="0" smtClean="0"/>
              <a:t>Moisture </a:t>
            </a:r>
          </a:p>
          <a:p>
            <a:pPr lvl="1">
              <a:buFont typeface="Arial" pitchFamily="34" charset="0"/>
              <a:buChar char="•"/>
            </a:pPr>
            <a:r>
              <a:rPr lang="en-US" sz="2400" b="1" dirty="0" smtClean="0"/>
              <a:t>Too much microbial growth</a:t>
            </a:r>
          </a:p>
          <a:p>
            <a:pPr lvl="1">
              <a:buFont typeface="Arial" pitchFamily="34" charset="0"/>
              <a:buChar char="•"/>
            </a:pPr>
            <a:r>
              <a:rPr lang="en-US" sz="2400" b="1" dirty="0" smtClean="0"/>
              <a:t>Oxygen levels </a:t>
            </a:r>
          </a:p>
          <a:p>
            <a:pPr lvl="1">
              <a:buFont typeface="Arial" pitchFamily="34" charset="0"/>
              <a:buChar char="•"/>
            </a:pPr>
            <a:r>
              <a:rPr lang="en-US" sz="2400" b="1" dirty="0" smtClean="0"/>
              <a:t>Test tube time</a:t>
            </a:r>
            <a:br>
              <a:rPr lang="en-US" sz="2400" b="1" dirty="0" smtClean="0"/>
            </a:br>
            <a:endParaRPr lang="en-US" sz="2400" b="1" dirty="0" smtClean="0"/>
          </a:p>
          <a:p>
            <a:pPr>
              <a:buFont typeface="Arial" pitchFamily="34" charset="0"/>
              <a:buChar char="•"/>
            </a:pPr>
            <a:r>
              <a:rPr lang="en-US" sz="2400" b="1" dirty="0" smtClean="0"/>
              <a:t>What we would change next time :	</a:t>
            </a:r>
          </a:p>
          <a:p>
            <a:pPr lvl="1">
              <a:buFont typeface="Arial" pitchFamily="34" charset="0"/>
              <a:buChar char="•"/>
            </a:pPr>
            <a:r>
              <a:rPr lang="en-US" sz="2400" b="1" dirty="0" smtClean="0"/>
              <a:t>Predetermine the amount of moisture ?</a:t>
            </a:r>
          </a:p>
          <a:p>
            <a:pPr lvl="1">
              <a:buFont typeface="Arial" pitchFamily="34" charset="0"/>
              <a:buChar char="•"/>
            </a:pPr>
            <a:r>
              <a:rPr lang="en-US" sz="2400" b="1" dirty="0" smtClean="0"/>
              <a:t>Different species ?</a:t>
            </a:r>
          </a:p>
          <a:p>
            <a:pPr lvl="1">
              <a:buFont typeface="Arial" pitchFamily="34" charset="0"/>
              <a:buChar char="•"/>
            </a:pPr>
            <a:r>
              <a:rPr lang="en-US" sz="2400" b="1" dirty="0" smtClean="0"/>
              <a:t>More replicates ?</a:t>
            </a:r>
          </a:p>
          <a:p>
            <a:pPr>
              <a:buFont typeface="Arial" pitchFamily="34" charset="0"/>
              <a:buChar char="•"/>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ristian\Pictures\Microptics\Other\Saltisidae (1).tif"/>
          <p:cNvPicPr>
            <a:picLocks noChangeAspect="1" noChangeArrowheads="1"/>
          </p:cNvPicPr>
          <p:nvPr/>
        </p:nvPicPr>
        <p:blipFill>
          <a:blip r:embed="rId2" cstate="print"/>
          <a:srcRect/>
          <a:stretch>
            <a:fillRect/>
          </a:stretch>
        </p:blipFill>
        <p:spPr bwMode="auto">
          <a:xfrm>
            <a:off x="0" y="-19936"/>
            <a:ext cx="9144000" cy="6877936"/>
          </a:xfrm>
          <a:prstGeom prst="rect">
            <a:avLst/>
          </a:prstGeom>
          <a:noFill/>
        </p:spPr>
      </p:pic>
      <p:sp>
        <p:nvSpPr>
          <p:cNvPr id="3" name="Rectangle 2"/>
          <p:cNvSpPr/>
          <p:nvPr/>
        </p:nvSpPr>
        <p:spPr>
          <a:xfrm>
            <a:off x="2930367" y="0"/>
            <a:ext cx="3283271"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Questions </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ristian\Pictures\Microptics\Other\Saltisidae (1).tif"/>
          <p:cNvPicPr>
            <a:picLocks noChangeAspect="1" noChangeArrowheads="1"/>
          </p:cNvPicPr>
          <p:nvPr/>
        </p:nvPicPr>
        <p:blipFill>
          <a:blip r:embed="rId2" cstate="print"/>
          <a:srcRect/>
          <a:stretch>
            <a:fillRect/>
          </a:stretch>
        </p:blipFill>
        <p:spPr bwMode="auto">
          <a:xfrm>
            <a:off x="228600" y="152400"/>
            <a:ext cx="1752600" cy="1318271"/>
          </a:xfrm>
          <a:prstGeom prst="rect">
            <a:avLst/>
          </a:prstGeom>
          <a:noFill/>
        </p:spPr>
      </p:pic>
      <p:sp>
        <p:nvSpPr>
          <p:cNvPr id="2" name="Title 1"/>
          <p:cNvSpPr>
            <a:spLocks noGrp="1"/>
          </p:cNvSpPr>
          <p:nvPr>
            <p:ph type="title"/>
          </p:nvPr>
        </p:nvSpPr>
        <p:spPr/>
        <p:txBody>
          <a:bodyPr>
            <a:normAutofit/>
          </a:bodyPr>
          <a:lstStyle/>
          <a:p>
            <a:pPr algn="ctr"/>
            <a:r>
              <a:rPr lang="en-US" dirty="0" smtClean="0"/>
              <a:t>   Partner institutions</a:t>
            </a:r>
            <a:endParaRPr lang="en-US" dirty="0"/>
          </a:p>
        </p:txBody>
      </p:sp>
      <p:sp>
        <p:nvSpPr>
          <p:cNvPr id="3" name="Content Placeholder 2"/>
          <p:cNvSpPr>
            <a:spLocks noGrp="1"/>
          </p:cNvSpPr>
          <p:nvPr>
            <p:ph idx="1"/>
          </p:nvPr>
        </p:nvSpPr>
        <p:spPr>
          <a:xfrm>
            <a:off x="228600" y="1752599"/>
            <a:ext cx="8686800" cy="4343401"/>
          </a:xfrm>
        </p:spPr>
        <p:txBody>
          <a:bodyPr>
            <a:normAutofit lnSpcReduction="10000"/>
          </a:bodyPr>
          <a:lstStyle/>
          <a:p>
            <a:pPr>
              <a:buNone/>
            </a:pPr>
            <a:r>
              <a:rPr lang="en-US" dirty="0" smtClean="0"/>
              <a:t>	We would want to thank Cicero School District 99, Unity Junior High School, Exxon Mobil, and </a:t>
            </a:r>
            <a:r>
              <a:rPr lang="en-US" dirty="0" smtClean="0"/>
              <a:t>the Wise Lab at University </a:t>
            </a:r>
            <a:r>
              <a:rPr lang="en-US" dirty="0" smtClean="0"/>
              <a:t>of Illinois at Chicago (UIC). Their support made it possible for us to participate in the Student Spaceflight Experiment Program (SSEP). Thanks to the National Center for Earth and Space Science Education (NCESSE) for guiding us throughout the project.</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273</TotalTime>
  <Words>191</Words>
  <Application>Microsoft Office PowerPoint</Application>
  <PresentationFormat>On-screen Show (4:3)</PresentationFormat>
  <Paragraphs>50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Trek</vt:lpstr>
      <vt:lpstr>Slide 1</vt:lpstr>
      <vt:lpstr>Slide 2</vt:lpstr>
      <vt:lpstr>Slide 3</vt:lpstr>
      <vt:lpstr>Slide 4</vt:lpstr>
      <vt:lpstr>Slide 5</vt:lpstr>
      <vt:lpstr>Results</vt:lpstr>
      <vt:lpstr>Slide 7</vt:lpstr>
      <vt:lpstr>Slide 8</vt:lpstr>
      <vt:lpstr>   Partner institutions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Heppner, Donata</dc:creator>
  <cp:lastModifiedBy>eberrios</cp:lastModifiedBy>
  <cp:revision>34</cp:revision>
  <dcterms:created xsi:type="dcterms:W3CDTF">2006-08-16T00:00:00Z</dcterms:created>
  <dcterms:modified xsi:type="dcterms:W3CDTF">2013-06-21T17:10:52Z</dcterms:modified>
</cp:coreProperties>
</file>