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13004800" cy="9753600"/>
  <p:notesSz cx="6858000" cy="9144000"/>
  <p:defaultTextStyle>
    <a:defPPr>
      <a:defRPr lang="en-US"/>
    </a:defPPr>
    <a:lvl1pPr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1pPr>
    <a:lvl2pPr marL="341313" indent="1158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2pPr>
    <a:lvl3pPr marL="684213" indent="2301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3pPr>
    <a:lvl4pPr marL="1027113" indent="3444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4pPr>
    <a:lvl5pPr marL="1370013" indent="4587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MS PGothic" pitchFamily="34" charset="-128"/>
        <a:cs typeface="+mn-cs"/>
        <a:sym typeface="Helvetica Light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43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51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MS PGothic" pitchFamily="34" charset="-128"/>
        <a:cs typeface="Noteworthy Bold" charset="0"/>
        <a:sym typeface="Noteworthy Bold" pitchFamily="2" charset="0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pitchFamily="2" charset="0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pitchFamily="2" charset="0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pitchFamily="2" charset="0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pitchFamily="2" charset="0"/>
      </a:defRPr>
    </a:lvl5pPr>
    <a:lvl6pPr marL="2285884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71088" y="217488"/>
            <a:ext cx="2816225" cy="9323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488" y="219075"/>
            <a:ext cx="9536112" cy="9320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0347" y="2919765"/>
            <a:ext cx="2817707" cy="2600960"/>
          </a:xfrm>
        </p:spPr>
        <p:txBody>
          <a:bodyPr anchor="ctr"/>
          <a:lstStyle>
            <a:lvl1pPr marL="0" indent="0" algn="l">
              <a:buNone/>
              <a:defRPr sz="2700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0240" y="2919765"/>
            <a:ext cx="8994987" cy="2600960"/>
          </a:xfrm>
        </p:spPr>
        <p:txBody>
          <a:bodyPr/>
          <a:lstStyle>
            <a:lvl1pPr algn="r">
              <a:defRPr sz="6000" spc="2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E74C96-EA00-4483-9EF6-52DEF46287AD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9A840A2F-D134-44F7-9D95-17CAA6DEB8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7BDE7-63C0-449B-B057-F8A434D601EB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50AF2DFB-13C6-4DEF-BF78-32C5E71F8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488" y="209550"/>
            <a:ext cx="9536112" cy="9324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1088" y="209550"/>
            <a:ext cx="2781300" cy="9324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87094" y="390597"/>
            <a:ext cx="2384213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5537D-82CA-4AB9-83E9-9427547867AB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8ADE3840-69EB-4C2A-8D77-C7ACB53A1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4A374-1A72-4A59-9352-B9A510B47DB2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B185037-0DA0-407B-ACD5-2E04C5F08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71088" y="217488"/>
            <a:ext cx="2816225" cy="93233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488" y="219075"/>
            <a:ext cx="9536112" cy="932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093" y="4113461"/>
            <a:ext cx="2275841" cy="2340864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1867" y="4113461"/>
            <a:ext cx="8994987" cy="2340864"/>
          </a:xfrm>
        </p:spPr>
        <p:txBody>
          <a:bodyPr/>
          <a:lstStyle>
            <a:lvl1pPr algn="r">
              <a:defRPr sz="6000" spc="2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E68D5B-69BE-409C-8AE8-BDC377C92C63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3B364473-AB5F-4DD3-A185-5F65A436BE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4902"/>
            <a:ext cx="5743787" cy="626831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4902"/>
            <a:ext cx="5743787" cy="626831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866AB-4DC4-4854-B7C5-322E42BB7D0C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2F2696A2-19C4-4B99-98F2-044AFA6B5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49689"/>
            <a:ext cx="5746045" cy="909884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746045" cy="524481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49689"/>
            <a:ext cx="5748302" cy="909884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67946"/>
            <a:ext cx="5748302" cy="524481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D6BB1-E807-4A1C-ABC2-9433AE548C87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6E261D2-B16B-40AF-9CD5-924A10DE1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631ED-F6FD-4A07-A90C-BFD84E333235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05D9AED-0CDC-49C7-9A4C-AEDF92776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88" y="214313"/>
            <a:ext cx="12560300" cy="9324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C94AB-FB9C-4816-A37A-80308280E333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C650522-97D6-4DFB-822E-2D86BEE79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1088" y="214313"/>
            <a:ext cx="2816225" cy="9324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217488" y="217488"/>
            <a:ext cx="9536112" cy="931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987" y="433494"/>
            <a:ext cx="8344747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82759" y="3030119"/>
            <a:ext cx="2379878" cy="4005478"/>
          </a:xfrm>
        </p:spPr>
        <p:txBody>
          <a:bodyPr t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182758" y="650240"/>
            <a:ext cx="2383161" cy="2379878"/>
          </a:xfrm>
        </p:spPr>
        <p:txBody>
          <a:bodyPr anchor="b"/>
          <a:lstStyle>
            <a:lvl1pPr algn="l">
              <a:defRPr sz="2800" spc="2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8B92A-C7CE-458B-BF9D-67364A93FE8B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BD7B2B6E-588B-4AD6-9C77-56CE5B518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4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9971088" y="214313"/>
            <a:ext cx="2816225" cy="9324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747" y="216747"/>
            <a:ext cx="9536853" cy="9320107"/>
          </a:xfrm>
        </p:spPr>
        <p:txBody>
          <a:bodyPr anchor="ctr"/>
          <a:lstStyle>
            <a:lvl1pPr marL="0" indent="0" algn="ctr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87094" y="3034453"/>
            <a:ext cx="2384213" cy="4226560"/>
          </a:xfrm>
        </p:spPr>
        <p:txBody>
          <a:bodyPr t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187094" y="654575"/>
            <a:ext cx="2384213" cy="2379878"/>
          </a:xfrm>
        </p:spPr>
        <p:txBody>
          <a:bodyPr anchor="b"/>
          <a:lstStyle>
            <a:lvl1pPr algn="l">
              <a:defRPr sz="2800" spc="213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FB186-7145-43F8-A0E2-B7A56D41048A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2FB3C5C-81B9-4ACF-9CFA-66AE51E0E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7488" y="2325688"/>
            <a:ext cx="12560300" cy="7175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488" y="217488"/>
            <a:ext cx="12534900" cy="1914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defTabSz="584170"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06413"/>
            <a:ext cx="11920537" cy="1498600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2444750"/>
            <a:ext cx="11958637" cy="6269038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050" y="9040813"/>
            <a:ext cx="3035300" cy="388937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53DA83BA-9B6D-48C8-950C-5455955357FA}" type="datetime1">
              <a:rPr lang="en-US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35463" y="9040813"/>
            <a:ext cx="4767262" cy="388937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 defTabSz="584170">
              <a:defRPr sz="1600">
                <a:solidFill>
                  <a:schemeClr val="tx2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0988" y="9037638"/>
            <a:ext cx="830262" cy="390525"/>
          </a:xfrm>
          <a:prstGeom prst="rect">
            <a:avLst/>
          </a:prstGeom>
          <a:ln w="19050">
            <a:noFill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0E3FB326-2D50-4CEF-8D79-3DEEEB1446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4600" kern="1200" cap="all" spc="284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MS PGothic" pitchFamily="34" charset="-128"/>
          <a:cs typeface="ＭＳ Ｐゴシック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MS PGothic" pitchFamily="34" charset="-128"/>
          <a:cs typeface="ＭＳ Ｐゴシック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MS PGothic" pitchFamily="34" charset="-128"/>
          <a:cs typeface="ＭＳ Ｐゴシック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MS PGothic" pitchFamily="34" charset="-128"/>
          <a:cs typeface="ＭＳ Ｐゴシック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88938" indent="-323850" algn="l" defTabSz="1300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800" kern="1200" spc="213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779463" indent="-258763" algn="l" defTabSz="1300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00" kern="1200" spc="142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169988" indent="-258763" algn="l" defTabSz="1300163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2300" kern="1200" spc="142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560513" indent="-258763" algn="l" defTabSz="1300163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819275" indent="-258763" algn="l" defTabSz="1300163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kern="1200" spc="142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210781" indent="-260092" algn="l" defTabSz="130046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600919" indent="-260092" algn="l" defTabSz="130046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2991057" indent="-260092" algn="l" defTabSz="130046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3381195" indent="-260092" algn="l" defTabSz="130046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14975"/>
          <a:stretch>
            <a:fillRect/>
          </a:stretch>
        </p:blipFill>
        <p:spPr bwMode="auto">
          <a:xfrm>
            <a:off x="2311400" y="4038600"/>
            <a:ext cx="81280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0138" indent="-325115" algn="ctr" defTabSz="130046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>
                <a:ea typeface="+mn-ea"/>
                <a:cs typeface="+mn-cs"/>
              </a:rPr>
              <a:t>Team: Hunter Black, Delaney Chariker, Maddy Bessinger</a:t>
            </a:r>
          </a:p>
          <a:p>
            <a:pPr marL="390138" indent="-325115" algn="ctr" defTabSz="130046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>
                <a:ea typeface="+mn-ea"/>
                <a:cs typeface="+mn-cs"/>
              </a:rPr>
              <a:t>Chris Otap.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Coagulation of erythrocytes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0980" indent="-380980" defTabSz="13004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+mn-ea"/>
                <a:cs typeface="+mn-cs"/>
              </a:rPr>
              <a:t>Erythrocytes (red blood cells) are the vehicles in which oxygen and carbon dioxide travel in. </a:t>
            </a:r>
          </a:p>
          <a:p>
            <a:pPr marL="380980" indent="-380980" defTabSz="13004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+mn-ea"/>
                <a:cs typeface="+mn-cs"/>
              </a:rPr>
              <a:t>Platelets contained in the blood sample will coagulate at a certain point in time. Certain substances can be </a:t>
            </a:r>
            <a:r>
              <a:rPr lang="en-US" sz="4000" dirty="0" smtClean="0">
                <a:ea typeface="+mn-ea"/>
                <a:cs typeface="+mn-cs"/>
              </a:rPr>
              <a:t>tested </a:t>
            </a:r>
            <a:r>
              <a:rPr lang="en-US" sz="4000" dirty="0">
                <a:ea typeface="+mn-ea"/>
                <a:cs typeface="+mn-cs"/>
              </a:rPr>
              <a:t>to understand the time before coagulation is initiated. </a:t>
            </a:r>
          </a:p>
          <a:p>
            <a:pPr marL="380980" indent="-380980" defTabSz="13004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+mn-ea"/>
                <a:cs typeface="+mn-cs"/>
              </a:rPr>
              <a:t>This will hopefully be different than on Earth under the same conditions. 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Background Information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0980" indent="-380980" defTabSz="13004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+mn-ea"/>
                <a:cs typeface="+mn-cs"/>
              </a:rPr>
              <a:t>Question: How long will erythrocytes take to coagulate in a micro-gravity environment?</a:t>
            </a:r>
          </a:p>
          <a:p>
            <a:pPr marL="380980" indent="-380980" defTabSz="13004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4000" dirty="0">
                <a:ea typeface="+mn-ea"/>
                <a:cs typeface="+mn-cs"/>
              </a:rPr>
              <a:t>Hypothesis: If erythrocytes are left in a container in a micro-gravity environment, then the erythrocytes will last nearly 21 days. 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Question and Hypothesis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79413" indent="-379413" eaLnBrk="1" hangingPunct="1">
              <a:buFontTx/>
              <a:buChar char="•"/>
            </a:pPr>
            <a:r>
              <a:rPr lang="en-US" smtClean="0"/>
              <a:t>We will need Red Blood Cells to be able to test how they are affected in space. </a:t>
            </a:r>
          </a:p>
          <a:p>
            <a:pPr marL="379413" indent="-379413" eaLnBrk="1" hangingPunct="1">
              <a:buFontTx/>
              <a:buChar char="•"/>
            </a:pPr>
            <a:r>
              <a:rPr lang="en-US" smtClean="0"/>
              <a:t>We will need the additive solution to stop the blood from coagulating. </a:t>
            </a:r>
          </a:p>
          <a:p>
            <a:pPr marL="379413" indent="-379413" eaLnBrk="1" hangingPunct="1">
              <a:buFontTx/>
              <a:buChar char="•"/>
            </a:pPr>
            <a:r>
              <a:rPr lang="en-US" smtClean="0"/>
              <a:t>The analytical equipment is necessary to analyze the red blood cells and how they are affected. We will need to test if the RBCs lose technetium-99m, chromium-51, and indium-111. We will be partnering with the American Red Cross to receive the blood and the additive solution. The Red Cross will also allow us to use their analytical equipment.</a:t>
            </a:r>
          </a:p>
          <a:p>
            <a:pPr marL="379413" indent="-379413" eaLnBrk="1" hangingPunct="1">
              <a:buFontTx/>
              <a:buChar char="•"/>
            </a:pPr>
            <a:r>
              <a:rPr lang="en-US" smtClean="0"/>
              <a:t>A regular blood donor has volunteered to give blood to be used in this experiment. 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397000" y="15875"/>
            <a:ext cx="10033000" cy="15748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Materials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10464800" cy="2438400"/>
          </a:xfrm>
        </p:spPr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Ground truth </a:t>
            </a:r>
            <a:r>
              <a:rPr lang="en-US" dirty="0">
                <a:ea typeface="+mj-ea"/>
                <a:cs typeface="+mj-cs"/>
              </a:rPr>
              <a:t>experiment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338" y="2444750"/>
            <a:ext cx="11958637" cy="7308850"/>
          </a:xfrm>
        </p:spPr>
        <p:txBody>
          <a:bodyPr/>
          <a:lstStyle/>
          <a:p>
            <a:pPr eaLnBrk="1" hangingPunct="1"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0"/>
              </a:rPr>
              <a:t>Since our experiment was not selected for spaceflight, our experiment could no longer conform to the research proposal due to financial constraints.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0"/>
              </a:rPr>
              <a:t>Analytical equipment from the American Red Cross would not be available for the analysis of data.  Screened blood from the American Red Cross will not be available.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0"/>
              </a:rPr>
              <a:t>Using type O blood, we have loaded a Type 1 FME with 8 mL of type O blood and 2 mL of an additive solution.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0"/>
              </a:rPr>
              <a:t>This Type 1 FME is being kept at room temperature in a secure environment.  Blood can be dyed with propidium iodide to check for cellular viability.  </a:t>
            </a:r>
          </a:p>
          <a:p>
            <a:pPr eaLnBrk="1" hangingPunct="1">
              <a:buFont typeface="Wingdings 2" charset="0"/>
              <a:buChar char=""/>
              <a:defRPr/>
            </a:pPr>
            <a:r>
              <a:rPr lang="en-US" smtClean="0">
                <a:ea typeface="ＭＳ Ｐゴシック" charset="0"/>
              </a:rPr>
              <a:t>We hypothesized </a:t>
            </a:r>
            <a:r>
              <a:rPr lang="en-US" dirty="0" smtClean="0">
                <a:ea typeface="ＭＳ Ｐゴシック" charset="0"/>
              </a:rPr>
              <a:t>that red blood cells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would live</a:t>
            </a:r>
          </a:p>
          <a:p>
            <a:pPr marL="65088" indent="0" eaLnBrk="1" hangingPunct="1">
              <a:buFont typeface="Wingdings 2" charset="0"/>
              <a:buNone/>
              <a:defRPr/>
            </a:pP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  longer on the ground than in microgravity. The</a:t>
            </a:r>
          </a:p>
          <a:p>
            <a:pPr marL="65088" indent="0" eaLnBrk="1" hangingPunct="1">
              <a:buFont typeface="Wingdings 2" charset="0"/>
              <a:buNone/>
              <a:defRPr/>
            </a:pP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  average life span of a red blood cell is 120 days </a:t>
            </a:r>
          </a:p>
          <a:p>
            <a:pPr marL="65088" indent="0" eaLnBrk="1" hangingPunct="1">
              <a:buFont typeface="Wingdings 2" charset="0"/>
              <a:buNone/>
              <a:defRPr/>
            </a:pP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  on Earth.</a:t>
            </a:r>
          </a:p>
        </p:txBody>
      </p:sp>
      <p:pic>
        <p:nvPicPr>
          <p:cNvPr id="18435" name="Picture 2" descr="FME with blood solution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71628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0980" indent="-380980" defTabSz="13004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ea typeface="+mn-ea"/>
                <a:cs typeface="+mn-cs"/>
              </a:rPr>
              <a:t>Understanding the coagulation rate of erythrocytes in a microgravity environment will allow for new knowledge that could lead to longer space </a:t>
            </a:r>
            <a:r>
              <a:rPr lang="en-US" dirty="0" smtClean="0">
                <a:ea typeface="+mn-ea"/>
                <a:cs typeface="+mn-cs"/>
              </a:rPr>
              <a:t>missions, e.g</a:t>
            </a:r>
            <a:r>
              <a:rPr lang="en-US" dirty="0">
                <a:ea typeface="+mn-ea"/>
                <a:cs typeface="+mn-cs"/>
              </a:rPr>
              <a:t>. </a:t>
            </a:r>
            <a:r>
              <a:rPr lang="en-US" dirty="0" smtClean="0">
                <a:ea typeface="+mn-ea"/>
                <a:cs typeface="+mn-cs"/>
              </a:rPr>
              <a:t>Mars.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30046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Possible hypotheses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66987" y="3576320"/>
            <a:ext cx="5310293" cy="585216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marL="0" indent="0">
              <a:buNone/>
            </a:pPr>
            <a:r>
              <a:rPr lang="en" sz="4000" dirty="0"/>
              <a:t>Partners</a:t>
            </a:r>
          </a:p>
          <a:p>
            <a:r>
              <a:rPr lang="en-US" sz="2400" dirty="0" smtClean="0"/>
              <a:t>Space </a:t>
            </a:r>
            <a:r>
              <a:rPr lang="en-US" sz="2400" dirty="0"/>
              <a:t>and Naval Warfare Systems Command (SPAWAR)</a:t>
            </a:r>
          </a:p>
          <a:p>
            <a:r>
              <a:rPr lang="en-US" sz="2400" dirty="0" smtClean="0"/>
              <a:t>Center for the Advancement of Science in Space (CASIS)</a:t>
            </a:r>
          </a:p>
          <a:p>
            <a:r>
              <a:rPr lang="en-US" sz="2400" dirty="0" smtClean="0"/>
              <a:t>National Center for Earth and Space Science Education</a:t>
            </a:r>
          </a:p>
          <a:p>
            <a:r>
              <a:rPr lang="en-US" sz="2400" dirty="0" smtClean="0"/>
              <a:t>College </a:t>
            </a:r>
            <a:r>
              <a:rPr lang="en-US" sz="2400" dirty="0"/>
              <a:t>of Charleston</a:t>
            </a:r>
          </a:p>
          <a:p>
            <a:r>
              <a:rPr lang="en-US" sz="2400" dirty="0"/>
              <a:t>Medical University of South Carolina (MUSC)</a:t>
            </a:r>
          </a:p>
          <a:p>
            <a:r>
              <a:rPr lang="en-US" sz="2400" dirty="0"/>
              <a:t>National Oceanic and Atmospheric Administration (NOAA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827520" y="3576320"/>
            <a:ext cx="5310293" cy="5852160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0" indent="0">
              <a:buNone/>
            </a:pPr>
            <a:r>
              <a:rPr lang="en-US" sz="4000" dirty="0"/>
              <a:t>Sponsors</a:t>
            </a:r>
          </a:p>
          <a:p>
            <a:r>
              <a:rPr lang="en-US" sz="2600" dirty="0"/>
              <a:t>ISHPI</a:t>
            </a:r>
          </a:p>
          <a:p>
            <a:r>
              <a:rPr lang="en-US" sz="2600" dirty="0"/>
              <a:t>CASIS</a:t>
            </a:r>
          </a:p>
          <a:p>
            <a:r>
              <a:rPr lang="en-US" sz="2600" dirty="0"/>
              <a:t>Palmetto Scholars Academy Board Members</a:t>
            </a:r>
          </a:p>
          <a:p>
            <a:r>
              <a:rPr lang="en-US" sz="2600" dirty="0"/>
              <a:t>Palmetto Scholars Academy Families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235004"/>
          </a:xfrm>
        </p:spPr>
        <p:txBody>
          <a:bodyPr/>
          <a:lstStyle/>
          <a:p>
            <a:r>
              <a:rPr lang="en-US" smtClean="0"/>
              <a:t>Acknowledgments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427" y="2110995"/>
            <a:ext cx="11595947" cy="135695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4000" dirty="0">
                <a:latin typeface="+mj-lt"/>
              </a:rPr>
              <a:t>Thank you to the Partners and Sponsors who made this experiment possible:</a:t>
            </a:r>
          </a:p>
        </p:txBody>
      </p:sp>
    </p:spTree>
    <p:extLst>
      <p:ext uri="{BB962C8B-B14F-4D97-AF65-F5344CB8AC3E}">
        <p14:creationId xmlns:p14="http://schemas.microsoft.com/office/powerpoint/2010/main" val="581016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ACB4B4"/>
      </a:accent3>
      <a:accent4>
        <a:srgbClr val="492625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104</TotalTime>
  <Words>478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Helvetica Light</vt:lpstr>
      <vt:lpstr>MS PGothic</vt:lpstr>
      <vt:lpstr>Arial</vt:lpstr>
      <vt:lpstr>Franklin Gothic Medium</vt:lpstr>
      <vt:lpstr>Wingdings 2</vt:lpstr>
      <vt:lpstr>Wingdings</vt:lpstr>
      <vt:lpstr>Noteworthy Bold</vt:lpstr>
      <vt:lpstr>Grid</vt:lpstr>
      <vt:lpstr>Coagulation of erythrocytes</vt:lpstr>
      <vt:lpstr>Background Information</vt:lpstr>
      <vt:lpstr>Question and Hypothesis</vt:lpstr>
      <vt:lpstr>Materials</vt:lpstr>
      <vt:lpstr>Ground truth experiment</vt:lpstr>
      <vt:lpstr>Possible hypotheses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Coagulation of erythrocytes</dc:title>
  <dc:creator>Dave Eslinger</dc:creator>
  <cp:lastModifiedBy>Dave Eslinger</cp:lastModifiedBy>
  <cp:revision>15</cp:revision>
  <dcterms:modified xsi:type="dcterms:W3CDTF">2013-06-21T20:05:25Z</dcterms:modified>
</cp:coreProperties>
</file>