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57" r:id="rId3"/>
    <p:sldId id="272" r:id="rId4"/>
    <p:sldId id="270" r:id="rId5"/>
    <p:sldId id="273" r:id="rId6"/>
    <p:sldId id="274" r:id="rId7"/>
    <p:sldId id="265" r:id="rId8"/>
    <p:sldId id="277" r:id="rId9"/>
    <p:sldId id="276" r:id="rId1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ah" initials="N" lastIdx="2" clrIdx="0">
    <p:extLst>
      <p:ext uri="{19B8F6BF-5375-455C-9EA6-DF929625EA0E}">
        <p15:presenceInfo xmlns:p15="http://schemas.microsoft.com/office/powerpoint/2012/main" xmlns="" userId="Noa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A7D971"/>
    <a:srgbClr val="3BF600"/>
    <a:srgbClr val="CC7900"/>
    <a:srgbClr val="E28700"/>
    <a:srgbClr val="C1C51D"/>
    <a:srgbClr val="DDE200"/>
    <a:srgbClr val="00B8BC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12" autoAdjust="0"/>
    <p:restoredTop sz="92126" autoAdjust="0"/>
  </p:normalViewPr>
  <p:slideViewPr>
    <p:cSldViewPr>
      <p:cViewPr varScale="1">
        <p:scale>
          <a:sx n="67" d="100"/>
          <a:sy n="67" d="100"/>
        </p:scale>
        <p:origin x="-2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C364703-7662-4A63-8892-E1FFD8C6FD4E}" type="datetimeFigureOut">
              <a:rPr lang="en-US" smtClean="0"/>
              <a:pPr/>
              <a:t>6/20/2013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1AEF5B1-F3E9-40FB-9DFA-E2584C90C0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757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1EA28B-AA8E-425A-B773-9D2B4578BB22}" type="datetimeFigureOut">
              <a:rPr lang="en-US" smtClean="0"/>
              <a:pPr/>
              <a:t>6/20/2013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F4D388-030A-4CD1-BDD9-18C6FA1368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163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244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NICK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422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MAKAIH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7733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MAKAIH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41195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3363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4485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8432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8432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4D388-030A-4CD1-BDD9-18C6FA13687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8432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A1144CE6-F176-4386-A53D-410AD64B4A58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017A605-D5D6-4446-B368-F54C227B67F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3CFE2D-8CAA-438C-A53F-6798D92AFE35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CA91D-D268-4609-A1BB-AB4A3166DF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EDB9F0-DD61-4865-8649-2F8A8019E4BD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C68EAD-B4A1-4B76-9E92-EB3EF5AA19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fld id="{477C1C5F-1620-4496-8171-BEBF9491404F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FF0819-5497-4825-ACE9-DCD0DE831A9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fld id="{070267D1-BB2D-4704-9229-6FA6E6434D3C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E55006CF-EDAA-4FA3-B03A-1959B4EF904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76CF99EA-38F0-490F-BDE4-586B66404350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4A247F2F-361A-45C0-93F1-0F09DE81C82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fld id="{8C491502-F049-435B-ADDD-C30C8AA50A7A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C4704F1-BC6E-4D4D-BE45-0C4C0B11586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BE3B90-BC45-4264-9EDB-6C755A17C69D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F51DA-D6E9-4EF4-A7D0-01F30C47E7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fld id="{5029F1DB-660C-4E52-B65C-E19052080C6A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2913DEF7-9C3E-45E1-A78E-AAC54ACDD15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6E596293-FF6D-4B53-9B6F-5BBFEB455945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7DC69ED8-862E-49FE-BEA3-9EACD2311B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4D55BB80-8A45-4681-BD48-C30037BA2D5B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B67C23FB-234B-47FF-92A7-DAAFFF79C2E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09E2821-0823-4007-B309-585B6EFE1131}" type="datetimeFigureOut">
              <a:rPr lang="en-US" smtClean="0"/>
              <a:pPr>
                <a:defRPr/>
              </a:pPr>
              <a:t>6/20/2013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5D36F5F-81FB-4330-805E-6DAB6C4FCE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emf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0"/>
            <a:ext cx="8686800" cy="8604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accent4"/>
                </a:solidFill>
              </a:rPr>
              <a:t>Effectiveness of Hydrogen Peroxide on Aspergillus Niger Growth in Microgravity</a:t>
            </a:r>
            <a:endParaRPr lang="en-US" sz="7200" b="1" dirty="0">
              <a:solidFill>
                <a:schemeClr val="accent4"/>
              </a:solidFill>
            </a:endParaRPr>
          </a:p>
        </p:txBody>
      </p:sp>
      <p:pic>
        <p:nvPicPr>
          <p:cNvPr id="6" name="Content Placeholder 3" descr="SSEP pat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3962400"/>
            <a:ext cx="3052118" cy="2895599"/>
          </a:xfrm>
          <a:prstGeom prst="rect">
            <a:avLst/>
          </a:prstGeom>
        </p:spPr>
      </p:pic>
      <p:pic>
        <p:nvPicPr>
          <p:cNvPr id="15" name="Picture 2" descr="http://profile.ak.fbcdn.net/hprofile-ak-snc4/41573_146177755424611_755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238" y="4038600"/>
            <a:ext cx="2914761" cy="2819400"/>
          </a:xfrm>
          <a:prstGeom prst="rect">
            <a:avLst/>
          </a:prstGeom>
          <a:noFill/>
        </p:spPr>
      </p:pic>
      <p:pic>
        <p:nvPicPr>
          <p:cNvPr id="25606" name="Picture 6" descr="http://i.usatoday.net/tech/_photos/2012/05/24/SpaceX-capsule-approaches-space-station-A31HPFTD-x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429000" cy="2823882"/>
          </a:xfrm>
          <a:prstGeom prst="rect">
            <a:avLst/>
          </a:prstGeom>
          <a:noFill/>
        </p:spPr>
      </p:pic>
      <p:pic>
        <p:nvPicPr>
          <p:cNvPr id="25608" name="Picture 8" descr="http://venturebeat.files.wordpress.com/2013/03/spacex_dragon_iss1.jpeg?w=558&amp;h=9999&amp;crop=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-1"/>
            <a:ext cx="4038601" cy="285657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0" y="4343400"/>
            <a:ext cx="3124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East Lyme Middle School</a:t>
            </a:r>
          </a:p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East Lyme, CT</a:t>
            </a:r>
          </a:p>
          <a:p>
            <a:pPr algn="ctr"/>
            <a:endParaRPr lang="en-US" b="1" dirty="0" smtClean="0">
              <a:solidFill>
                <a:schemeClr val="accent4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Makaih Olawale</a:t>
            </a:r>
          </a:p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Noah Barnhart</a:t>
            </a:r>
          </a:p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Brandon Hall</a:t>
            </a:r>
          </a:p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Nick </a:t>
            </a:r>
            <a:r>
              <a:rPr lang="en-US" b="1" dirty="0" smtClean="0">
                <a:solidFill>
                  <a:schemeClr val="accent4"/>
                </a:solidFill>
              </a:rPr>
              <a:t>H</a:t>
            </a:r>
            <a:r>
              <a:rPr lang="en-US" b="1" dirty="0" smtClean="0">
                <a:solidFill>
                  <a:schemeClr val="accent4"/>
                </a:solidFill>
              </a:rPr>
              <a:t>yde</a:t>
            </a:r>
            <a:endParaRPr lang="en-US" b="1" dirty="0" smtClean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71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accent4"/>
                </a:solidFill>
                <a:latin typeface="Arial Black" pitchFamily="34" charset="0"/>
              </a:rPr>
              <a:t>“Does hydrogen peroxide eliminate mold in space?” </a:t>
            </a:r>
            <a:endParaRPr lang="en-US" sz="2400" b="1" i="1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pic>
        <p:nvPicPr>
          <p:cNvPr id="5" name="Content Placeholder 3" descr="Loading FM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4050430"/>
            <a:ext cx="4572000" cy="2807569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49828"/>
            <a:ext cx="9144000" cy="119797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4"/>
                </a:solidFill>
                <a:latin typeface="Arial Black" pitchFamily="34" charset="0"/>
              </a:rPr>
              <a:t>Initial to Final Experimental Design</a:t>
            </a:r>
            <a:endParaRPr lang="en-US" sz="32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170" y="5626894"/>
            <a:ext cx="4392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en-US" sz="2000" b="1" dirty="0">
                <a:latin typeface="Arial Black" panose="020B0A04020102020204" pitchFamily="34" charset="0"/>
              </a:rPr>
              <a:t>Aboard </a:t>
            </a:r>
            <a:r>
              <a:rPr lang="en-US" sz="2000" b="1" dirty="0" smtClean="0">
                <a:latin typeface="Arial Black" panose="020B0A04020102020204" pitchFamily="34" charset="0"/>
              </a:rPr>
              <a:t>ISS</a:t>
            </a:r>
            <a:endParaRPr lang="en-US" sz="2000" b="1" dirty="0">
              <a:latin typeface="Arial Black" panose="020B0A04020102020204" pitchFamily="34" charset="0"/>
            </a:endParaRPr>
          </a:p>
          <a:p>
            <a:pPr lvl="0"/>
            <a:r>
              <a:rPr lang="en-US" dirty="0">
                <a:solidFill>
                  <a:schemeClr val="accent4"/>
                </a:solidFill>
                <a:latin typeface="Arial Black" pitchFamily="34" charset="0"/>
              </a:rPr>
              <a:t>D – 3: </a:t>
            </a:r>
            <a:r>
              <a:rPr lang="en-US" dirty="0" smtClean="0">
                <a:solidFill>
                  <a:schemeClr val="accent4"/>
                </a:solidFill>
                <a:latin typeface="Arial Black" pitchFamily="34" charset="0"/>
              </a:rPr>
              <a:t>Astronauts break ampoules </a:t>
            </a:r>
            <a:r>
              <a:rPr lang="en-US" dirty="0">
                <a:solidFill>
                  <a:schemeClr val="accent4"/>
                </a:solidFill>
                <a:latin typeface="Arial Black" pitchFamily="34" charset="0"/>
              </a:rPr>
              <a:t>to </a:t>
            </a:r>
            <a:r>
              <a:rPr lang="en-US" dirty="0" smtClean="0">
                <a:solidFill>
                  <a:schemeClr val="accent4"/>
                </a:solidFill>
                <a:latin typeface="Arial Black" pitchFamily="34" charset="0"/>
              </a:rPr>
              <a:t>activate </a:t>
            </a:r>
            <a:r>
              <a:rPr lang="en-US" dirty="0">
                <a:solidFill>
                  <a:schemeClr val="accent4"/>
                </a:solidFill>
                <a:latin typeface="Arial Black" pitchFamily="34" charset="0"/>
              </a:rPr>
              <a:t>FME’s </a:t>
            </a:r>
            <a:r>
              <a:rPr lang="en-US" dirty="0" smtClean="0">
                <a:solidFill>
                  <a:schemeClr val="accent4"/>
                </a:solidFill>
                <a:latin typeface="Arial Black" pitchFamily="34" charset="0"/>
              </a:rPr>
              <a:t>contents</a:t>
            </a:r>
            <a:endParaRPr lang="en-US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3540324"/>
            <a:ext cx="9144000" cy="595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 txBox="1">
            <a:spLocks/>
          </p:cNvSpPr>
          <p:nvPr/>
        </p:nvSpPr>
        <p:spPr>
          <a:xfrm>
            <a:off x="179170" y="1825373"/>
            <a:ext cx="4582301" cy="1547282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 2"/>
              <a:buNone/>
            </a:pPr>
            <a:r>
              <a:rPr lang="en-US" sz="2000" b="1" dirty="0" smtClean="0">
                <a:latin typeface="Arial Black" panose="020B0A04020102020204" pitchFamily="34" charset="0"/>
              </a:rPr>
              <a:t>Initial</a:t>
            </a:r>
          </a:p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schemeClr val="accent4"/>
                </a:solidFill>
                <a:latin typeface="Arial Black" pitchFamily="34" charset="0"/>
              </a:rPr>
              <a:t>Yam</a:t>
            </a:r>
            <a:endParaRPr lang="en-US" sz="1800" baseline="-250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1800" i="1" dirty="0" smtClean="0">
                <a:solidFill>
                  <a:schemeClr val="accent4"/>
                </a:solidFill>
                <a:latin typeface="Arial Black" pitchFamily="34" charset="0"/>
              </a:rPr>
              <a:t>Unknown mold</a:t>
            </a:r>
          </a:p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schemeClr val="accent4"/>
                </a:solidFill>
                <a:latin typeface="Arial Black" pitchFamily="34" charset="0"/>
              </a:rPr>
              <a:t>Hydrogen Peroxide</a:t>
            </a:r>
          </a:p>
          <a:p>
            <a:pPr fontAlgn="auto">
              <a:spcAft>
                <a:spcPts val="0"/>
              </a:spcAft>
              <a:buFont typeface="Wingdings 2"/>
              <a:buNone/>
            </a:pP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sz="1600" dirty="0" smtClean="0"/>
          </a:p>
          <a:p>
            <a:pPr fontAlgn="auto">
              <a:spcAft>
                <a:spcPts val="0"/>
              </a:spcAft>
            </a:pPr>
            <a:endParaRPr lang="en-US" sz="2000" dirty="0" smtClean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179170" y="3713946"/>
            <a:ext cx="4316630" cy="1912948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Wingdings 2"/>
              <a:buNone/>
            </a:pPr>
            <a:r>
              <a:rPr lang="en-US" sz="2000" b="1" dirty="0" smtClean="0">
                <a:latin typeface="Arial Black" panose="020B0A04020102020204" pitchFamily="34" charset="0"/>
              </a:rPr>
              <a:t>Final</a:t>
            </a:r>
          </a:p>
          <a:p>
            <a:pPr fontAlgn="auto">
              <a:spcAft>
                <a:spcPts val="0"/>
              </a:spcAft>
              <a:buFont typeface="Wingdings 2"/>
              <a:buNone/>
            </a:pPr>
            <a:r>
              <a:rPr lang="en-US" sz="2000" b="1" dirty="0" smtClean="0">
                <a:latin typeface="Arial Black" panose="020B0A04020102020204" pitchFamily="34" charset="0"/>
              </a:rPr>
              <a:t>Preparation on Earth</a:t>
            </a:r>
          </a:p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schemeClr val="accent4"/>
                </a:solidFill>
                <a:latin typeface="Arial Black" pitchFamily="34" charset="0"/>
              </a:rPr>
              <a:t>H</a:t>
            </a:r>
            <a:r>
              <a:rPr lang="en-US" sz="1800" baseline="-25000" dirty="0" smtClean="0">
                <a:solidFill>
                  <a:schemeClr val="accent4"/>
                </a:solidFill>
                <a:latin typeface="Arial Black" pitchFamily="34" charset="0"/>
              </a:rPr>
              <a:t>2</a:t>
            </a:r>
            <a:r>
              <a:rPr lang="en-US" sz="1800" dirty="0" smtClean="0">
                <a:solidFill>
                  <a:schemeClr val="accent4"/>
                </a:solidFill>
                <a:latin typeface="Arial Black" pitchFamily="34" charset="0"/>
              </a:rPr>
              <a:t>O</a:t>
            </a:r>
            <a:r>
              <a:rPr lang="en-US" sz="1800" baseline="-25000" dirty="0" smtClean="0">
                <a:solidFill>
                  <a:schemeClr val="accent4"/>
                </a:solidFill>
                <a:latin typeface="Arial Black" pitchFamily="34" charset="0"/>
              </a:rPr>
              <a:t>2</a:t>
            </a:r>
            <a:r>
              <a:rPr lang="en-US" sz="1800" dirty="0" smtClean="0">
                <a:solidFill>
                  <a:schemeClr val="accent4"/>
                </a:solidFill>
                <a:latin typeface="Arial Black" pitchFamily="34" charset="0"/>
              </a:rPr>
              <a:t>  in ampoule 1</a:t>
            </a:r>
            <a:endParaRPr lang="en-US" sz="1800" baseline="-250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1800" i="1" dirty="0" smtClean="0">
                <a:solidFill>
                  <a:schemeClr val="accent4"/>
                </a:solidFill>
                <a:latin typeface="Arial Black" pitchFamily="34" charset="0"/>
              </a:rPr>
              <a:t>A. niger  </a:t>
            </a:r>
            <a:r>
              <a:rPr lang="en-US" sz="1800" dirty="0" smtClean="0">
                <a:solidFill>
                  <a:schemeClr val="accent4"/>
                </a:solidFill>
                <a:latin typeface="Arial Black" pitchFamily="34" charset="0"/>
              </a:rPr>
              <a:t>spores in ampoule 2</a:t>
            </a:r>
          </a:p>
          <a:p>
            <a:pPr fontAlgn="auto">
              <a:spcAft>
                <a:spcPts val="0"/>
              </a:spcAft>
            </a:pPr>
            <a:r>
              <a:rPr lang="en-US" sz="1800" dirty="0" smtClean="0">
                <a:solidFill>
                  <a:schemeClr val="accent4"/>
                </a:solidFill>
                <a:latin typeface="Arial Black" pitchFamily="34" charset="0"/>
              </a:rPr>
              <a:t>Malt extract broth in FME</a:t>
            </a: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dirty="0" smtClean="0"/>
          </a:p>
          <a:p>
            <a:pPr fontAlgn="auto">
              <a:spcAft>
                <a:spcPts val="0"/>
              </a:spcAft>
            </a:pPr>
            <a:endParaRPr lang="en-US" sz="2000" dirty="0" smtClean="0"/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981200"/>
            <a:ext cx="885825" cy="138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1447800" y="2362200"/>
            <a:ext cx="4648200" cy="0"/>
          </a:xfrm>
          <a:prstGeom prst="straightConnector1">
            <a:avLst/>
          </a:prstGeom>
          <a:ln w="2857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667000" y="2667000"/>
            <a:ext cx="3810000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477000" y="2378962"/>
            <a:ext cx="393357" cy="5928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4"/>
                </a:solidFill>
                <a:latin typeface="Arial Black" pitchFamily="34" charset="0"/>
              </a:rPr>
              <a:t>Comparison of Experimental Designs</a:t>
            </a:r>
            <a:endParaRPr lang="en-US" b="1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2933845"/>
              </p:ext>
            </p:extLst>
          </p:nvPr>
        </p:nvGraphicFramePr>
        <p:xfrm>
          <a:off x="535458" y="1828800"/>
          <a:ext cx="7998942" cy="4673488"/>
        </p:xfrm>
        <a:graphic>
          <a:graphicData uri="http://schemas.openxmlformats.org/drawingml/2006/table">
            <a:tbl>
              <a:tblPr/>
              <a:tblGrid>
                <a:gridCol w="1950678"/>
                <a:gridCol w="1137894"/>
                <a:gridCol w="1709970"/>
                <a:gridCol w="3200400"/>
              </a:tblGrid>
              <a:tr h="61478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Initial experiment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design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Final experiment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Comments on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change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04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Food type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Yam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Malt extract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broth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Better mixing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Good for Aspergillus niger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04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Food amount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Lots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4 mL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may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starve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as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it grows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4747"/>
                    </a:solidFill>
                  </a:tcPr>
                </a:tc>
              </a:tr>
              <a:tr h="504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species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Unknown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Aspergillus niger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Single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species 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Safe to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handle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04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– Initial amount 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Unknown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80 CFU’s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Exact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control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Solid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tablet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04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Oxygen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Unlimited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3.32 mL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is aerobic and needs air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May “suffocate” and die as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it grows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4747"/>
                    </a:solidFill>
                  </a:tcPr>
                </a:tc>
              </a:tr>
              <a:tr h="504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Time for observations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Unlimited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About 2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weeks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Activate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tube as late as possible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may over-populate FME and die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4747"/>
                    </a:solidFill>
                  </a:tcPr>
                </a:tc>
              </a:tr>
              <a:tr h="504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Concentration of hydrogen peroxide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3%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30% diluted to 5%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Unchanged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0417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Pressure build-up 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from hydrogen peroxide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None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Builds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pressure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May cause FME to leak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But provides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oxygen for aerobic mold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6182" marR="461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162" y="457200"/>
            <a:ext cx="8229600" cy="72310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  <a:latin typeface="Arial Black" pitchFamily="34" charset="0"/>
              </a:rPr>
              <a:t>After Flight Analysis</a:t>
            </a:r>
            <a:endParaRPr lang="en-US" b="1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26720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4"/>
                </a:solidFill>
                <a:latin typeface="Arial Black" pitchFamily="34" charset="0"/>
              </a:rPr>
              <a:t>Solution Test</a:t>
            </a:r>
            <a:endParaRPr lang="en-US" sz="22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accent4"/>
                </a:solidFill>
                <a:latin typeface="Arial Black" pitchFamily="34" charset="0"/>
              </a:rPr>
              <a:t>Was the solution clear or </a:t>
            </a:r>
            <a:r>
              <a:rPr lang="en-US" sz="2200" dirty="0" smtClean="0">
                <a:solidFill>
                  <a:schemeClr val="accent4"/>
                </a:solidFill>
                <a:latin typeface="Arial Black" pitchFamily="34" charset="0"/>
              </a:rPr>
              <a:t>cloudy? </a:t>
            </a:r>
            <a:endParaRPr lang="en-US" sz="22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32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accent4"/>
                </a:solidFill>
                <a:latin typeface="Arial Black" pitchFamily="34" charset="0"/>
              </a:rPr>
              <a:t>Agar Plate Test 	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Put 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solution on 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agar plate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Incubate agar plates for 11 days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Inspect agar plates</a:t>
            </a:r>
          </a:p>
          <a:p>
            <a:pPr lvl="3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4"/>
                </a:solidFill>
                <a:latin typeface="Arial Black" pitchFamily="34" charset="0"/>
              </a:rPr>
              <a:t>clear or black fuzz?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 Black" pitchFamily="34" charset="0"/>
              </a:rPr>
              <a:t>Results </a:t>
            </a:r>
            <a:r>
              <a:rPr lang="en-US" b="1" dirty="0" smtClean="0">
                <a:solidFill>
                  <a:srgbClr val="FFFF00"/>
                </a:solidFill>
                <a:effectLst/>
                <a:latin typeface="Arial Black" pitchFamily="34" charset="0"/>
              </a:rPr>
              <a:t>Based</a:t>
            </a:r>
            <a:r>
              <a:rPr lang="en-US" b="1" dirty="0" smtClean="0">
                <a:solidFill>
                  <a:srgbClr val="FFFF00"/>
                </a:solidFill>
                <a:latin typeface="Arial Black" pitchFamily="34" charset="0"/>
              </a:rPr>
              <a:t> on Solution Appearance</a:t>
            </a:r>
            <a:endParaRPr lang="en-US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53163843"/>
              </p:ext>
            </p:extLst>
          </p:nvPr>
        </p:nvGraphicFramePr>
        <p:xfrm>
          <a:off x="978242" y="4191000"/>
          <a:ext cx="7696201" cy="2438400"/>
        </p:xfrm>
        <a:graphic>
          <a:graphicData uri="http://schemas.openxmlformats.org/drawingml/2006/table">
            <a:tbl>
              <a:tblPr/>
              <a:tblGrid>
                <a:gridCol w="2374360"/>
                <a:gridCol w="1719364"/>
                <a:gridCol w="1678427"/>
                <a:gridCol w="1924050"/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ISS FME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with peroxide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Ground control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with peroxide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Ground control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with water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50989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Hypothesis - 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mold grow in FME? 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</a:t>
                      </a:r>
                      <a:r>
                        <a:rPr lang="en-US" sz="1400" b="1" u="sng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NOT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grow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</a:t>
                      </a:r>
                      <a:r>
                        <a:rPr lang="en-US" sz="1400" b="1" u="sng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NOT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grow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grow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8070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Observation - 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Solution appearance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Clear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Clear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Cloudy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Interpretation 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 growth in FME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 growth in FME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Yes 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grew in FME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Conclusion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Supports hypothesis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Supports hypothesis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Supports hypothesis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1666526"/>
            <a:ext cx="990600" cy="24495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/>
          <a:srcRect r="62406"/>
          <a:stretch/>
        </p:blipFill>
        <p:spPr>
          <a:xfrm>
            <a:off x="5334000" y="1666526"/>
            <a:ext cx="990600" cy="2449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61278"/>
          <a:stretch/>
        </p:blipFill>
        <p:spPr>
          <a:xfrm>
            <a:off x="7010400" y="1631515"/>
            <a:ext cx="1028700" cy="244954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115094"/>
            <a:ext cx="8686800" cy="6469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 smtClean="0">
                <a:solidFill>
                  <a:schemeClr val="accent4"/>
                </a:solidFill>
                <a:latin typeface="Arial Black" pitchFamily="34" charset="0"/>
              </a:rPr>
              <a:t>Results Based on Culture on Agar Plate </a:t>
            </a:r>
            <a:endParaRPr lang="en-US" sz="3200" b="1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20085855"/>
              </p:ext>
            </p:extLst>
          </p:nvPr>
        </p:nvGraphicFramePr>
        <p:xfrm>
          <a:off x="304800" y="1944393"/>
          <a:ext cx="8686800" cy="3783670"/>
        </p:xfrm>
        <a:graphic>
          <a:graphicData uri="http://schemas.openxmlformats.org/drawingml/2006/table">
            <a:tbl>
              <a:tblPr/>
              <a:tblGrid>
                <a:gridCol w="1524000"/>
                <a:gridCol w="1771650"/>
                <a:gridCol w="1885950"/>
                <a:gridCol w="1657350"/>
                <a:gridCol w="1847850"/>
              </a:tblGrid>
              <a:tr h="68945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tablet control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ISS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FME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with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peroxide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Ground control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with peroxide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Ground control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with water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603274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Hypothesis -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mold grow 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on agar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plate? 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grow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</a:t>
                      </a:r>
                      <a:r>
                        <a:rPr lang="en-US" sz="1400" b="1" u="sng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NOT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grow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</a:t>
                      </a:r>
                      <a:r>
                        <a:rPr lang="en-US" sz="1400" b="1" u="sng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NOT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grow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Will grow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027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Observation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–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Plate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appearance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Black fuzz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Black fuzz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Clear plate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Clear plate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8727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Interpretation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grew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grew on plate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 mold growth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 mold growth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432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Initial Conclusion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Control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works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Contradicts</a:t>
                      </a:r>
                      <a:r>
                        <a:rPr lang="en-US" sz="1400" b="1" dirty="0" smtClean="0">
                          <a:solidFill>
                            <a:schemeClr val="bg1">
                              <a:lumMod val="40000"/>
                              <a:lumOff val="60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hypothesis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Supports hypothesis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Contradicts hypothesis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</a:tr>
              <a:tr h="55607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Observation -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Did FME leak?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-----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FME leaked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 leak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No leak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6483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Possible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 reason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-----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from outside of 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FME to plate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-----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Mold grew in FME but died before culture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49963" marR="499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34588"/>
          <a:stretch/>
        </p:blipFill>
        <p:spPr>
          <a:xfrm>
            <a:off x="4191000" y="752126"/>
            <a:ext cx="712747" cy="1152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t="34459"/>
          <a:stretch/>
        </p:blipFill>
        <p:spPr>
          <a:xfrm>
            <a:off x="5916168" y="752126"/>
            <a:ext cx="713232" cy="1152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t="32178"/>
          <a:stretch/>
        </p:blipFill>
        <p:spPr>
          <a:xfrm>
            <a:off x="7356964" y="757224"/>
            <a:ext cx="713232" cy="1147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92" t="5228" r="14263" b="9805"/>
          <a:stretch/>
        </p:blipFill>
        <p:spPr>
          <a:xfrm>
            <a:off x="5744234" y="5788152"/>
            <a:ext cx="1053388" cy="1069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34" t="6537" r="14251" b="10668"/>
          <a:stretch/>
        </p:blipFill>
        <p:spPr>
          <a:xfrm>
            <a:off x="2121879" y="5791199"/>
            <a:ext cx="1084458" cy="1066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73" t="8928" r="15602" b="5358"/>
          <a:stretch/>
        </p:blipFill>
        <p:spPr>
          <a:xfrm>
            <a:off x="3925464" y="5788152"/>
            <a:ext cx="1067072" cy="10698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0" t="12222" r="20833" b="16667"/>
          <a:stretch/>
        </p:blipFill>
        <p:spPr>
          <a:xfrm>
            <a:off x="7461757" y="5788152"/>
            <a:ext cx="1086565" cy="10698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334" t="12222" r="9167"/>
          <a:stretch/>
        </p:blipFill>
        <p:spPr>
          <a:xfrm>
            <a:off x="2324942" y="752907"/>
            <a:ext cx="743756" cy="115209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696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  <a:latin typeface="Arial Black" pitchFamily="34" charset="0"/>
              </a:rPr>
              <a:t>Thinking Outside the Tube</a:t>
            </a:r>
            <a:endParaRPr lang="en-US" b="1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pic>
        <p:nvPicPr>
          <p:cNvPr id="4" name="Picture 2" descr="E:\PICS\Dirty Tub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0712" y="3048000"/>
            <a:ext cx="4570888" cy="3440714"/>
          </a:xfrm>
          <a:prstGeom prst="rect">
            <a:avLst/>
          </a:prstGeom>
          <a:noFill/>
        </p:spPr>
      </p:pic>
      <p:pic>
        <p:nvPicPr>
          <p:cNvPr id="7169" name="Picture 1" descr="E:\SSEP Barnhart (2013-01-27)\SSEP MyDocs stills and videos (complete 2013-01-22)\IMG_0665.jpg"/>
          <p:cNvPicPr>
            <a:picLocks noChangeAspect="1" noChangeArrowheads="1"/>
          </p:cNvPicPr>
          <p:nvPr/>
        </p:nvPicPr>
        <p:blipFill>
          <a:blip r:embed="rId4" cstate="print"/>
          <a:srcRect l="16268" t="34155" r="57464" b="34444"/>
          <a:stretch>
            <a:fillRect/>
          </a:stretch>
        </p:blipFill>
        <p:spPr bwMode="auto">
          <a:xfrm>
            <a:off x="380999" y="3048000"/>
            <a:ext cx="3824653" cy="3429000"/>
          </a:xfrm>
          <a:prstGeom prst="rect">
            <a:avLst/>
          </a:prstGeom>
          <a:noFill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1295400"/>
            <a:ext cx="9144000" cy="1371600"/>
          </a:xfrm>
          <a:prstGeom prst="rect">
            <a:avLst/>
          </a:prstGeom>
        </p:spPr>
        <p:txBody>
          <a:bodyPr vert="horz" anchor="t">
            <a:normAutofit fontScale="77500" lnSpcReduction="20000"/>
          </a:bodyPr>
          <a:lstStyle/>
          <a:p>
            <a:pPr marL="8229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Pressure build up from H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 caused FME to leak</a:t>
            </a:r>
          </a:p>
          <a:p>
            <a:pPr marL="8229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lang="en-US" sz="28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 marL="8229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Mold from outside of FME contaminated culture tube and agar plate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822960" marR="0" lvl="0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1481328" marR="0" lvl="2" indent="-4572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6000"/>
              <a:buFont typeface="Wingdings" pitchFamily="2" charset="2"/>
              <a:buChar char="ü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36576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4419600" cy="1066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  <a:latin typeface="Arial Black" pitchFamily="34" charset="0"/>
              </a:rPr>
              <a:t>Conclusion</a:t>
            </a:r>
            <a:endParaRPr lang="en-US" b="1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4648200"/>
          </a:xfrm>
        </p:spPr>
        <p:txBody>
          <a:bodyPr>
            <a:normAutofit fontScale="77500" lnSpcReduction="20000"/>
          </a:bodyPr>
          <a:lstStyle/>
          <a:p>
            <a:pPr marL="822960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Based on the solution appearance test, 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H</a:t>
            </a:r>
            <a:r>
              <a:rPr lang="en-US" sz="2800" baseline="-25000" dirty="0" smtClean="0">
                <a:solidFill>
                  <a:schemeClr val="accent4"/>
                </a:solidFill>
                <a:latin typeface="Arial Black" pitchFamily="34" charset="0"/>
              </a:rPr>
              <a:t>2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O</a:t>
            </a:r>
            <a:r>
              <a:rPr lang="en-US" sz="2800" baseline="-25000" dirty="0" smtClean="0">
                <a:solidFill>
                  <a:schemeClr val="accent4"/>
                </a:solidFill>
                <a:latin typeface="Arial Black" pitchFamily="34" charset="0"/>
              </a:rPr>
              <a:t>2 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eliminates mold in space</a:t>
            </a:r>
          </a:p>
          <a:p>
            <a:pPr marL="822960" indent="-457200">
              <a:buFont typeface="Wingdings" panose="05000000000000000000" pitchFamily="2" charset="2"/>
              <a:buChar char="ü"/>
            </a:pPr>
            <a:endParaRPr lang="en-US" sz="28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 marL="822960" indent="-457200">
              <a:buFont typeface="Wingdings" panose="05000000000000000000" pitchFamily="2" charset="2"/>
              <a:buChar char="ü"/>
            </a:pPr>
            <a:r>
              <a:rPr lang="en-US" sz="2800" b="1" u="sng" dirty="0" smtClean="0">
                <a:solidFill>
                  <a:schemeClr val="accent4"/>
                </a:solidFill>
                <a:latin typeface="Arial Black" pitchFamily="34" charset="0"/>
              </a:rPr>
              <a:t>BUT</a:t>
            </a:r>
            <a:r>
              <a:rPr lang="en-US" sz="2800" b="1" dirty="0" smtClean="0">
                <a:solidFill>
                  <a:schemeClr val="accent4"/>
                </a:solidFill>
                <a:latin typeface="Arial Black" pitchFamily="34" charset="0"/>
              </a:rPr>
              <a:t> when </a:t>
            </a:r>
            <a:r>
              <a:rPr lang="en-US" sz="2800" b="1" dirty="0">
                <a:solidFill>
                  <a:schemeClr val="accent4"/>
                </a:solidFill>
                <a:latin typeface="Arial Black" pitchFamily="34" charset="0"/>
              </a:rPr>
              <a:t>the scientist put ISS FME </a:t>
            </a:r>
            <a:r>
              <a:rPr lang="en-US" sz="2800" b="1" dirty="0" smtClean="0">
                <a:solidFill>
                  <a:schemeClr val="accent4"/>
                </a:solidFill>
                <a:latin typeface="Arial Black" pitchFamily="34" charset="0"/>
              </a:rPr>
              <a:t>into the culture </a:t>
            </a:r>
            <a:r>
              <a:rPr lang="en-US" sz="2800" b="1" dirty="0">
                <a:solidFill>
                  <a:schemeClr val="accent4"/>
                </a:solidFill>
                <a:latin typeface="Arial Black" pitchFamily="34" charset="0"/>
              </a:rPr>
              <a:t>tube, it contaminated </a:t>
            </a:r>
            <a:r>
              <a:rPr lang="en-US" sz="2800" b="1" dirty="0" smtClean="0">
                <a:solidFill>
                  <a:schemeClr val="accent4"/>
                </a:solidFill>
                <a:latin typeface="Arial Black" pitchFamily="34" charset="0"/>
              </a:rPr>
              <a:t>the opening </a:t>
            </a:r>
            <a:r>
              <a:rPr lang="en-US" sz="2800" b="1" dirty="0">
                <a:solidFill>
                  <a:schemeClr val="accent4"/>
                </a:solidFill>
                <a:latin typeface="Arial Black" pitchFamily="34" charset="0"/>
              </a:rPr>
              <a:t>of the plastic </a:t>
            </a:r>
            <a:r>
              <a:rPr lang="en-US" sz="2800" b="1" dirty="0" smtClean="0">
                <a:solidFill>
                  <a:schemeClr val="accent4"/>
                </a:solidFill>
                <a:latin typeface="Arial Black" pitchFamily="34" charset="0"/>
              </a:rPr>
              <a:t>vial</a:t>
            </a:r>
            <a:endParaRPr lang="en-US" sz="2800" b="1" dirty="0">
              <a:solidFill>
                <a:schemeClr val="accent4"/>
              </a:solidFill>
              <a:latin typeface="Arial Black" pitchFamily="34" charset="0"/>
            </a:endParaRPr>
          </a:p>
          <a:p>
            <a:pPr marL="365760" indent="0">
              <a:buNone/>
            </a:pPr>
            <a:endParaRPr lang="en-US" sz="28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 marL="822960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Culture 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plates did not confirm solution 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appearance 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test due to: </a:t>
            </a:r>
          </a:p>
          <a:p>
            <a:pPr marL="1481328" lvl="2" indent="-457200">
              <a:buSzPct val="76000"/>
              <a:buFont typeface="Wingdings" pitchFamily="2" charset="2"/>
              <a:buChar char="ü"/>
            </a:pPr>
            <a:r>
              <a:rPr lang="en-US" sz="2300" dirty="0">
                <a:solidFill>
                  <a:schemeClr val="accent4"/>
                </a:solidFill>
                <a:latin typeface="Arial Black" pitchFamily="34" charset="0"/>
              </a:rPr>
              <a:t>I</a:t>
            </a:r>
            <a:r>
              <a:rPr lang="en-US" sz="2300" dirty="0" smtClean="0">
                <a:solidFill>
                  <a:schemeClr val="accent4"/>
                </a:solidFill>
                <a:latin typeface="Arial Black" pitchFamily="34" charset="0"/>
              </a:rPr>
              <a:t>mproper sterilization </a:t>
            </a:r>
          </a:p>
          <a:p>
            <a:pPr marL="1481328" lvl="2" indent="-457200">
              <a:buFont typeface="Wingdings" panose="05000000000000000000" pitchFamily="2" charset="2"/>
              <a:buChar char="ü"/>
            </a:pPr>
            <a:r>
              <a:rPr lang="en-US" sz="2300" dirty="0" smtClean="0">
                <a:solidFill>
                  <a:schemeClr val="accent4"/>
                </a:solidFill>
                <a:latin typeface="Arial Black" pitchFamily="34" charset="0"/>
              </a:rPr>
              <a:t>Water ground control cells died - ran out of food or air</a:t>
            </a:r>
          </a:p>
          <a:p>
            <a:pPr marL="822960" indent="-457200">
              <a:buFont typeface="Wingdings" panose="05000000000000000000" pitchFamily="2" charset="2"/>
              <a:buChar char="ü"/>
            </a:pPr>
            <a:endParaRPr lang="en-US" sz="28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 marL="822960" indent="-457200"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Changes </a:t>
            </a:r>
            <a:r>
              <a:rPr lang="en-US" sz="2800" dirty="0" smtClean="0">
                <a:solidFill>
                  <a:schemeClr val="accent4"/>
                </a:solidFill>
                <a:latin typeface="Arial Black" pitchFamily="34" charset="0"/>
              </a:rPr>
              <a:t>for next run</a:t>
            </a:r>
          </a:p>
          <a:p>
            <a:pPr marL="1197864" lvl="1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accent4"/>
                </a:solidFill>
                <a:latin typeface="Arial Black" pitchFamily="34" charset="0"/>
              </a:rPr>
              <a:t>Tighten FME cap more to better hold pressure</a:t>
            </a:r>
          </a:p>
          <a:p>
            <a:pPr marL="1197864" lvl="1" indent="-457200">
              <a:buFont typeface="Wingdings" panose="05000000000000000000" pitchFamily="2" charset="2"/>
              <a:buChar char="ü"/>
            </a:pPr>
            <a:r>
              <a:rPr lang="en-US" sz="2400" dirty="0" smtClean="0">
                <a:solidFill>
                  <a:schemeClr val="accent4"/>
                </a:solidFill>
                <a:latin typeface="Arial Black" pitchFamily="34" charset="0"/>
              </a:rPr>
              <a:t>Sterilize the outside of the FME before </a:t>
            </a:r>
            <a:r>
              <a:rPr lang="en-US" sz="2400" dirty="0" smtClean="0">
                <a:solidFill>
                  <a:schemeClr val="accent4"/>
                </a:solidFill>
                <a:latin typeface="Arial Black" pitchFamily="34" charset="0"/>
              </a:rPr>
              <a:t>opening</a:t>
            </a:r>
            <a:endParaRPr lang="en-US" sz="2200" dirty="0" smtClean="0">
              <a:solidFill>
                <a:schemeClr val="accent4"/>
              </a:solidFill>
              <a:latin typeface="Arial Black" pitchFamily="34" charset="0"/>
            </a:endParaRPr>
          </a:p>
          <a:p>
            <a:pPr marL="365760" indent="0">
              <a:buNone/>
            </a:pPr>
            <a:endParaRPr lang="en-US" sz="2800" dirty="0">
              <a:solidFill>
                <a:schemeClr val="accent4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391400" cy="1066800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4"/>
                </a:solidFill>
                <a:latin typeface="Arial Black" pitchFamily="34" charset="0"/>
              </a:rPr>
              <a:t>Acknowledgements</a:t>
            </a:r>
            <a:endParaRPr lang="en-US" b="1" dirty="0">
              <a:solidFill>
                <a:schemeClr val="accent4"/>
              </a:solidFill>
              <a:latin typeface="Arial Black" pitchFamily="34" charset="0"/>
            </a:endParaRPr>
          </a:p>
        </p:txBody>
      </p:sp>
      <p:pic>
        <p:nvPicPr>
          <p:cNvPr id="2050" name="Picture 2" descr="http://ts2.mm.bing.net/th?id=H.4734772994837257&amp;pid=1.7&amp;w=179&amp;h=165&amp;c=7&amp;rs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287357" y="1295400"/>
            <a:ext cx="1570643" cy="1447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28600" y="5029200"/>
            <a:ext cx="853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/>
                </a:solidFill>
              </a:rPr>
              <a:t>Ms. Maria Brown</a:t>
            </a:r>
          </a:p>
          <a:p>
            <a:r>
              <a:rPr lang="en-US" sz="2000" b="1" dirty="0" smtClean="0">
                <a:solidFill>
                  <a:schemeClr val="accent4"/>
                </a:solidFill>
              </a:rPr>
              <a:t>Dr. James Roussie</a:t>
            </a:r>
          </a:p>
          <a:p>
            <a:r>
              <a:rPr lang="en-US" sz="2000" b="1" dirty="0" smtClean="0">
                <a:solidFill>
                  <a:schemeClr val="accent4"/>
                </a:solidFill>
              </a:rPr>
              <a:t>Dr. Richard Barnhart</a:t>
            </a:r>
          </a:p>
          <a:p>
            <a:r>
              <a:rPr lang="en-US" sz="2000" b="1" dirty="0" smtClean="0">
                <a:solidFill>
                  <a:schemeClr val="accent4"/>
                </a:solidFill>
              </a:rPr>
              <a:t>Mr. Glenn </a:t>
            </a:r>
            <a:r>
              <a:rPr lang="en-US" sz="2000" b="1" dirty="0" smtClean="0">
                <a:solidFill>
                  <a:schemeClr val="accent4"/>
                </a:solidFill>
              </a:rPr>
              <a:t>PenkoffLidbeck</a:t>
            </a:r>
          </a:p>
          <a:p>
            <a:r>
              <a:rPr lang="en-US" sz="2000" b="1" dirty="0" smtClean="0">
                <a:solidFill>
                  <a:schemeClr val="accent4"/>
                </a:solidFill>
              </a:rPr>
              <a:t>Pfizer Foundation Matching Grants </a:t>
            </a:r>
            <a:r>
              <a:rPr lang="en-US" sz="2000" b="1" dirty="0" smtClean="0">
                <a:solidFill>
                  <a:schemeClr val="accent4"/>
                </a:solidFill>
              </a:rPr>
              <a:t>and Volunteer </a:t>
            </a:r>
            <a:r>
              <a:rPr lang="en-US" sz="2000" b="1" dirty="0" smtClean="0">
                <a:solidFill>
                  <a:schemeClr val="accent4"/>
                </a:solidFill>
              </a:rPr>
              <a:t>Grants </a:t>
            </a:r>
            <a:r>
              <a:rPr lang="en-US" sz="2000" b="1" dirty="0" smtClean="0">
                <a:solidFill>
                  <a:schemeClr val="accent4"/>
                </a:solidFill>
              </a:rPr>
              <a:t>Programs 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C:\Documents and Settings\19barnhn\Local Settings\Temporary Internet Files\Content.IE5\BMHYAWG3\MP900178714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2971800"/>
            <a:ext cx="1447800" cy="1864120"/>
          </a:xfrm>
          <a:prstGeom prst="rect">
            <a:avLst/>
          </a:prstGeom>
          <a:noFill/>
        </p:spPr>
      </p:pic>
      <p:pic>
        <p:nvPicPr>
          <p:cNvPr id="5122" name="Picture 2" descr="http://ssep.ncesse.org/wp-content/uploads/2010/05/ssep-banner-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295400"/>
            <a:ext cx="4571994" cy="1447800"/>
          </a:xfrm>
          <a:prstGeom prst="rect">
            <a:avLst/>
          </a:prstGeom>
          <a:noFill/>
        </p:spPr>
      </p:pic>
      <p:pic>
        <p:nvPicPr>
          <p:cNvPr id="5123" name="Picture 3" descr="C:\Users\penkog.EASTLYME\Desktop\nasm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2971800"/>
            <a:ext cx="4800600" cy="1018308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971800"/>
            <a:ext cx="1905000" cy="188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4114800"/>
            <a:ext cx="4800600" cy="72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https://encrypted-tbn3.gstatic.com/images?q=tbn:ANd9GcSlfDNgTou6t3NDkagP7NSLwXZAi9j40L59mpaHadfxNQYWgvv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1295400"/>
            <a:ext cx="1390900" cy="1447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ustom 4">
      <a:dk1>
        <a:srgbClr val="FF0000"/>
      </a:dk1>
      <a:lt1>
        <a:srgbClr val="66FF33"/>
      </a:lt1>
      <a:dk2>
        <a:srgbClr val="0000FF"/>
      </a:dk2>
      <a:lt2>
        <a:srgbClr val="0000FF"/>
      </a:lt2>
      <a:accent1>
        <a:srgbClr val="FF0000"/>
      </a:accent1>
      <a:accent2>
        <a:srgbClr val="66FF33"/>
      </a:accent2>
      <a:accent3>
        <a:srgbClr val="9C007F"/>
      </a:accent3>
      <a:accent4>
        <a:srgbClr val="FFFF00"/>
      </a:accent4>
      <a:accent5>
        <a:srgbClr val="00349E"/>
      </a:accent5>
      <a:accent6>
        <a:srgbClr val="0000FF"/>
      </a:accent6>
      <a:hlink>
        <a:srgbClr val="17BBFD"/>
      </a:hlink>
      <a:folHlink>
        <a:srgbClr val="66FF33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975</TotalTime>
  <Words>534</Words>
  <Application>Microsoft Office PowerPoint</Application>
  <PresentationFormat>On-screen Show (4:3)</PresentationFormat>
  <Paragraphs>183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Verve</vt:lpstr>
      <vt:lpstr>Effectiveness of Hydrogen Peroxide on Aspergillus Niger Growth in Microgravity</vt:lpstr>
      <vt:lpstr>Initial to Final Experimental Design</vt:lpstr>
      <vt:lpstr>Comparison of Experimental Designs</vt:lpstr>
      <vt:lpstr>After Flight Analysis</vt:lpstr>
      <vt:lpstr>Results Based on Solution Appearance</vt:lpstr>
      <vt:lpstr>Results Based on Culture on Agar Plate </vt:lpstr>
      <vt:lpstr>Thinking Outside the Tube</vt:lpstr>
      <vt:lpstr>Conclusion</vt:lpstr>
      <vt:lpstr>Acknowledgements</vt:lpstr>
    </vt:vector>
  </TitlesOfParts>
  <Company>East Lyme Public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 OUTSIDE THE TUBE!!!!</dc:title>
  <dc:creator>19barnhn</dc:creator>
  <cp:lastModifiedBy>Admin</cp:lastModifiedBy>
  <cp:revision>130</cp:revision>
  <dcterms:created xsi:type="dcterms:W3CDTF">2013-01-31T20:42:43Z</dcterms:created>
  <dcterms:modified xsi:type="dcterms:W3CDTF">2013-06-20T20:37:17Z</dcterms:modified>
</cp:coreProperties>
</file>