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32" r:id="rId3"/>
  </p:sldMasterIdLst>
  <p:sldIdLst>
    <p:sldId id="263" r:id="rId4"/>
    <p:sldId id="269" r:id="rId5"/>
    <p:sldId id="270" r:id="rId6"/>
    <p:sldId id="271" r:id="rId7"/>
    <p:sldId id="265" r:id="rId8"/>
    <p:sldId id="266" r:id="rId9"/>
    <p:sldId id="272" r:id="rId10"/>
    <p:sldId id="267" r:id="rId11"/>
    <p:sldId id="268" r:id="rId12"/>
    <p:sldId id="260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6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6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44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7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9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63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74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85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0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3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50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9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78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4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82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67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60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68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16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5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72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45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37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85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7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7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7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1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8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2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33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21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1FE3-62C0-4ED1-B9D4-9AB61515C9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6/27/2013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6D22-1715-4646-90A7-08069B13B7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06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121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National Center for Earth &amp; Space Science Education Student Spaceflight Experiments Program </a:t>
            </a:r>
            <a:br>
              <a:rPr lang="en-US" sz="3200" dirty="0" smtClean="0"/>
            </a:br>
            <a:r>
              <a:rPr lang="en-US" sz="3200" dirty="0" smtClean="0"/>
              <a:t>Mission 3 to the International Space Station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861457"/>
            <a:ext cx="848541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prstClr val="white"/>
                </a:solidFill>
              </a:rPr>
              <a:t>Title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endParaRPr lang="en-US" sz="2800" dirty="0">
              <a:solidFill>
                <a:prstClr val="white"/>
              </a:solidFill>
            </a:endParaRPr>
          </a:p>
          <a:p>
            <a:r>
              <a:rPr lang="en-US" sz="2600" dirty="0" smtClean="0">
                <a:solidFill>
                  <a:prstClr val="white"/>
                </a:solidFill>
              </a:rPr>
              <a:t>A </a:t>
            </a:r>
            <a:r>
              <a:rPr lang="en-US" sz="2600" dirty="0">
                <a:solidFill>
                  <a:prstClr val="white"/>
                </a:solidFill>
              </a:rPr>
              <a:t>Study of How Microgravity </a:t>
            </a:r>
            <a:endParaRPr lang="en-US" sz="2600" dirty="0" smtClean="0">
              <a:solidFill>
                <a:prstClr val="white"/>
              </a:solidFill>
            </a:endParaRPr>
          </a:p>
          <a:p>
            <a:r>
              <a:rPr lang="en-US" sz="2600" dirty="0" smtClean="0">
                <a:solidFill>
                  <a:prstClr val="white"/>
                </a:solidFill>
              </a:rPr>
              <a:t>Affects </a:t>
            </a:r>
            <a:r>
              <a:rPr lang="en-US" sz="2600" dirty="0">
                <a:solidFill>
                  <a:prstClr val="white"/>
                </a:solidFill>
              </a:rPr>
              <a:t>the Enzymes in </a:t>
            </a:r>
          </a:p>
          <a:p>
            <a:r>
              <a:rPr lang="en-US" sz="2600" dirty="0" smtClean="0">
                <a:solidFill>
                  <a:prstClr val="white"/>
                </a:solidFill>
              </a:rPr>
              <a:t>Amyotrophic </a:t>
            </a:r>
            <a:r>
              <a:rPr lang="en-US" sz="2600" dirty="0">
                <a:solidFill>
                  <a:prstClr val="white"/>
                </a:solidFill>
              </a:rPr>
              <a:t>Lateral Sclerosis </a:t>
            </a:r>
            <a:endParaRPr lang="en-US" sz="2600" dirty="0" smtClean="0">
              <a:solidFill>
                <a:prstClr val="white"/>
              </a:solidFill>
            </a:endParaRPr>
          </a:p>
          <a:p>
            <a:r>
              <a:rPr lang="en-US" sz="2600" dirty="0" smtClean="0">
                <a:solidFill>
                  <a:prstClr val="white"/>
                </a:solidFill>
              </a:rPr>
              <a:t>(ALS) Using </a:t>
            </a:r>
            <a:r>
              <a:rPr lang="en-US" sz="2600" dirty="0">
                <a:solidFill>
                  <a:prstClr val="white"/>
                </a:solidFill>
              </a:rPr>
              <a:t>the Model of </a:t>
            </a:r>
            <a:endParaRPr lang="en-US" sz="2600" dirty="0" smtClean="0">
              <a:solidFill>
                <a:prstClr val="white"/>
              </a:solidFill>
            </a:endParaRPr>
          </a:p>
          <a:p>
            <a:r>
              <a:rPr lang="en-US" sz="2600" dirty="0" smtClean="0">
                <a:solidFill>
                  <a:prstClr val="white"/>
                </a:solidFill>
              </a:rPr>
              <a:t>Papain and Gelatin</a:t>
            </a:r>
          </a:p>
          <a:p>
            <a:endParaRPr lang="en-US" u="sng" dirty="0" smtClean="0">
              <a:solidFill>
                <a:prstClr val="white"/>
              </a:solidFill>
            </a:endParaRP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Teachers in Space/Space Frontier Foundation Community</a:t>
            </a:r>
            <a:endParaRPr lang="en-US" sz="2400" u="sng" dirty="0" smtClean="0">
              <a:solidFill>
                <a:prstClr val="white"/>
              </a:solidFill>
            </a:endParaRPr>
          </a:p>
          <a:p>
            <a:r>
              <a:rPr lang="en-US" u="sng" dirty="0" smtClean="0">
                <a:solidFill>
                  <a:prstClr val="white"/>
                </a:solidFill>
              </a:rPr>
              <a:t>Students Working on the Project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</a:p>
          <a:p>
            <a:r>
              <a:rPr lang="en-US" dirty="0" err="1" smtClean="0">
                <a:solidFill>
                  <a:prstClr val="white"/>
                </a:solidFill>
              </a:rPr>
              <a:t>Rashad</a:t>
            </a:r>
            <a:r>
              <a:rPr lang="en-US" dirty="0" smtClean="0">
                <a:solidFill>
                  <a:prstClr val="white"/>
                </a:solidFill>
              </a:rPr>
              <a:t> Abdulla   Robert </a:t>
            </a:r>
            <a:r>
              <a:rPr lang="en-US" dirty="0" err="1" smtClean="0">
                <a:solidFill>
                  <a:prstClr val="white"/>
                </a:solidFill>
              </a:rPr>
              <a:t>Edmiston</a:t>
            </a:r>
            <a:r>
              <a:rPr lang="en-US" dirty="0" smtClean="0">
                <a:solidFill>
                  <a:prstClr val="white"/>
                </a:solidFill>
              </a:rPr>
              <a:t>   Jaclyn Martin      </a:t>
            </a:r>
            <a:r>
              <a:rPr lang="en-US" dirty="0" err="1" smtClean="0">
                <a:solidFill>
                  <a:prstClr val="white"/>
                </a:solidFill>
              </a:rPr>
              <a:t>Krunal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Patel </a:t>
            </a:r>
            <a:r>
              <a:rPr lang="en-US" dirty="0" smtClean="0">
                <a:solidFill>
                  <a:prstClr val="white"/>
                </a:solidFill>
              </a:rPr>
              <a:t>     Sunny </a:t>
            </a:r>
            <a:r>
              <a:rPr lang="en-US" dirty="0" err="1">
                <a:solidFill>
                  <a:prstClr val="white"/>
                </a:solidFill>
              </a:rPr>
              <a:t>Saini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	</a:t>
            </a:r>
          </a:p>
          <a:p>
            <a:r>
              <a:rPr lang="en-US" dirty="0" err="1" smtClean="0">
                <a:solidFill>
                  <a:prstClr val="white"/>
                </a:solidFill>
              </a:rPr>
              <a:t>Varun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Bansal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Olivia </a:t>
            </a:r>
            <a:r>
              <a:rPr lang="en-US" dirty="0" err="1">
                <a:solidFill>
                  <a:prstClr val="white"/>
                </a:solidFill>
              </a:rPr>
              <a:t>Escandell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</a:t>
            </a:r>
            <a:r>
              <a:rPr lang="en-US" dirty="0" err="1" smtClean="0">
                <a:solidFill>
                  <a:prstClr val="white"/>
                </a:solidFill>
              </a:rPr>
              <a:t>Anuj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Mehindru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Luke </a:t>
            </a:r>
            <a:r>
              <a:rPr lang="en-US" dirty="0" err="1">
                <a:solidFill>
                  <a:prstClr val="white"/>
                </a:solidFill>
              </a:rPr>
              <a:t>Redito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Hannah </a:t>
            </a:r>
            <a:r>
              <a:rPr lang="en-US" dirty="0" err="1" smtClean="0">
                <a:solidFill>
                  <a:prstClr val="white"/>
                </a:solidFill>
              </a:rPr>
              <a:t>Schroeter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Caleb Bryant        David Foster          </a:t>
            </a:r>
            <a:r>
              <a:rPr lang="en-US" dirty="0" err="1" smtClean="0">
                <a:solidFill>
                  <a:prstClr val="white"/>
                </a:solidFill>
              </a:rPr>
              <a:t>Genna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Owen </a:t>
            </a:r>
            <a:r>
              <a:rPr lang="en-US" dirty="0" smtClean="0">
                <a:solidFill>
                  <a:prstClr val="white"/>
                </a:solidFill>
              </a:rPr>
              <a:t>      Carissa </a:t>
            </a:r>
            <a:r>
              <a:rPr lang="en-US" dirty="0">
                <a:solidFill>
                  <a:prstClr val="white"/>
                </a:solidFill>
              </a:rPr>
              <a:t>Sage </a:t>
            </a:r>
            <a:r>
              <a:rPr lang="en-US" dirty="0" smtClean="0">
                <a:solidFill>
                  <a:prstClr val="white"/>
                </a:solidFill>
              </a:rPr>
              <a:t>     </a:t>
            </a:r>
            <a:r>
              <a:rPr lang="en-US" dirty="0" err="1" smtClean="0">
                <a:solidFill>
                  <a:prstClr val="white"/>
                </a:solidFill>
              </a:rPr>
              <a:t>Sanju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Vardhan</a:t>
            </a:r>
            <a:r>
              <a:rPr lang="en-US" dirty="0">
                <a:solidFill>
                  <a:prstClr val="white"/>
                </a:solidFill>
              </a:rPr>
              <a:t>	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4" name="Picture 2" descr="E:\ISS or bu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61457"/>
            <a:ext cx="4390571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Our Mission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915112"/>
            <a:ext cx="72390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Increase Public Awareness of ALS</a:t>
            </a:r>
          </a:p>
          <a:p>
            <a:pPr lvl="1"/>
            <a:r>
              <a:rPr lang="en-US" sz="1800" dirty="0" smtClean="0"/>
              <a:t>Media Coverage</a:t>
            </a:r>
          </a:p>
          <a:p>
            <a:pPr lvl="1"/>
            <a:r>
              <a:rPr lang="en-US" sz="1800" dirty="0" smtClean="0"/>
              <a:t>Present at </a:t>
            </a:r>
            <a:r>
              <a:rPr lang="en-US" sz="1800" dirty="0" smtClean="0"/>
              <a:t>Smithsonian National Air and Space Museum</a:t>
            </a:r>
            <a:endParaRPr lang="en-US" sz="1800" dirty="0" smtClean="0"/>
          </a:p>
          <a:p>
            <a:pPr lvl="1"/>
            <a:r>
              <a:rPr lang="en-US" sz="1800" dirty="0" smtClean="0"/>
              <a:t>Write to state representatives</a:t>
            </a:r>
          </a:p>
          <a:p>
            <a:r>
              <a:rPr lang="en-US" sz="2600" dirty="0" smtClean="0"/>
              <a:t>Raise funds for the ALS Community</a:t>
            </a:r>
            <a:endParaRPr lang="en-US" sz="1100" dirty="0" smtClean="0"/>
          </a:p>
          <a:p>
            <a:pPr lvl="1"/>
            <a:r>
              <a:rPr lang="en-US" sz="1800" dirty="0" smtClean="0"/>
              <a:t>Sale of mission patches, t-shirts, and bracelets</a:t>
            </a:r>
          </a:p>
          <a:p>
            <a:pPr lvl="1"/>
            <a:r>
              <a:rPr lang="en-US" sz="1800" dirty="0" smtClean="0"/>
              <a:t>Participate </a:t>
            </a:r>
            <a:r>
              <a:rPr lang="en-US" sz="1800" dirty="0"/>
              <a:t>in </a:t>
            </a:r>
            <a:r>
              <a:rPr lang="en-US" sz="1800" dirty="0" smtClean="0"/>
              <a:t>events (Jason’s Run, Walk </a:t>
            </a:r>
            <a:r>
              <a:rPr lang="en-US" sz="1800" dirty="0"/>
              <a:t>to Defeat </a:t>
            </a:r>
            <a:r>
              <a:rPr lang="en-US" sz="1800" dirty="0" smtClean="0"/>
              <a:t>ALS)</a:t>
            </a:r>
            <a:endParaRPr lang="en-US" sz="1800" dirty="0"/>
          </a:p>
          <a:p>
            <a:r>
              <a:rPr lang="en-US" sz="2600" dirty="0" smtClean="0"/>
              <a:t>Help the ALS Community</a:t>
            </a:r>
          </a:p>
          <a:p>
            <a:pPr lvl="1"/>
            <a:r>
              <a:rPr lang="en-US" sz="1800" dirty="0" smtClean="0"/>
              <a:t>Attend monthly support group meetings</a:t>
            </a:r>
            <a:endParaRPr lang="en-US" sz="1800" dirty="0"/>
          </a:p>
          <a:p>
            <a:pPr lvl="1"/>
            <a:r>
              <a:rPr lang="en-US" sz="1800" dirty="0" smtClean="0"/>
              <a:t>Provide supplies (Vials of LIFE, electronic medical history bracelets, equipment for loan closet, etc.)</a:t>
            </a: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57" y="152400"/>
            <a:ext cx="1978523" cy="2895600"/>
          </a:xfrm>
        </p:spPr>
      </p:pic>
      <p:sp>
        <p:nvSpPr>
          <p:cNvPr id="2" name="Rectangle 1"/>
          <p:cNvSpPr/>
          <p:nvPr/>
        </p:nvSpPr>
        <p:spPr>
          <a:xfrm>
            <a:off x="522514" y="10668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7170" name="Picture 2" descr="C:\Users\Ami\Desktop\ALS Slideshow\Embroidered Patch 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983" r="5186" b="5873"/>
          <a:stretch/>
        </p:blipFill>
        <p:spPr bwMode="auto">
          <a:xfrm>
            <a:off x="7391400" y="3178094"/>
            <a:ext cx="1534886" cy="153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mi\Desktop\ALS Slideshow\jasons ru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27143" b="30159"/>
          <a:stretch/>
        </p:blipFill>
        <p:spPr bwMode="auto">
          <a:xfrm>
            <a:off x="3995825" y="4931552"/>
            <a:ext cx="4734518" cy="168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mi\Desktop\ALS Slideshow\group - Cop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t="22488"/>
          <a:stretch/>
        </p:blipFill>
        <p:spPr bwMode="auto">
          <a:xfrm>
            <a:off x="685800" y="4946741"/>
            <a:ext cx="3200400" cy="16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 </a:t>
            </a:r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en-US" sz="2200" dirty="0" smtClean="0"/>
              <a:t>We would like to express our gratitude to the following: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900" dirty="0" err="1" smtClean="0"/>
              <a:t>AeroInstitute</a:t>
            </a:r>
            <a:r>
              <a:rPr lang="en-US" sz="1900" dirty="0" smtClean="0"/>
              <a:t>			   National </a:t>
            </a:r>
            <a:r>
              <a:rPr lang="en-US" sz="1900" dirty="0"/>
              <a:t>Institutes of Health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Airship Ventures			   </a:t>
            </a:r>
            <a:r>
              <a:rPr lang="en-US" sz="1900" dirty="0" err="1" smtClean="0"/>
              <a:t>NanoRacks</a:t>
            </a:r>
            <a:r>
              <a:rPr lang="en-US" sz="1900" dirty="0"/>
              <a:t>, LLC</a:t>
            </a:r>
          </a:p>
          <a:p>
            <a:pPr marL="0" indent="0">
              <a:buNone/>
            </a:pPr>
            <a:r>
              <a:rPr lang="en-US" sz="1900" dirty="0" smtClean="0"/>
              <a:t>ALS Association Florida Chapter	   National </a:t>
            </a:r>
            <a:r>
              <a:rPr lang="en-US" sz="1900" dirty="0"/>
              <a:t>Aeronautics and Space Administration</a:t>
            </a:r>
          </a:p>
          <a:p>
            <a:pPr marL="0" indent="0">
              <a:buNone/>
            </a:pPr>
            <a:r>
              <a:rPr lang="en-US" sz="1900" dirty="0" smtClean="0"/>
              <a:t>Apogee Books			   NCESSE</a:t>
            </a:r>
          </a:p>
          <a:p>
            <a:pPr marL="0" indent="0">
              <a:buNone/>
            </a:pPr>
            <a:r>
              <a:rPr lang="en-US" sz="1900" dirty="0" smtClean="0"/>
              <a:t>Boeing Company			   Palmdale </a:t>
            </a:r>
            <a:r>
              <a:rPr lang="en-US" sz="1900" dirty="0"/>
              <a:t>Hotel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/>
              <a:t>Brevard Support </a:t>
            </a:r>
            <a:r>
              <a:rPr lang="en-US" sz="1900" dirty="0" smtClean="0"/>
              <a:t>Group</a:t>
            </a:r>
            <a:r>
              <a:rPr lang="en-US" sz="1900" dirty="0"/>
              <a:t> </a:t>
            </a:r>
            <a:r>
              <a:rPr lang="en-US" sz="1900" dirty="0" smtClean="0"/>
              <a:t>		   Paralyzed </a:t>
            </a:r>
            <a:r>
              <a:rPr lang="en-US" sz="1900" dirty="0"/>
              <a:t>Veterans of America</a:t>
            </a:r>
          </a:p>
          <a:p>
            <a:pPr marL="0" indent="0">
              <a:buNone/>
            </a:pPr>
            <a:r>
              <a:rPr lang="en-US" sz="1900" dirty="0" smtClean="0"/>
              <a:t>California Near Space Project</a:t>
            </a:r>
            <a:r>
              <a:rPr lang="en-US" sz="1900" dirty="0"/>
              <a:t> </a:t>
            </a:r>
            <a:r>
              <a:rPr lang="en-US" sz="1900" dirty="0" smtClean="0"/>
              <a:t>	   Skylark </a:t>
            </a:r>
            <a:r>
              <a:rPr lang="en-US" sz="1900" dirty="0"/>
              <a:t>Soaring </a:t>
            </a:r>
            <a:r>
              <a:rPr lang="en-US" sz="1900" dirty="0" smtClean="0"/>
              <a:t>			</a:t>
            </a:r>
          </a:p>
          <a:p>
            <a:pPr marL="0" indent="0">
              <a:buNone/>
            </a:pPr>
            <a:r>
              <a:rPr lang="en-US" sz="1900" dirty="0" smtClean="0"/>
              <a:t>Celestial Circuits</a:t>
            </a:r>
            <a:r>
              <a:rPr lang="en-US" sz="1900" dirty="0"/>
              <a:t> </a:t>
            </a:r>
            <a:r>
              <a:rPr lang="en-US" sz="1900" dirty="0" smtClean="0"/>
              <a:t>			   Smithsonian </a:t>
            </a:r>
            <a:r>
              <a:rPr lang="en-US" sz="1900" dirty="0"/>
              <a:t>National Air and Space </a:t>
            </a:r>
            <a:r>
              <a:rPr lang="en-US" sz="1900" dirty="0" smtClean="0"/>
              <a:t>Museum</a:t>
            </a:r>
          </a:p>
          <a:p>
            <a:pPr marL="0" indent="0">
              <a:buNone/>
            </a:pPr>
            <a:r>
              <a:rPr lang="en-US" sz="1900" dirty="0" smtClean="0"/>
              <a:t>Columbus Space Program</a:t>
            </a:r>
            <a:r>
              <a:rPr lang="en-US" sz="1900" dirty="0"/>
              <a:t> </a:t>
            </a:r>
            <a:r>
              <a:rPr lang="en-US" sz="1900" dirty="0" smtClean="0"/>
              <a:t>		   Student </a:t>
            </a:r>
            <a:r>
              <a:rPr lang="en-US" sz="1900" dirty="0"/>
              <a:t>Spaceflight Experiments Program </a:t>
            </a:r>
            <a:r>
              <a:rPr lang="en-US" sz="1900" dirty="0" smtClean="0"/>
              <a:t>	</a:t>
            </a:r>
          </a:p>
          <a:p>
            <a:pPr marL="0" indent="0">
              <a:buNone/>
            </a:pPr>
            <a:r>
              <a:rPr lang="en-US" sz="1900" dirty="0" smtClean="0"/>
              <a:t>Embry-Riddle Aeronautical University   Space </a:t>
            </a:r>
            <a:r>
              <a:rPr lang="en-US" sz="1900" dirty="0"/>
              <a:t>Frontier </a:t>
            </a:r>
            <a:r>
              <a:rPr lang="en-US" sz="1900" dirty="0" smtClean="0"/>
              <a:t>Foundation</a:t>
            </a:r>
          </a:p>
          <a:p>
            <a:pPr marL="0" indent="0">
              <a:buNone/>
            </a:pPr>
            <a:r>
              <a:rPr lang="en-US" sz="1900" dirty="0" smtClean="0"/>
              <a:t>Federal Aviation Administration 	   </a:t>
            </a:r>
            <a:r>
              <a:rPr lang="en-US" sz="1900" dirty="0" smtClean="0">
                <a:solidFill>
                  <a:prstClr val="white"/>
                </a:solidFill>
              </a:rPr>
              <a:t>Space </a:t>
            </a:r>
            <a:r>
              <a:rPr lang="en-US" sz="1900" dirty="0">
                <a:solidFill>
                  <a:prstClr val="white"/>
                </a:solidFill>
              </a:rPr>
              <a:t>Portal at the NASA Research Park 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Johns Hopkins University		   </a:t>
            </a:r>
            <a:r>
              <a:rPr lang="en-US" sz="1900" dirty="0" err="1" smtClean="0"/>
              <a:t>SpaceX</a:t>
            </a:r>
            <a:endParaRPr lang="en-US" sz="1900" dirty="0"/>
          </a:p>
          <a:p>
            <a:pPr marL="0" indent="0">
              <a:buNone/>
            </a:pPr>
            <a:r>
              <a:rPr lang="en-US" sz="1900" dirty="0" err="1" smtClean="0"/>
              <a:t>Masten</a:t>
            </a:r>
            <a:r>
              <a:rPr lang="en-US" sz="1900" dirty="0" smtClean="0"/>
              <a:t> Aerospace			   Teachers </a:t>
            </a:r>
            <a:r>
              <a:rPr lang="en-US" sz="1900" dirty="0"/>
              <a:t>in Space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Mojave </a:t>
            </a:r>
            <a:r>
              <a:rPr lang="en-US" sz="1900" dirty="0"/>
              <a:t>Air &amp; Space </a:t>
            </a:r>
            <a:r>
              <a:rPr lang="en-US" sz="1900" dirty="0" smtClean="0"/>
              <a:t>Port		   XCOR </a:t>
            </a:r>
            <a:r>
              <a:rPr lang="en-US" sz="1900" dirty="0"/>
              <a:t>Aerospace</a:t>
            </a:r>
          </a:p>
          <a:p>
            <a:pPr marL="0" indent="0">
              <a:buNone/>
            </a:pPr>
            <a:r>
              <a:rPr lang="en-US" sz="1900" dirty="0" smtClean="0"/>
              <a:t>NASA AESP			   zero2infinity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208762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 ALS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763000" cy="27432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Glutamate is an amino acid that acts as a neurotransmitter.</a:t>
            </a:r>
          </a:p>
          <a:p>
            <a:r>
              <a:rPr lang="en-US" sz="2700" dirty="0" smtClean="0"/>
              <a:t>In ALS patients, glutamate found in the synaptic cleft does not get broken down, but builds to toxic levels, eventually causing neurons to die.  </a:t>
            </a:r>
          </a:p>
          <a:p>
            <a:r>
              <a:rPr lang="en-US" sz="2700" dirty="0" smtClean="0"/>
              <a:t>As neurons die, ALS patients lose control of voluntary muscles, eventually leading to death.</a:t>
            </a:r>
          </a:p>
        </p:txBody>
      </p:sp>
      <p:pic>
        <p:nvPicPr>
          <p:cNvPr id="5122" name="Picture 2" descr="C:\Users\Ami\Desktop\ALS Slideshow\SAM_1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4" b="12903"/>
          <a:stretch/>
        </p:blipFill>
        <p:spPr bwMode="auto">
          <a:xfrm>
            <a:off x="2286000" y="4038600"/>
            <a:ext cx="4953000" cy="25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49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Proposal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029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 smtClean="0"/>
              <a:t>Researchers wanted to better understand ALS and raise awareness of the disease when their teacher, Jason Whitworth, was diagnosed.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2700" dirty="0" smtClean="0"/>
              <a:t>This experiment will serve as a model of the enzymatic breakdown of glutamate in the synapse.    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2700" dirty="0" smtClean="0"/>
              <a:t>It is our hypothesis that an enzyme will be able to function more effectively in a microgravity environment. </a:t>
            </a:r>
          </a:p>
        </p:txBody>
      </p:sp>
      <p:pic>
        <p:nvPicPr>
          <p:cNvPr id="6146" name="Picture 2" descr="C:\Users\Ami\Desktop\ALS Slideshow\jason 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778" r="26072" b="38730"/>
          <a:stretch/>
        </p:blipFill>
        <p:spPr bwMode="auto">
          <a:xfrm>
            <a:off x="5486400" y="1752600"/>
            <a:ext cx="345952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5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Amounts for Trials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506485"/>
              </p:ext>
            </p:extLst>
          </p:nvPr>
        </p:nvGraphicFramePr>
        <p:xfrm>
          <a:off x="685800" y="1752600"/>
          <a:ext cx="7772398" cy="20607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5025"/>
                <a:gridCol w="2543174"/>
                <a:gridCol w="3124199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 Papain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 Ascorbic Acid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Absorbance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111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0.640</a:t>
                      </a:r>
                      <a:endParaRPr lang="en-US" dirty="0"/>
                    </a:p>
                  </a:txBody>
                  <a:tcPr/>
                </a:tc>
              </a:tr>
              <a:tr h="4228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1.340</a:t>
                      </a:r>
                      <a:endParaRPr lang="en-US" dirty="0"/>
                    </a:p>
                  </a:txBody>
                  <a:tcPr/>
                </a:tc>
              </a:tr>
              <a:tr h="4228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 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1.180</a:t>
                      </a:r>
                      <a:endParaRPr lang="en-US" dirty="0"/>
                    </a:p>
                  </a:txBody>
                  <a:tcPr/>
                </a:tc>
              </a:tr>
              <a:tr h="4228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16535"/>
              </p:ext>
            </p:extLst>
          </p:nvPr>
        </p:nvGraphicFramePr>
        <p:xfrm>
          <a:off x="685801" y="4114800"/>
          <a:ext cx="7848598" cy="20454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81225"/>
                <a:gridCol w="2543174"/>
                <a:gridCol w="3124199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 Papain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 Ascorbic Acid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Absorbance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111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0.454</a:t>
                      </a:r>
                      <a:endParaRPr lang="en-US" dirty="0"/>
                    </a:p>
                  </a:txBody>
                  <a:tcPr/>
                </a:tc>
              </a:tr>
              <a:tr h="4228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0.584</a:t>
                      </a:r>
                      <a:endParaRPr lang="en-US" dirty="0"/>
                    </a:p>
                  </a:txBody>
                  <a:tcPr/>
                </a:tc>
              </a:tr>
              <a:tr h="4228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 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0.582</a:t>
                      </a:r>
                      <a:endParaRPr lang="en-US" dirty="0"/>
                    </a:p>
                  </a:txBody>
                  <a:tcPr/>
                </a:tc>
              </a:tr>
              <a:tr h="4228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04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Fluid Mixing Enclosure (FME) - Type 3 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 err="1" smtClean="0"/>
              <a:t>NanoRacks</a:t>
            </a:r>
            <a:r>
              <a:rPr lang="en-US" dirty="0" smtClean="0"/>
              <a:t>, LLC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88" y="3355689"/>
            <a:ext cx="3392424" cy="1014984"/>
          </a:xfrm>
        </p:spPr>
      </p:pic>
      <p:sp>
        <p:nvSpPr>
          <p:cNvPr id="5" name="Rectangle 4"/>
          <p:cNvSpPr/>
          <p:nvPr/>
        </p:nvSpPr>
        <p:spPr>
          <a:xfrm>
            <a:off x="2362200" y="23622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u="sng" dirty="0" smtClean="0"/>
              <a:t>Main Volume</a:t>
            </a:r>
            <a:r>
              <a:rPr lang="en-US" sz="2800" dirty="0" smtClean="0"/>
              <a:t> = 5 ml Gelatin</a:t>
            </a:r>
          </a:p>
          <a:p>
            <a:pPr algn="ctr"/>
            <a:r>
              <a:rPr lang="en-US" dirty="0" smtClean="0"/>
              <a:t>(concentration 2% by mass)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4876799"/>
            <a:ext cx="32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Short Ampoule A</a:t>
            </a:r>
            <a:r>
              <a:rPr lang="en-US" sz="2800" dirty="0" smtClean="0"/>
              <a:t> = 0.2 g of powdered papain extract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4876800"/>
            <a:ext cx="32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Short Ampoule B</a:t>
            </a:r>
            <a:r>
              <a:rPr lang="en-US" sz="2800" dirty="0" smtClean="0"/>
              <a:t> = 0.2 g of powdered ascorbic acid 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8000" y="28956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95600" y="4191000"/>
            <a:ext cx="457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410200" y="4191000"/>
            <a:ext cx="533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85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2128" y="2137350"/>
            <a:ext cx="49366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u="sng" dirty="0" smtClean="0"/>
              <a:t>A = 0 (arrival at ISS)</a:t>
            </a:r>
            <a:r>
              <a:rPr lang="en-US" sz="2400" dirty="0" smtClean="0"/>
              <a:t>: Break Short Ampoule A and shake vigorously for 20 seconds to mix its contents (papain extract) with the Main Volume (gelatin).  This step initiates the reaction.</a:t>
            </a:r>
          </a:p>
          <a:p>
            <a:endParaRPr lang="en-US" sz="1200" dirty="0"/>
          </a:p>
          <a:p>
            <a:pPr marL="342900" indent="-342900">
              <a:buAutoNum type="arabicPeriod" startAt="2"/>
            </a:pPr>
            <a:r>
              <a:rPr lang="en-US" sz="2400" u="sng" dirty="0" smtClean="0"/>
              <a:t>A + 2 Days</a:t>
            </a:r>
            <a:r>
              <a:rPr lang="en-US" sz="2400" dirty="0" smtClean="0"/>
              <a:t>: Break Short Ampoule B and shake for 20 seconds to mix its contents (ascorbic acid) with the rest of the FME.  This step terminates the reaction.</a:t>
            </a:r>
            <a:r>
              <a:rPr lang="en-US" dirty="0" smtClean="0"/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0856" y="1219199"/>
            <a:ext cx="766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Other than location, the procedures are identical for both the FME on board ISS and the FME on Earth. </a:t>
            </a:r>
            <a:endParaRPr lang="en-US" sz="2400" dirty="0"/>
          </a:p>
        </p:txBody>
      </p:sp>
      <p:pic>
        <p:nvPicPr>
          <p:cNvPr id="3074" name="Picture 2" descr="C:\Users\Ami\Desktop\ALS Slideshow\SAM_14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2" t="22275" r="34048" b="13174"/>
          <a:stretch/>
        </p:blipFill>
        <p:spPr bwMode="auto">
          <a:xfrm>
            <a:off x="6436180" y="2267911"/>
            <a:ext cx="1551213" cy="18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mi\Desktop\ALS Slideshow\SAM_1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12698" r="13386" b="33651"/>
          <a:stretch/>
        </p:blipFill>
        <p:spPr bwMode="auto">
          <a:xfrm>
            <a:off x="6183087" y="4462130"/>
            <a:ext cx="2057401" cy="190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8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Collected in Ground Trials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083503"/>
              </p:ext>
            </p:extLst>
          </p:nvPr>
        </p:nvGraphicFramePr>
        <p:xfrm>
          <a:off x="381000" y="1295400"/>
          <a:ext cx="8458198" cy="26257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8562"/>
                <a:gridCol w="1362395"/>
                <a:gridCol w="1702993"/>
                <a:gridCol w="2157124"/>
                <a:gridCol w="2157124"/>
              </a:tblGrid>
              <a:tr h="564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r>
                        <a:rPr lang="en-US" baseline="0" dirty="0" smtClean="0"/>
                        <a:t> Papain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r>
                        <a:rPr lang="en-US" baseline="0" dirty="0" smtClean="0"/>
                        <a:t> Ascorbic Acid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 Gelatin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Absorbance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6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FME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0.584</a:t>
                      </a:r>
                      <a:endParaRPr lang="en-US" dirty="0"/>
                    </a:p>
                  </a:txBody>
                  <a:tcPr/>
                </a:tc>
              </a:tr>
              <a:tr h="406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FME 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0.584</a:t>
                      </a:r>
                      <a:endParaRPr lang="en-US" dirty="0"/>
                    </a:p>
                  </a:txBody>
                  <a:tcPr/>
                </a:tc>
              </a:tr>
              <a:tr h="406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FME 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0.530</a:t>
                      </a:r>
                      <a:endParaRPr lang="en-US" dirty="0"/>
                    </a:p>
                  </a:txBody>
                  <a:tcPr/>
                </a:tc>
              </a:tr>
              <a:tr h="4010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FME #4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1.150</a:t>
                      </a:r>
                      <a:endParaRPr lang="en-US" dirty="0"/>
                    </a:p>
                  </a:txBody>
                  <a:tcPr/>
                </a:tc>
              </a:tr>
              <a:tr h="3616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FME #5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899250"/>
              </p:ext>
            </p:extLst>
          </p:nvPr>
        </p:nvGraphicFramePr>
        <p:xfrm>
          <a:off x="381000" y="4419600"/>
          <a:ext cx="8458198" cy="18589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8562"/>
                <a:gridCol w="1362395"/>
                <a:gridCol w="1702993"/>
                <a:gridCol w="2157124"/>
                <a:gridCol w="2157124"/>
              </a:tblGrid>
              <a:tr h="564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Vials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r>
                        <a:rPr lang="en-US" baseline="0" dirty="0" smtClean="0"/>
                        <a:t> Papain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r>
                        <a:rPr lang="en-US" baseline="0" dirty="0" smtClean="0"/>
                        <a:t> Ascorbic Acid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 of Gelatin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Absorbance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6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Vial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0.562</a:t>
                      </a:r>
                      <a:endParaRPr lang="en-US" dirty="0"/>
                    </a:p>
                  </a:txBody>
                  <a:tcPr/>
                </a:tc>
              </a:tr>
              <a:tr h="406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Vial 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r>
                        <a:rPr lang="en-US" baseline="0" dirty="0" smtClean="0"/>
                        <a:t>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0.510</a:t>
                      </a:r>
                      <a:endParaRPr lang="en-US" dirty="0"/>
                    </a:p>
                  </a:txBody>
                  <a:tcPr/>
                </a:tc>
              </a:tr>
              <a:tr h="406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Vial 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33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3899" y="1447800"/>
            <a:ext cx="40005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 smtClean="0"/>
          </a:p>
          <a:p>
            <a:r>
              <a:rPr lang="en-US" sz="2400" dirty="0" smtClean="0"/>
              <a:t>The samples will undergo the Standard Biuret Protein Assay to detect the amount of protein remaining in both the ISS and ground FMEs.</a:t>
            </a:r>
          </a:p>
          <a:p>
            <a:endParaRPr lang="en-US" sz="3200" dirty="0" smtClean="0"/>
          </a:p>
          <a:p>
            <a:endParaRPr lang="en-US" sz="1600" dirty="0" smtClean="0"/>
          </a:p>
          <a:p>
            <a:r>
              <a:rPr lang="en-US" sz="2400" dirty="0" smtClean="0"/>
              <a:t>The Biuret reagent will turn purple in the presence of protein or pink when exposed to short-chained polypeptides.  </a:t>
            </a:r>
          </a:p>
          <a:p>
            <a:endParaRPr lang="en-US" sz="2400" dirty="0"/>
          </a:p>
        </p:txBody>
      </p:sp>
      <p:pic>
        <p:nvPicPr>
          <p:cNvPr id="5" name="Picture 4" descr="E:\ISS Pics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524000"/>
            <a:ext cx="3124200" cy="20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58" y="3815800"/>
            <a:ext cx="3165042" cy="232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99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3899" y="1447800"/>
            <a:ext cx="407670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 smtClean="0"/>
          </a:p>
          <a:p>
            <a:r>
              <a:rPr lang="en-US" sz="2400" dirty="0" smtClean="0"/>
              <a:t>The color change of the mixture will be measured using a spectrophotometer and compared to samples that reacted on Earth.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Efficiency of the enzyme will be measured by the amount of protein remaining in the sample after the reaction is complete.</a:t>
            </a:r>
            <a:r>
              <a:rPr lang="en-US" dirty="0" smtClean="0"/>
              <a:t>  </a:t>
            </a:r>
          </a:p>
        </p:txBody>
      </p:sp>
      <p:pic>
        <p:nvPicPr>
          <p:cNvPr id="4" name="Picture 3" descr="E:\ISS Pics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379272" cy="226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mi\Desktop\ALS Slideshow\SAM_14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2441" r="2963" b="19305"/>
          <a:stretch/>
        </p:blipFill>
        <p:spPr bwMode="auto">
          <a:xfrm>
            <a:off x="5334000" y="3886200"/>
            <a:ext cx="2971800" cy="23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39682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5704</TotalTime>
  <Words>654</Words>
  <Application>Microsoft Office PowerPoint</Application>
  <PresentationFormat>On-screen Show (4:3)</PresentationFormat>
  <Paragraphs>159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4_Office Theme</vt:lpstr>
      <vt:lpstr>5_Office Theme</vt:lpstr>
      <vt:lpstr>7_Office Theme</vt:lpstr>
      <vt:lpstr>National Center for Earth &amp; Space Science Education Student Spaceflight Experiments Program  Mission 3 to the International Space Station</vt:lpstr>
      <vt:lpstr> ALS Basics</vt:lpstr>
      <vt:lpstr> Proposal Summary</vt:lpstr>
      <vt:lpstr>Determining Amounts for Trials</vt:lpstr>
      <vt:lpstr>Fluid Mixing Enclosure (FME) - Type 3  by NanoRacks, LLC</vt:lpstr>
      <vt:lpstr>Procedures</vt:lpstr>
      <vt:lpstr>Data Collected in Ground Trials</vt:lpstr>
      <vt:lpstr>Analysis</vt:lpstr>
      <vt:lpstr>Analysis</vt:lpstr>
      <vt:lpstr>Our Mission</vt:lpstr>
      <vt:lpstr> 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3 to the ISS</dc:title>
  <dc:creator>Ami</dc:creator>
  <cp:lastModifiedBy>Ami</cp:lastModifiedBy>
  <cp:revision>40</cp:revision>
  <dcterms:created xsi:type="dcterms:W3CDTF">2013-06-07T16:58:33Z</dcterms:created>
  <dcterms:modified xsi:type="dcterms:W3CDTF">2013-06-27T20:22:46Z</dcterms:modified>
</cp:coreProperties>
</file>