
<file path=[Content_Types].xml><?xml version="1.0" encoding="utf-8"?>
<Types xmlns="http://schemas.openxmlformats.org/package/2006/content-types">
  <Override PartName="/ppt/charts/chart1.xml" ContentType="application/vnd.openxmlformats-officedocument.drawingml.chart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Default Extension="xlsx" ContentType="application/vnd.openxmlformats-officedocument.spreadsheetml.sheet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autoCompressPictures="0">
  <p:sldMasterIdLst>
    <p:sldMasterId id="2147483661" r:id="rId1"/>
  </p:sldMasterIdLst>
  <p:notesMasterIdLst>
    <p:notesMasterId r:id="rId13"/>
  </p:notesMasterIdLst>
  <p:handoutMasterIdLst>
    <p:handoutMasterId r:id="rId14"/>
  </p:handoutMasterIdLst>
  <p:sldIdLst>
    <p:sldId id="268" r:id="rId2"/>
    <p:sldId id="257" r:id="rId3"/>
    <p:sldId id="259" r:id="rId4"/>
    <p:sldId id="274" r:id="rId5"/>
    <p:sldId id="261" r:id="rId6"/>
    <p:sldId id="272" r:id="rId7"/>
    <p:sldId id="267" r:id="rId8"/>
    <p:sldId id="270" r:id="rId9"/>
    <p:sldId id="265" r:id="rId10"/>
    <p:sldId id="273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7796DB"/>
    <a:srgbClr val="3B003C"/>
    <a:srgbClr val="2E005A"/>
    <a:srgbClr val="000000"/>
    <a:srgbClr val="410042"/>
    <a:srgbClr val="D07374"/>
    <a:srgbClr val="120C4C"/>
    <a:srgbClr val="E9D5D5"/>
    <a:srgbClr val="6B86C3"/>
    <a:srgbClr val="3E006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554" autoAdjust="0"/>
    <p:restoredTop sz="94660"/>
  </p:normalViewPr>
  <p:slideViewPr>
    <p:cSldViewPr snapToGrid="0">
      <p:cViewPr>
        <p:scale>
          <a:sx n="75" d="100"/>
          <a:sy n="75" d="100"/>
        </p:scale>
        <p:origin x="-1208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ea typeface="+mn-ea"/>
                <a:cs typeface="+mn-cs"/>
              </a:defRPr>
            </a:pPr>
            <a:r>
              <a:rPr lang="en-US" sz="2400" b="0" i="0" u="none" strike="noStrike" cap="all" baseline="0" dirty="0" smtClean="0">
                <a:effectLst/>
                <a:latin typeface="Gill Sans Light"/>
              </a:rPr>
              <a:t>The effects of ANTIBIOTICS on </a:t>
            </a:r>
            <a:r>
              <a:rPr lang="en-US" sz="2400" b="0" i="1" u="none" strike="noStrike" cap="all" baseline="0" dirty="0" smtClean="0">
                <a:effectLst/>
                <a:latin typeface="Gill Sans Light"/>
              </a:rPr>
              <a:t>P. </a:t>
            </a:r>
            <a:r>
              <a:rPr lang="en-US" sz="2400" b="0" i="1" u="none" strike="noStrike" cap="all" baseline="0" dirty="0" err="1" smtClean="0">
                <a:effectLst/>
                <a:latin typeface="Gill Sans Light"/>
              </a:rPr>
              <a:t>aeruginosa</a:t>
            </a:r>
            <a:endParaRPr lang="en-US" sz="2400" b="0" i="0" u="none" strike="noStrike" cap="all" baseline="0" dirty="0" smtClean="0">
              <a:effectLst/>
              <a:latin typeface="Gill Sans Light"/>
            </a:endParaRPr>
          </a:p>
        </c:rich>
      </c:tx>
      <c:layout>
        <c:manualLayout>
          <c:xMode val="edge"/>
          <c:yMode val="edge"/>
          <c:x val="0.142231356304443"/>
          <c:y val="0.0119999981102365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0497857254391921"/>
          <c:y val="0.189799787639638"/>
          <c:w val="0.950214274560808"/>
          <c:h val="0.628868290564645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Ground</c:v>
                </c:pt>
              </c:strCache>
            </c:strRef>
          </c:tx>
          <c:spPr>
            <a:solidFill>
              <a:srgbClr val="120C4C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3"/>
                <c:pt idx="0">
                  <c:v>Streptomycin</c:v>
                </c:pt>
                <c:pt idx="1">
                  <c:v>Gentamicin</c:v>
                </c:pt>
                <c:pt idx="2">
                  <c:v>Ciprofloxacin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18.0</c:v>
                </c:pt>
                <c:pt idx="1">
                  <c:v>17.3333333</c:v>
                </c:pt>
                <c:pt idx="2">
                  <c:v>22.6666666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Flight</c:v>
                </c:pt>
              </c:strCache>
            </c:strRef>
          </c:tx>
          <c:spPr>
            <a:solidFill>
              <a:srgbClr val="D07374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3"/>
                <c:pt idx="0">
                  <c:v>Streptomycin</c:v>
                </c:pt>
                <c:pt idx="1">
                  <c:v>Gentamicin</c:v>
                </c:pt>
                <c:pt idx="2">
                  <c:v>Ciprofloxacin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15.3333333</c:v>
                </c:pt>
                <c:pt idx="1">
                  <c:v>13.6666666</c:v>
                </c:pt>
                <c:pt idx="2">
                  <c:v>29.3333333</c:v>
                </c:pt>
              </c:numCache>
            </c:numRef>
          </c:val>
        </c:ser>
        <c:gapWidth val="219"/>
        <c:overlap val="-27"/>
        <c:axId val="764055880"/>
        <c:axId val="223814328"/>
      </c:barChart>
      <c:catAx>
        <c:axId val="7640558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ea typeface="+mn-ea"/>
                <a:cs typeface="+mn-cs"/>
              </a:defRPr>
            </a:pPr>
            <a:endParaRPr lang="en-US"/>
          </a:p>
        </c:txPr>
        <c:crossAx val="223814328"/>
        <c:crosses val="autoZero"/>
        <c:auto val="1"/>
        <c:lblAlgn val="ctr"/>
        <c:lblOffset val="100"/>
      </c:catAx>
      <c:valAx>
        <c:axId val="2238143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4055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ill Sans Ligh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C8B05-77DA-774D-BC77-7393C04FFCB0}" type="datetimeFigureOut">
              <a:rPr lang="en-US" smtClean="0"/>
              <a:t>6/19/13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4EED8-F69A-F941-A596-A32A0ED709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690B8-40D1-AD4D-BD63-A93846EF4E39}" type="datetimeFigureOut">
              <a:rPr lang="en-US" smtClean="0"/>
              <a:t>6/19/13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FA1F2-C660-864E-BC4E-F7540D644F0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FA1F2-C660-864E-BC4E-F7540D644F0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pPr/>
              <a:t>6/18/13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1450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pPr/>
              <a:t>6/18/13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3516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pPr/>
              <a:t>6/18/13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9323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pPr/>
              <a:t>6/18/13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7064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pPr/>
              <a:t>6/18/13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6264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pPr/>
              <a:t>6/18/13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0482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pPr/>
              <a:t>6/18/13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3416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pPr/>
              <a:t>6/18/13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975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pPr/>
              <a:t>6/18/13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85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pPr/>
              <a:t>6/18/13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3187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pPr/>
              <a:t>6/18/13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694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>
            <a:lumMod val="40000"/>
            <a:lumOff val="6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cs typeface="Cochin"/>
              </a:defRPr>
            </a:lvl1pPr>
          </a:lstStyle>
          <a:p>
            <a:r>
              <a:rPr lang="en-US" dirty="0" smtClean="0"/>
              <a:t>San Marino High School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273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rgbClr val="3E0060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7796DB"/>
        </a:buClr>
        <a:buSzPct val="100000"/>
        <a:buFont typeface="Wingdings" charset="2"/>
        <a:buChar char=""/>
        <a:defRPr sz="2800" b="1" i="0" kern="1200" baseline="0">
          <a:solidFill>
            <a:schemeClr val="tx1"/>
          </a:solidFill>
          <a:latin typeface="Gill Sans Light"/>
          <a:ea typeface="+mn-ea"/>
          <a:cs typeface="+mn-cs"/>
        </a:defRPr>
      </a:lvl1pPr>
      <a:lvl2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2200" b="1" i="0" kern="1200">
          <a:solidFill>
            <a:schemeClr val="tx1"/>
          </a:solidFill>
          <a:latin typeface="Gill Sans Ligh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 bwMode="auto">
          <a:xfrm>
            <a:off x="0" y="-17395"/>
            <a:ext cx="12395200" cy="711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60403" y="626607"/>
            <a:ext cx="67055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solidFill>
                  <a:schemeClr val="bg1"/>
                </a:solidFill>
                <a:latin typeface="+mj-lt"/>
              </a:rPr>
              <a:t>EFFECT OF MICROGRAVITY ON THE ANTIBIOTIC RESISTANCE OF </a:t>
            </a:r>
            <a:r>
              <a:rPr lang="en-US" sz="3000" i="1" dirty="0" smtClean="0">
                <a:solidFill>
                  <a:schemeClr val="bg1"/>
                </a:solidFill>
                <a:latin typeface="+mj-lt"/>
              </a:rPr>
              <a:t>P. AREUGINOSA</a:t>
            </a:r>
            <a:endParaRPr lang="en-US" sz="3000" i="1" dirty="0">
              <a:solidFill>
                <a:schemeClr val="bg1"/>
              </a:solidFill>
              <a:latin typeface="+mj-lt"/>
              <a:cs typeface="Tw Cen MT (Body)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119536" y="726880"/>
            <a:ext cx="3200400" cy="1413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7796DB"/>
              </a:buClr>
              <a:buSzPct val="100000"/>
              <a:buFont typeface="Wingdings" charset="2"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Mitchell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Hee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, Jennifer Jiang, Jasmine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Kuo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, Annie Surman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7796DB"/>
              </a:buClr>
              <a:buSzPct val="100000"/>
              <a:buFont typeface="Wingdings" charset="2"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San Marino High School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7796DB"/>
              </a:buClr>
              <a:buSzPct val="100000"/>
              <a:buFont typeface="Wingdings" charset="2"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</a:rPr>
              <a:t>San Marino, California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Light"/>
              <a:ea typeface="+mn-ea"/>
              <a:cs typeface="Gill Sans Light"/>
            </a:endParaRPr>
          </a:p>
        </p:txBody>
      </p:sp>
      <p:pic>
        <p:nvPicPr>
          <p:cNvPr id="12" name="Picture 6" descr="http://2.bp.blogspot.com/-O5RzRv_7gHI/Tdso3KB3NAI/AAAAAAAACrE/fra4zpSqiqg/s1600/180px-Caltech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37560" y="5997831"/>
            <a:ext cx="864973" cy="86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smhsmusic.org/wp-content/uploads/2009/03/logo-mediumfill-300x2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934" y="5834726"/>
            <a:ext cx="1248990" cy="102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ouble Brace 13"/>
          <p:cNvSpPr/>
          <p:nvPr/>
        </p:nvSpPr>
        <p:spPr>
          <a:xfrm>
            <a:off x="677340" y="723110"/>
            <a:ext cx="11379199" cy="1783081"/>
          </a:xfrm>
          <a:prstGeom prst="bracePair">
            <a:avLst/>
          </a:prstGeom>
          <a:noFill/>
          <a:ln w="63500" cap="flat"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steps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 Measure minimum inhibitory concentration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Indicator to compare growth</a:t>
            </a:r>
          </a:p>
          <a:p>
            <a:pPr>
              <a:buFont typeface="Arial"/>
              <a:buChar char="•"/>
            </a:pPr>
            <a:r>
              <a:rPr lang="en-US" dirty="0" smtClean="0"/>
              <a:t>Use of spectrophotometer</a:t>
            </a:r>
          </a:p>
          <a:p>
            <a:pPr>
              <a:buFont typeface="Arial"/>
              <a:buChar char="•"/>
            </a:pPr>
            <a:r>
              <a:rPr lang="en-US" dirty="0" smtClean="0"/>
              <a:t> Change antibiotics to correct redundancy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Picture 19" descr="pipette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14" y="2128859"/>
            <a:ext cx="5176253" cy="3780875"/>
          </a:xfrm>
          <a:prstGeom prst="rect">
            <a:avLst/>
          </a:prstGeom>
        </p:spPr>
      </p:pic>
      <p:pic>
        <p:nvPicPr>
          <p:cNvPr id="22" name="Picture 21" descr="spectrophotome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184" y="2918883"/>
            <a:ext cx="4483100" cy="298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 bwMode="auto">
          <a:xfrm>
            <a:off x="0" y="0"/>
            <a:ext cx="12395200" cy="711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ouble Brace 3"/>
          <p:cNvSpPr/>
          <p:nvPr/>
        </p:nvSpPr>
        <p:spPr>
          <a:xfrm>
            <a:off x="677341" y="1032933"/>
            <a:ext cx="7298260" cy="1151468"/>
          </a:xfrm>
          <a:prstGeom prst="bracePair">
            <a:avLst/>
          </a:prstGeom>
          <a:noFill/>
          <a:ln w="63500" cap="flat"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5" name="Title 1"/>
          <p:cNvSpPr txBox="1">
            <a:spLocks/>
          </p:cNvSpPr>
          <p:nvPr/>
        </p:nvSpPr>
        <p:spPr>
          <a:xfrm>
            <a:off x="1007194" y="856149"/>
            <a:ext cx="7425605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1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Acknowledgements</a:t>
            </a:r>
            <a:endParaRPr kumimoji="0" lang="en-US" sz="4400" b="0" i="0" u="none" strike="noStrike" kern="1200" cap="all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2286003"/>
            <a:ext cx="8128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9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Mr. Wyeth </a:t>
            </a:r>
            <a:r>
              <a:rPr lang="en-US" sz="3900" dirty="0" err="1" smtClean="0">
                <a:solidFill>
                  <a:srgbClr val="FFFFFF"/>
                </a:solidFill>
                <a:latin typeface="Gill Sans Light"/>
                <a:cs typeface="Gill Sans Light"/>
              </a:rPr>
              <a:t>Collo</a:t>
            </a:r>
            <a:endParaRPr lang="en-US" sz="3900" dirty="0" smtClean="0">
              <a:solidFill>
                <a:srgbClr val="FFFFFF"/>
              </a:solidFill>
              <a:latin typeface="Gill Sans Light"/>
              <a:cs typeface="Gill Sans Light"/>
            </a:endParaRPr>
          </a:p>
          <a:p>
            <a:pPr>
              <a:buNone/>
            </a:pPr>
            <a:r>
              <a:rPr lang="en-US" sz="39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Dr. Ali </a:t>
            </a:r>
            <a:r>
              <a:rPr lang="en-US" sz="3900" dirty="0" err="1" smtClean="0">
                <a:solidFill>
                  <a:srgbClr val="FFFFFF"/>
                </a:solidFill>
                <a:latin typeface="Gill Sans Light"/>
                <a:cs typeface="Gill Sans Light"/>
              </a:rPr>
              <a:t>Khoshnan</a:t>
            </a:r>
            <a:endParaRPr lang="en-US" sz="3900" dirty="0" smtClean="0">
              <a:solidFill>
                <a:srgbClr val="FFFFFF"/>
              </a:solidFill>
              <a:latin typeface="Gill Sans Light"/>
              <a:cs typeface="Gill Sans Light"/>
            </a:endParaRPr>
          </a:p>
          <a:p>
            <a:pPr>
              <a:buNone/>
            </a:pPr>
            <a:r>
              <a:rPr lang="en-US" sz="39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SSEP</a:t>
            </a:r>
          </a:p>
          <a:p>
            <a:pPr>
              <a:buNone/>
            </a:pPr>
            <a:r>
              <a:rPr lang="en-US" sz="3900" dirty="0" err="1" smtClean="0">
                <a:solidFill>
                  <a:srgbClr val="FFFFFF"/>
                </a:solidFill>
                <a:latin typeface="Gill Sans Light"/>
                <a:cs typeface="Gill Sans Light"/>
              </a:rPr>
              <a:t>Nanoracks</a:t>
            </a:r>
            <a:endParaRPr lang="en-US" sz="3900" dirty="0" smtClean="0">
              <a:solidFill>
                <a:srgbClr val="FFFFFF"/>
              </a:solidFill>
              <a:latin typeface="Gill Sans Light"/>
              <a:cs typeface="Gill Sans Light"/>
            </a:endParaRPr>
          </a:p>
          <a:p>
            <a:pPr>
              <a:buNone/>
            </a:pPr>
            <a:r>
              <a:rPr lang="en-US" sz="39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California Institute of Technology</a:t>
            </a:r>
          </a:p>
          <a:p>
            <a:pPr>
              <a:buNone/>
            </a:pPr>
            <a:r>
              <a:rPr lang="en-US" sz="39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The Smithsonian Institution</a:t>
            </a:r>
            <a:endParaRPr lang="en-US" sz="3900" dirty="0" smtClean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725044" y="6094785"/>
            <a:ext cx="3598009" cy="763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373852" y="6072578"/>
            <a:ext cx="818148" cy="785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602" t="12107" r="9011" b="21105"/>
          <a:stretch/>
        </p:blipFill>
        <p:spPr>
          <a:xfrm>
            <a:off x="5219802" y="6092907"/>
            <a:ext cx="2442410" cy="765093"/>
          </a:xfrm>
          <a:prstGeom prst="rect">
            <a:avLst/>
          </a:prstGeom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27837" y="3902360"/>
            <a:ext cx="2164163" cy="208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09923" y="3918529"/>
            <a:ext cx="2089824" cy="20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80436" y="230226"/>
            <a:ext cx="4226011" cy="627723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4129" y="2286000"/>
            <a:ext cx="5681472" cy="402336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>
                <a:cs typeface="Gill Sans Light"/>
              </a:rPr>
              <a:t> Astronaut </a:t>
            </a:r>
            <a:r>
              <a:rPr lang="en-US" dirty="0" smtClean="0">
                <a:cs typeface="Gill Sans Light"/>
              </a:rPr>
              <a:t>Fred </a:t>
            </a:r>
            <a:r>
              <a:rPr lang="en-US" dirty="0" err="1" smtClean="0">
                <a:cs typeface="Gill Sans Light"/>
              </a:rPr>
              <a:t>Haise</a:t>
            </a:r>
            <a:r>
              <a:rPr lang="en-US" dirty="0" smtClean="0">
                <a:cs typeface="Gill Sans Light"/>
              </a:rPr>
              <a:t> infected by </a:t>
            </a:r>
            <a:r>
              <a:rPr lang="en-US" i="1" dirty="0" smtClean="0">
                <a:cs typeface="Gill Sans Light"/>
              </a:rPr>
              <a:t>P. </a:t>
            </a:r>
            <a:r>
              <a:rPr lang="en-US" i="1" dirty="0" err="1" smtClean="0">
                <a:cs typeface="Gill Sans Light"/>
              </a:rPr>
              <a:t>aeruginosa</a:t>
            </a:r>
            <a:r>
              <a:rPr lang="en-US" i="1" dirty="0" smtClean="0">
                <a:cs typeface="Gill Sans Light"/>
              </a:rPr>
              <a:t> </a:t>
            </a:r>
            <a:r>
              <a:rPr lang="en-US" dirty="0" smtClean="0">
                <a:cs typeface="Gill Sans Light"/>
              </a:rPr>
              <a:t>on Apollo </a:t>
            </a:r>
            <a:r>
              <a:rPr lang="en-US" dirty="0" smtClean="0">
                <a:cs typeface="Gill Sans Light"/>
              </a:rPr>
              <a:t>13 (1970)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cs typeface="Gill Sans Light"/>
              </a:rPr>
              <a:t>Bacteria contaminated water supply</a:t>
            </a:r>
          </a:p>
          <a:p>
            <a:pPr>
              <a:buFont typeface="Arial"/>
              <a:buChar char="•"/>
            </a:pPr>
            <a:r>
              <a:rPr lang="en-US" dirty="0" smtClean="0"/>
              <a:t> Spaceflight is known to decrease human immune response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Affects T-Cell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777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Pseudomonas </a:t>
            </a:r>
            <a:r>
              <a:rPr lang="en-US" i="1" dirty="0" err="1"/>
              <a:t>aeruginosa</a:t>
            </a:r>
            <a:r>
              <a:rPr lang="en-US" i="1" dirty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763126" y="791661"/>
            <a:ext cx="5366084" cy="429286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800100" lvl="1" indent="-342900" fontAlgn="base">
              <a:buFont typeface="Arial"/>
              <a:buChar char="•"/>
            </a:pPr>
            <a:r>
              <a:rPr lang="en-US" sz="2200" dirty="0"/>
              <a:t>facultative anaerobe</a:t>
            </a:r>
          </a:p>
          <a:p>
            <a:pPr marL="800100" lvl="1" indent="-342900" fontAlgn="base">
              <a:buFont typeface="Arial"/>
              <a:buChar char="•"/>
            </a:pPr>
            <a:r>
              <a:rPr lang="en-US" sz="2200" dirty="0"/>
              <a:t>innate resistance to variety of antibiotics</a:t>
            </a:r>
          </a:p>
          <a:p>
            <a:pPr marL="1257300" lvl="2" indent="-342900" fontAlgn="base">
              <a:buFont typeface="Arial"/>
              <a:buChar char="•"/>
            </a:pPr>
            <a:r>
              <a:rPr lang="en-US" sz="2200" b="1" dirty="0">
                <a:latin typeface="Gill Sans Light"/>
                <a:cs typeface="Gill Sans Light"/>
              </a:rPr>
              <a:t>can easily develop new resistance</a:t>
            </a:r>
          </a:p>
          <a:p>
            <a:pPr marL="800100" lvl="1" indent="-342900" fontAlgn="base">
              <a:buFont typeface="Arial"/>
              <a:buChar char="•"/>
            </a:pPr>
            <a:r>
              <a:rPr lang="en-US" sz="2200" dirty="0"/>
              <a:t>often found in soil</a:t>
            </a:r>
          </a:p>
          <a:p>
            <a:pPr marL="800100" lvl="1" indent="-342900" fontAlgn="base">
              <a:buFont typeface="Arial"/>
              <a:buChar char="•"/>
            </a:pPr>
            <a:r>
              <a:rPr lang="en-US" sz="2200" dirty="0"/>
              <a:t>very few nutritional requirements</a:t>
            </a:r>
          </a:p>
          <a:p>
            <a:pPr marL="800100" lvl="1" indent="-342900" fontAlgn="base">
              <a:buFont typeface="Arial"/>
              <a:buChar char="•"/>
            </a:pPr>
            <a:r>
              <a:rPr lang="en-US" sz="2200" dirty="0"/>
              <a:t>affects those with compromised immune system or exposed tissue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809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010918" y="1840653"/>
            <a:ext cx="2697480" cy="2697480"/>
          </a:xfrm>
          <a:prstGeom prst="ellipse">
            <a:avLst/>
          </a:prstGeom>
          <a:solidFill>
            <a:srgbClr val="E9D5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Oval 8"/>
          <p:cNvSpPr/>
          <p:nvPr/>
        </p:nvSpPr>
        <p:spPr>
          <a:xfrm>
            <a:off x="4871716" y="1806787"/>
            <a:ext cx="2697480" cy="2697480"/>
          </a:xfrm>
          <a:prstGeom prst="ellipse">
            <a:avLst/>
          </a:prstGeom>
          <a:solidFill>
            <a:srgbClr val="7796DB"/>
          </a:solidFill>
          <a:ln>
            <a:solidFill>
              <a:srgbClr val="7796D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Oval 9"/>
          <p:cNvSpPr/>
          <p:nvPr/>
        </p:nvSpPr>
        <p:spPr>
          <a:xfrm>
            <a:off x="8703278" y="1806787"/>
            <a:ext cx="2697480" cy="2697480"/>
          </a:xfrm>
          <a:prstGeom prst="ellipse">
            <a:avLst/>
          </a:prstGeom>
          <a:solidFill>
            <a:srgbClr val="3B003C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Plus 10"/>
          <p:cNvSpPr/>
          <p:nvPr/>
        </p:nvSpPr>
        <p:spPr>
          <a:xfrm>
            <a:off x="3906520" y="2822787"/>
            <a:ext cx="822960" cy="822960"/>
          </a:xfrm>
          <a:prstGeom prst="mathPlu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Equal 11"/>
          <p:cNvSpPr/>
          <p:nvPr/>
        </p:nvSpPr>
        <p:spPr>
          <a:xfrm>
            <a:off x="7733453" y="2822787"/>
            <a:ext cx="822960" cy="822960"/>
          </a:xfrm>
          <a:prstGeom prst="mathEqual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ounded Rectangle 15"/>
          <p:cNvSpPr/>
          <p:nvPr/>
        </p:nvSpPr>
        <p:spPr>
          <a:xfrm>
            <a:off x="1726279" y="7755779"/>
            <a:ext cx="1165012" cy="253559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/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ounded Rectangle 16"/>
          <p:cNvSpPr/>
          <p:nvPr/>
        </p:nvSpPr>
        <p:spPr>
          <a:xfrm rot="3443874">
            <a:off x="1472279" y="8162179"/>
            <a:ext cx="1165012" cy="253559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/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ounded Rectangle 17"/>
          <p:cNvSpPr/>
          <p:nvPr/>
        </p:nvSpPr>
        <p:spPr>
          <a:xfrm rot="8397170">
            <a:off x="1878679" y="7908179"/>
            <a:ext cx="1165012" cy="253559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/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ounded Rectangle 18"/>
          <p:cNvSpPr/>
          <p:nvPr/>
        </p:nvSpPr>
        <p:spPr>
          <a:xfrm rot="2592107">
            <a:off x="2031079" y="8060579"/>
            <a:ext cx="1165012" cy="253559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/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ounded Rectangle 19"/>
          <p:cNvSpPr/>
          <p:nvPr/>
        </p:nvSpPr>
        <p:spPr>
          <a:xfrm>
            <a:off x="1370679" y="7997079"/>
            <a:ext cx="1165012" cy="253559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/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ounded Rectangle 20"/>
          <p:cNvSpPr/>
          <p:nvPr/>
        </p:nvSpPr>
        <p:spPr>
          <a:xfrm rot="6814312">
            <a:off x="2183479" y="8212979"/>
            <a:ext cx="1165012" cy="253559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/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ounded Rectangle 21"/>
          <p:cNvSpPr/>
          <p:nvPr/>
        </p:nvSpPr>
        <p:spPr>
          <a:xfrm rot="20338223">
            <a:off x="1637379" y="8479679"/>
            <a:ext cx="1165012" cy="253559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/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ounded Rectangle 22"/>
          <p:cNvSpPr/>
          <p:nvPr/>
        </p:nvSpPr>
        <p:spPr>
          <a:xfrm rot="4072198">
            <a:off x="1218278" y="8263779"/>
            <a:ext cx="1165012" cy="253559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/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1287135" y="2862398"/>
            <a:ext cx="2155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Gill Sans Light"/>
                <a:cs typeface="Gill Sans Light"/>
              </a:rPr>
              <a:t>Bacteria</a:t>
            </a:r>
            <a:endParaRPr lang="en-US" sz="2800" dirty="0">
              <a:latin typeface="Gill Sans Light"/>
              <a:cs typeface="Gill Sans Light"/>
            </a:endParaRPr>
          </a:p>
        </p:txBody>
      </p:sp>
      <p:pic>
        <p:nvPicPr>
          <p:cNvPr id="25" name="Picture 24" descr="Astronaut-in-Microgravity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582" y="6858000"/>
            <a:ext cx="2553218" cy="289196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22535" y="2862398"/>
            <a:ext cx="2155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Gill Sans Light"/>
                <a:cs typeface="Gill Sans Light"/>
              </a:rPr>
              <a:t>Microgravity</a:t>
            </a:r>
            <a:endParaRPr lang="en-US" sz="2800" dirty="0">
              <a:latin typeface="Gill Sans Light"/>
              <a:cs typeface="Gill Sans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53517" y="6858000"/>
            <a:ext cx="2209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dirty="0" smtClean="0">
                <a:solidFill>
                  <a:srgbClr val="FFFFFF"/>
                </a:solidFill>
                <a:effectLst>
                  <a:outerShdw blurRad="50800" dist="38100" dir="8100000" algn="bl">
                    <a:srgbClr val="000000">
                      <a:alpha val="43000"/>
                    </a:srgbClr>
                  </a:outerShdw>
                </a:effectLst>
                <a:latin typeface="Academy Engraved LET"/>
                <a:cs typeface="Academy Engraved LET"/>
              </a:rPr>
              <a:t>?</a:t>
            </a:r>
            <a:endParaRPr lang="en-US" sz="25000" dirty="0">
              <a:solidFill>
                <a:srgbClr val="FFFFFF"/>
              </a:solidFill>
              <a:effectLst>
                <a:outerShdw blurRad="50800" dist="38100" dir="8100000" algn="bl">
                  <a:srgbClr val="000000">
                    <a:alpha val="43000"/>
                  </a:srgbClr>
                </a:outerShdw>
              </a:effectLst>
              <a:latin typeface="Academy Engraved LET"/>
              <a:cs typeface="Academy Engraved L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55632 " pathEditMode="relative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55632 " pathEditMode="relative" ptsTypes="AA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55632 " pathEditMode="relative" ptsTypes="AA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55632 " pathEditMode="relative" ptsTypes="AA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55632 " pathEditMode="relative" ptsTypes="AA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55632 " pathEditMode="relative" ptsTypes="AA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55632 " pathEditMode="relative" ptsTypes="AA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1042 -0.54444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-2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073E-6 1.12193E-6 L -0.01887 -0.85373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4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fontAlgn="base"/>
            <a:r>
              <a:rPr lang="en-US" sz="2200" dirty="0" smtClean="0">
                <a:cs typeface="Gill Sans Light"/>
              </a:rPr>
              <a:t>Type </a:t>
            </a:r>
            <a:r>
              <a:rPr lang="en-US" sz="2200" dirty="0">
                <a:cs typeface="Gill Sans Light"/>
              </a:rPr>
              <a:t>3 FME</a:t>
            </a:r>
          </a:p>
          <a:p>
            <a:pPr lvl="2" fontAlgn="base"/>
            <a:r>
              <a:rPr lang="en-US" sz="2200" dirty="0">
                <a:latin typeface="Gill Sans Light"/>
                <a:cs typeface="Gill Sans Light"/>
              </a:rPr>
              <a:t>Main Volume: 5.50 ml of broth medium</a:t>
            </a:r>
          </a:p>
          <a:p>
            <a:pPr lvl="3" fontAlgn="base"/>
            <a:r>
              <a:rPr lang="en-US" sz="2000" dirty="0">
                <a:latin typeface="Gill Sans Light"/>
                <a:cs typeface="Gill Sans Light"/>
              </a:rPr>
              <a:t>0.5% peptone</a:t>
            </a:r>
          </a:p>
          <a:p>
            <a:pPr lvl="3" fontAlgn="base"/>
            <a:r>
              <a:rPr lang="en-US" sz="2000" dirty="0">
                <a:latin typeface="Gill Sans Light"/>
                <a:cs typeface="Gill Sans Light"/>
              </a:rPr>
              <a:t>0.3% chicken extract</a:t>
            </a:r>
          </a:p>
          <a:p>
            <a:pPr lvl="3" fontAlgn="base"/>
            <a:r>
              <a:rPr lang="en-US" sz="2000" dirty="0">
                <a:latin typeface="Gill Sans Light"/>
                <a:cs typeface="Gill Sans Light"/>
              </a:rPr>
              <a:t>0.5% </a:t>
            </a:r>
            <a:r>
              <a:rPr lang="en-US" sz="2000" dirty="0" err="1">
                <a:latin typeface="Gill Sans Light"/>
                <a:cs typeface="Gill Sans Light"/>
              </a:rPr>
              <a:t>NaCl</a:t>
            </a:r>
            <a:endParaRPr lang="en-US" sz="2000" dirty="0">
              <a:latin typeface="Gill Sans Light"/>
              <a:cs typeface="Gill Sans Light"/>
            </a:endParaRPr>
          </a:p>
          <a:p>
            <a:pPr lvl="3" fontAlgn="base"/>
            <a:r>
              <a:rPr lang="en-US" sz="2000" dirty="0">
                <a:latin typeface="Gill Sans Light"/>
                <a:cs typeface="Gill Sans Light"/>
              </a:rPr>
              <a:t>0.5% arabinose</a:t>
            </a:r>
          </a:p>
          <a:p>
            <a:pPr lvl="2" fontAlgn="base"/>
            <a:r>
              <a:rPr lang="en-US" sz="2200" dirty="0">
                <a:latin typeface="Gill Sans Light"/>
                <a:cs typeface="Gill Sans Light"/>
              </a:rPr>
              <a:t>Short Ampoule A: </a:t>
            </a:r>
            <a:r>
              <a:rPr lang="en-US" sz="2200" b="1" dirty="0">
                <a:latin typeface="Gill Sans Light"/>
                <a:cs typeface="Gill Sans Light"/>
              </a:rPr>
              <a:t>1 mg </a:t>
            </a:r>
            <a:r>
              <a:rPr lang="en-US" sz="2200" dirty="0">
                <a:latin typeface="Gill Sans Light"/>
                <a:cs typeface="Gill Sans Light"/>
              </a:rPr>
              <a:t>freeze-dried </a:t>
            </a:r>
            <a:r>
              <a:rPr lang="en-US" sz="2200" i="1" dirty="0">
                <a:latin typeface="Gill Sans Light"/>
                <a:cs typeface="Gill Sans Light"/>
              </a:rPr>
              <a:t>P. </a:t>
            </a:r>
            <a:r>
              <a:rPr lang="en-US" sz="2200" i="1" dirty="0" err="1">
                <a:latin typeface="Gill Sans Light"/>
                <a:cs typeface="Gill Sans Light"/>
              </a:rPr>
              <a:t>aeruginosa</a:t>
            </a:r>
            <a:endParaRPr lang="en-US" sz="2200" dirty="0">
              <a:latin typeface="Gill Sans Light"/>
              <a:cs typeface="Gill Sans Light"/>
            </a:endParaRPr>
          </a:p>
          <a:p>
            <a:pPr lvl="2" fontAlgn="base"/>
            <a:r>
              <a:rPr lang="en-US" sz="2200" dirty="0">
                <a:latin typeface="Gill Sans Light"/>
                <a:cs typeface="Gill Sans Light"/>
              </a:rPr>
              <a:t>Short Ampoule B: </a:t>
            </a:r>
            <a:r>
              <a:rPr lang="en-US" sz="2200" b="1" dirty="0">
                <a:latin typeface="Gill Sans Light"/>
                <a:cs typeface="Gill Sans Light"/>
              </a:rPr>
              <a:t>0.512 ml of 0.5 mg/ml</a:t>
            </a:r>
            <a:r>
              <a:rPr lang="en-US" sz="2200" dirty="0">
                <a:latin typeface="Gill Sans Light"/>
                <a:cs typeface="Gill Sans Light"/>
              </a:rPr>
              <a:t> L-</a:t>
            </a:r>
            <a:r>
              <a:rPr lang="en-US" sz="2200" dirty="0" err="1">
                <a:latin typeface="Gill Sans Light"/>
                <a:cs typeface="Gill Sans Light"/>
              </a:rPr>
              <a:t>Valine</a:t>
            </a:r>
            <a:r>
              <a:rPr lang="en-US" sz="2200" dirty="0">
                <a:latin typeface="Gill Sans Light"/>
                <a:cs typeface="Gill Sans Light"/>
              </a:rPr>
              <a:t> in distilled water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50400" y="5547360"/>
            <a:ext cx="7467600" cy="7620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66510" y="5812254"/>
            <a:ext cx="3048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00310" y="5812254"/>
            <a:ext cx="3048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61910" y="5736054"/>
            <a:ext cx="45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+mn-lt"/>
              </a:rPr>
              <a:t>A</a:t>
            </a:r>
            <a:endParaRPr lang="en-US" sz="2500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95710" y="5736054"/>
            <a:ext cx="45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+mn-lt"/>
              </a:rPr>
              <a:t>B</a:t>
            </a:r>
            <a:endParaRPr lang="en-US" sz="25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725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procedures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 rot="5400000">
            <a:off x="7752998" y="2842334"/>
            <a:ext cx="6197601" cy="102093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 rot="5400000">
            <a:off x="1481924" y="4244285"/>
            <a:ext cx="2642978" cy="49296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4850458" y="4262416"/>
            <a:ext cx="2642989" cy="45670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344010" y="5341892"/>
            <a:ext cx="224992" cy="161451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Oval 12"/>
          <p:cNvSpPr/>
          <p:nvPr/>
        </p:nvSpPr>
        <p:spPr>
          <a:xfrm>
            <a:off x="7276276" y="5595892"/>
            <a:ext cx="224992" cy="161451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Oval 14"/>
          <p:cNvSpPr/>
          <p:nvPr/>
        </p:nvSpPr>
        <p:spPr>
          <a:xfrm>
            <a:off x="7428677" y="5443492"/>
            <a:ext cx="224992" cy="161451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/>
        </p:nvSpPr>
        <p:spPr>
          <a:xfrm>
            <a:off x="4639733" y="2150533"/>
            <a:ext cx="340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Ampoule A</a:t>
            </a:r>
            <a:r>
              <a:rPr lang="en-US" sz="2400" i="1" dirty="0" smtClean="0">
                <a:latin typeface="Gill Sans Light"/>
                <a:cs typeface="Gill Sans Light"/>
              </a:rPr>
              <a:t>: P.  </a:t>
            </a:r>
            <a:r>
              <a:rPr lang="en-US" sz="2400" i="1" dirty="0" err="1" smtClean="0">
                <a:latin typeface="Gill Sans Light"/>
                <a:cs typeface="Gill Sans Light"/>
              </a:rPr>
              <a:t>aeruginosa</a:t>
            </a:r>
            <a:r>
              <a:rPr lang="en-US" sz="2400" i="1" dirty="0" smtClean="0">
                <a:latin typeface="Gill Sans Light"/>
                <a:cs typeface="Gill Sans Light"/>
              </a:rPr>
              <a:t> </a:t>
            </a:r>
            <a:endParaRPr lang="en-US" sz="2400" i="1" dirty="0">
              <a:latin typeface="Gill Sans Light"/>
              <a:cs typeface="Gill Sans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9866" y="2150533"/>
            <a:ext cx="340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Ampoule B</a:t>
            </a:r>
            <a:r>
              <a:rPr lang="en-US" sz="2400" i="1" dirty="0" smtClean="0">
                <a:latin typeface="Gill Sans Light"/>
                <a:cs typeface="Gill Sans Light"/>
              </a:rPr>
              <a:t>: </a:t>
            </a:r>
            <a:r>
              <a:rPr lang="en-US" sz="2400" dirty="0" smtClean="0">
                <a:latin typeface="Gill Sans Light"/>
                <a:cs typeface="Gill Sans Light"/>
              </a:rPr>
              <a:t>L-</a:t>
            </a:r>
            <a:r>
              <a:rPr lang="en-US" sz="2400" dirty="0" err="1" smtClean="0">
                <a:latin typeface="Gill Sans Light"/>
                <a:cs typeface="Gill Sans Light"/>
              </a:rPr>
              <a:t>Valine</a:t>
            </a:r>
            <a:endParaRPr lang="en-US" sz="2400" i="1" dirty="0">
              <a:latin typeface="Gill Sans Light"/>
              <a:cs typeface="Gill Sans Light"/>
            </a:endParaRPr>
          </a:p>
        </p:txBody>
      </p:sp>
      <p:sp>
        <p:nvSpPr>
          <p:cNvPr id="21" name="Round Diagonal Corner Rectangle 20"/>
          <p:cNvSpPr/>
          <p:nvPr/>
        </p:nvSpPr>
        <p:spPr>
          <a:xfrm>
            <a:off x="3386664" y="5390975"/>
            <a:ext cx="321763" cy="230892"/>
          </a:xfrm>
          <a:prstGeom prst="round2DiagRect">
            <a:avLst/>
          </a:prstGeom>
          <a:solidFill>
            <a:srgbClr val="41004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ound Diagonal Corner Rectangle 23"/>
          <p:cNvSpPr/>
          <p:nvPr/>
        </p:nvSpPr>
        <p:spPr>
          <a:xfrm>
            <a:off x="3522131" y="5289375"/>
            <a:ext cx="321763" cy="230892"/>
          </a:xfrm>
          <a:prstGeom prst="round2DiagRect">
            <a:avLst/>
          </a:prstGeom>
          <a:solidFill>
            <a:srgbClr val="41004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ound Diagonal Corner Rectangle 24"/>
          <p:cNvSpPr/>
          <p:nvPr/>
        </p:nvSpPr>
        <p:spPr>
          <a:xfrm>
            <a:off x="3691465" y="5560308"/>
            <a:ext cx="321763" cy="230892"/>
          </a:xfrm>
          <a:prstGeom prst="round2DiagRect">
            <a:avLst/>
          </a:prstGeom>
          <a:solidFill>
            <a:srgbClr val="41004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Diamond 30"/>
          <p:cNvSpPr/>
          <p:nvPr/>
        </p:nvSpPr>
        <p:spPr>
          <a:xfrm>
            <a:off x="11399520" y="-1122680"/>
            <a:ext cx="335280" cy="335280"/>
          </a:xfrm>
          <a:prstGeom prst="diamond">
            <a:avLst/>
          </a:prstGeom>
          <a:solidFill>
            <a:srgbClr val="E9D5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gular Pentagon 31"/>
          <p:cNvSpPr/>
          <p:nvPr/>
        </p:nvSpPr>
        <p:spPr>
          <a:xfrm>
            <a:off x="10789920" y="-1173480"/>
            <a:ext cx="284480" cy="284480"/>
          </a:xfrm>
          <a:prstGeom prst="pentagon">
            <a:avLst/>
          </a:prstGeom>
          <a:solidFill>
            <a:srgbClr val="6B86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Trapezoid 32"/>
          <p:cNvSpPr/>
          <p:nvPr/>
        </p:nvSpPr>
        <p:spPr>
          <a:xfrm>
            <a:off x="11150600" y="-944880"/>
            <a:ext cx="208280" cy="182880"/>
          </a:xfrm>
          <a:prstGeom prst="trapezoid">
            <a:avLst/>
          </a:prstGeom>
          <a:solidFill>
            <a:srgbClr val="D0737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ight Triangle 33"/>
          <p:cNvSpPr/>
          <p:nvPr/>
        </p:nvSpPr>
        <p:spPr>
          <a:xfrm>
            <a:off x="10789920" y="-944880"/>
            <a:ext cx="335280" cy="335280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8343900" y="3009900"/>
            <a:ext cx="168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Growth Medium </a:t>
            </a:r>
            <a:endParaRPr lang="en-US" dirty="0"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4028 C -0.00091 -0.06343 -0.0013 -0.08657 -0.00182 -0.10949 C -0.00221 -0.12014 -0.00377 -0.16829 -0.00455 -0.18102 C -0.00507 -0.18704 -0.00807 -0.20139 -0.00872 -0.20579 C -0.01393 -0.23958 -0.02005 -0.27199 -0.02682 -0.3044 C -0.03177 -0.32778 -0.03645 -0.34861 -0.04205 -0.37106 C -0.0444 -0.38032 -0.04466 -0.38519 -0.04765 -0.39329 C -0.05468 -0.41157 -0.06966 -0.42037 -0.08099 -0.42546 C -0.09309 -0.42407 -0.10247 -0.43032 -0.10872 -0.41319 C -0.10729 -0.35069 -0.10729 -0.37222 -0.10729 -0.34884 L -0.10872 0.01898 " pathEditMode="relative" ptsTypes="fffffffff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3264 C -0.00313 -0.06064 -0.00794 -0.08518 -0.01289 -0.11157 C -0.01693 -0.13287 -0.01953 -0.15463 -0.02266 -0.17592 C -0.02487 -0.19074 -0.02578 -0.20902 -0.02956 -0.22268 C -0.03021 -0.225 -0.03177 -0.22592 -0.03242 -0.22777 C -0.03503 -0.23588 -0.03776 -0.24375 -0.03932 -0.25231 C -0.04323 -0.27222 -0.04635 -0.29213 -0.05039 -0.31157 C -0.05664 -0.34166 -0.06523 -0.3706 -0.07409 -0.39814 C -0.07604 -0.40393 -0.07734 -0.41018 -0.07956 -0.41527 C -0.08203 -0.42083 -0.08789 -0.43009 -0.08789 -0.43009 C -0.09349 -0.42939 -0.09922 -0.43055 -0.10456 -0.42777 C -0.10625 -0.42708 -0.10703 -0.42338 -0.10742 -0.42037 C -0.10898 -0.41157 -0.10925 -0.40231 -0.11016 -0.39305 C -0.11042 -0.39051 -0.1112 -0.38819 -0.11159 -0.38564 C -0.11302 -0.02777 -0.11289 -0.1537 -0.11289 -0.00787 " pathEditMode="fixed" ptsTypes="ffffffffffffffA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0.01551 C -0.00691 -0.05278 -0.00521 -0.08519 -0.01576 -0.1169 C -0.01836 -0.13843 -0.02253 -0.16065 -0.02683 -0.18102 C -0.03412 -0.21551 -0.02513 -0.16898 -0.03243 -0.2081 C -0.03295 -0.21065 -0.03386 -0.21551 -0.03386 -0.21551 C -0.03568 -0.23542 -0.03855 -0.25602 -0.04219 -0.27477 C -0.04271 -0.27986 -0.04284 -0.28496 -0.04349 -0.28959 C -0.04428 -0.29468 -0.04636 -0.3044 -0.04636 -0.3044 C -0.04753 -0.31968 -0.04792 -0.3426 -0.05183 -0.35625 C -0.05508 -0.36736 -0.05808 -0.37176 -0.06159 -0.38102 C -0.06771 -0.39746 -0.06303 -0.39306 -0.06993 -0.40324 C -0.07149 -0.40556 -0.08412 -0.425 -0.08803 -0.42801 C -0.09076 -0.43033 -0.09636 -0.43287 -0.09636 -0.43287 C -0.09727 -0.42963 -0.09779 -0.42593 -0.09909 -0.42292 C -0.10027 -0.42084 -0.10261 -0.42084 -0.10326 -0.41806 C -0.10456 -0.41366 -0.1043 -0.40834 -0.10469 -0.40324 C -0.10287 -0.17223 -0.10326 -0.28496 -0.10326 -0.06505 L -0.10053 0.00671 " pathEditMode="relative" ptsTypes="ffffffffffffffffAA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91 -0.03033 C 0.00455 -0.06181 0.00104 -0.03936 -0.00091 -0.11436 C -0.00183 -0.14422 -0.00482 -0.17477 -0.00925 -0.20324 C -0.01016 -0.22547 -0.01068 -0.24422 -0.01341 -0.26505 C -0.01602 -0.30487 -0.0155 -0.34607 -0.02735 -0.38102 C -0.02891 -0.39144 -0.03086 -0.39862 -0.03295 -0.40811 C -0.03412 -0.41297 -0.03412 -0.41875 -0.03568 -0.42292 C -0.03659 -0.42547 -0.03737 -0.42824 -0.03841 -0.43033 C -0.04063 -0.43496 -0.04545 -0.44283 -0.04545 -0.44283 C -0.05248 -0.44213 -0.05964 -0.44352 -0.06628 -0.44028 C -0.06706 -0.44005 -0.06927 -0.42199 -0.07045 -0.41551 C -0.07149 -0.3801 -0.0711 -0.37686 -0.07461 -0.35139 C -0.07396 -0.2382 -0.07175 -0.12408 -0.07175 -0.01065 " pathEditMode="relative" ptsTypes="ffffffffffffA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-0.04005 C -0.00208 -0.06458 -0.00208 -0.08958 -0.00573 -0.1132 C -0.00651 -0.13009 -0.00664 -0.14722 -0.00768 -0.16389 C -0.00833 -0.17338 -0.01224 -0.18287 -0.01341 -0.19213 C -0.0155 -0.20926 -0.01667 -0.22593 -0.02083 -0.24236 C -0.02357 -0.2706 -0.02357 -0.30046 -0.03216 -0.32685 C -0.03542 -0.33634 -0.0349 -0.34421 -0.04518 -0.34745 C -0.06914 -0.34583 -0.07604 -0.35023 -0.08294 -0.33056 C -0.08659 -0.26343 -0.09024 -0.19583 -0.09024 -0.12824 L -0.08854 -0.02292 " pathEditMode="relative" rAng="0" ptsTypes="ffffffffAA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" y="-14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91 -0.01805 C -0.00143 -0.08079 -0.00143 -0.14329 -0.00221 -0.20579 C -0.0026 -0.22731 -0.00677 -0.24676 -0.00925 -0.26736 C -0.01224 -0.29143 -0.0168 -0.32616 -0.03008 -0.33912 C -0.03242 -0.34143 -0.04063 -0.34514 -0.04388 -0.34653 C -0.05417 -0.34514 -0.05833 -0.34907 -0.06471 -0.33912 C -0.06732 -0.33542 -0.0694 -0.33079 -0.07175 -0.32662 C -0.07318 -0.3243 -0.07591 -0.31921 -0.07591 -0.31921 C -0.07552 -0.29537 -0.07539 -0.27153 -0.07448 -0.24768 C -0.07435 -0.24352 -0.07318 -0.23981 -0.07305 -0.23542 C -0.07214 -0.18981 -0.08099 -0.14815 -0.06758 -0.1118 C -0.06654 -0.08125 -0.06484 -0.05602 -0.06341 -0.02546 C -0.06276 -0.01042 -0.06055 0.00394 -0.06055 0.01898 " pathEditMode="relative" ptsTypes="ffffffffffffA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04167E-6 -7.40741E-7 C 0.00026 -0.02731 0.00078 -0.0544 0.0013 -0.08148 C 0.00208 -0.1294 0.00143 -0.21481 0.01784 -0.25949 C 0.01979 -0.28055 0.01914 -0.27153 0.02604 -0.28403 C 0.02878 -0.29907 0.02526 -0.28518 0.03164 -0.29653 C 0.03542 -0.30324 0.03919 -0.31366 0.04258 -0.32106 C 0.04649 -0.33055 0.05 -0.34514 0.05638 -0.35069 C 0.0582 -0.35255 0.06003 -0.35347 0.06172 -0.35555 C 0.06927 -0.3662 0.07526 -0.3787 0.08373 -0.38773 C 0.09011 -0.39468 0.09675 -0.40023 0.103 -0.40741 C 0.10951 -0.41551 0.10091 -0.41065 0.1112 -0.41736 C 0.11641 -0.42106 0.12227 -0.42199 0.12774 -0.42477 C 0.13672 -0.42986 0.13333 -0.43032 0.14284 -0.43704 C 0.14544 -0.43935 0.15287 -0.4412 0.15521 -0.44213 C 0.16641 -0.45602 0.18854 -0.46111 0.20182 -0.46412 C 0.2112 -0.47292 0.22175 -0.47523 0.23216 -0.47893 C 0.25534 -0.48657 0.27292 -0.48958 0.29805 -0.49143 C 0.37083 -0.48866 0.34466 -0.48889 0.37643 -0.48889 L 0.37917 0.06921 " pathEditMode="relative" rAng="0" ptsTypes="fffffffffffffffff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" y="-2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0872 0.01898 C -0.10833 -0.00834 -0.10781 -0.03542 -0.10729 -0.0625 C -0.10651 -0.11042 -0.10716 -0.19584 -0.09062 -0.24051 C -0.08867 -0.26158 -0.08932 -0.25255 -0.08229 -0.26505 C -0.07955 -0.2801 -0.08307 -0.26621 -0.07669 -0.27755 C -0.07291 -0.28426 -0.06901 -0.29468 -0.06562 -0.30209 C -0.06172 -0.31158 -0.05807 -0.32616 -0.05169 -0.33172 C -0.04987 -0.33357 -0.04791 -0.33449 -0.04622 -0.33658 C -0.03867 -0.34723 -0.03255 -0.35973 -0.02395 -0.36875 C -0.01757 -0.3757 -0.0108 -0.38125 -0.00455 -0.38843 C 0.00209 -0.39653 -0.00664 -0.39167 0.00378 -0.39838 C 0.00899 -0.40209 0.01498 -0.40301 0.02045 -0.40579 C 0.02956 -0.41088 0.02618 -0.41135 0.03581 -0.41806 C 0.03842 -0.42037 0.04584 -0.42223 0.04831 -0.42315 C 0.05964 -0.43704 0.0819 -0.44213 0.09545 -0.44514 C 0.10482 -0.45394 0.1155 -0.45625 0.12605 -0.45996 C 0.14948 -0.4676 0.16732 -0.47061 0.19271 -0.47246 C 0.26628 -0.46968 0.23985 -0.46991 0.27188 -0.46991 L 0.27461 0.08819 " pathEditMode="relative" rAng="0" ptsTypes="fffffffffffffffff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" y="-21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0052 0.00671 C -0.10013 -0.02061 -0.0996 -0.04769 -0.09908 -0.07477 C -0.0983 -0.12269 -0.09895 -0.20811 -0.08242 -0.25278 C -0.08046 -0.27385 -0.08112 -0.26482 -0.07408 -0.27732 C -0.07135 -0.29236 -0.07487 -0.27848 -0.06849 -0.28982 C -0.06471 -0.29653 -0.0608 -0.30695 -0.05742 -0.31436 C -0.05351 -0.32385 -0.04987 -0.33843 -0.04349 -0.34399 C -0.04166 -0.34584 -0.03971 -0.34676 -0.03802 -0.34885 C -0.03046 -0.35949 -0.02434 -0.37199 -0.01575 -0.38102 C -0.00937 -0.38797 -0.0026 -0.39352 0.00365 -0.4007 C 0.01029 -0.4088 0.00157 -0.40394 0.01198 -0.41065 C 0.01719 -0.41436 0.02318 -0.41528 0.02865 -0.41806 C 0.03776 -0.42315 0.03438 -0.42361 0.04401 -0.43033 C 0.04662 -0.43264 0.05404 -0.43449 0.05651 -0.43542 C 0.06784 -0.44931 0.09011 -0.4544 0.10365 -0.45741 C 0.11303 -0.46621 0.1237 -0.46852 0.13425 -0.47223 C 0.15769 -0.47986 0.17553 -0.48287 0.20092 -0.48473 C 0.27448 -0.48195 0.24805 -0.48218 0.28008 -0.48218 L 0.28282 0.07592 " pathEditMode="relative" rAng="0" ptsTypes="fffffffffffffffffA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" y="-2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1576 0.00416 C -0.11537 -0.02315 -0.11485 -0.05023 -0.11433 -0.07732 C -0.11354 -0.12523 -0.11419 -0.21065 -0.09766 -0.25533 C -0.09571 -0.27639 -0.09636 -0.26736 -0.08933 -0.27986 C -0.08659 -0.29491 -0.09011 -0.28102 -0.08373 -0.29236 C -0.07995 -0.29908 -0.07604 -0.30949 -0.07266 -0.3169 C -0.06875 -0.32639 -0.06511 -0.34098 -0.05873 -0.34653 C -0.0569 -0.34838 -0.05495 -0.34931 -0.05326 -0.35139 C -0.04571 -0.36204 -0.03959 -0.37454 -0.03099 -0.38357 C -0.02461 -0.39051 -0.01784 -0.39607 -0.01159 -0.40324 C -0.00495 -0.41135 -0.01367 -0.40648 -0.00326 -0.4132 C 0.00195 -0.4169 0.00794 -0.41783 0.01341 -0.42061 C 0.02252 -0.4257 0.01914 -0.42616 0.02877 -0.43287 C 0.03138 -0.43519 0.0388 -0.43704 0.04127 -0.43797 C 0.0526 -0.45186 0.07487 -0.45695 0.08841 -0.45996 C 0.09778 -0.46875 0.10846 -0.47107 0.11901 -0.47477 C 0.14245 -0.48241 0.16028 -0.48542 0.18567 -0.48727 C 0.25924 -0.48449 0.23281 -0.48473 0.26484 -0.48473 L 0.26758 0.07338 " pathEditMode="relative" rAng="0" ptsTypes="fffffffffffffffff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" y="-2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C -0.00066 -0.02731 0.00117 -0.07083 -0.00417 -0.10115 C -0.00326 -0.12268 -0.00313 -0.14421 -0.00144 -0.16528 C 0.00039 -0.18912 0.00651 -0.2169 0.01106 -0.23935 C 0.01302 -0.2493 0.02109 -0.30185 0.02916 -0.31342 C 0.04192 -0.33194 0.05572 -0.34699 0.0694 -0.36296 C 0.07526 -0.37014 0.07929 -0.3794 0.08606 -0.38518 C 0.08919 -0.38819 0.0927 -0.38958 0.09583 -0.39259 C 0.09921 -0.39629 0.10208 -0.40115 0.10546 -0.40486 C 0.11224 -0.41296 0.11901 -0.42083 0.1263 -0.42731 C 0.13151 -0.43217 0.14231 -0.44768 0.14713 -0.4493 C 0.15651 -0.45278 0.16614 -0.45972 0.175 -0.46666 C 0.17851 -0.46967 0.18333 -0.47708 0.1875 -0.47893 C 0.19375 -0.48217 0.20026 -0.48449 0.2069 -0.48634 C 0.21601 -0.48889 0.23463 -0.49375 0.23463 -0.49375 C 0.24244 -0.50046 0.25104 -0.50694 0.25963 -0.51111 C 0.27291 -0.52662 0.2901 -0.525 0.30546 -0.52824 C 0.32981 -0.53264 0.35468 -0.53981 0.37916 -0.54305 C 0.38229 -0.54375 0.38567 -0.54375 0.3888 -0.5456 C 0.39036 -0.54629 0.39127 -0.54977 0.39296 -0.55046 C 0.39739 -0.55208 0.40221 -0.55208 0.4069 -0.55301 C 0.4358 -0.56736 0.46575 -0.57222 0.49583 -0.57523 C 0.49765 -0.57592 0.49934 -0.57685 0.5013 -0.57778 C 0.50351 -0.57847 0.50599 -0.57893 0.50833 -0.58009 C 0.50963 -0.58055 0.51106 -0.58125 0.5125 -0.58264 C 0.51393 -0.58379 0.51497 -0.58657 0.51666 -0.5875 C 0.51966 -0.58912 0.52304 -0.58912 0.5263 -0.59004 C 0.54023 -0.59838 0.55468 -0.60231 0.5694 -0.60486 C 0.60273 -0.64166 0.5944 -0.61967 0.6638 -0.61967 L 0.65546 -0.37037 " pathEditMode="relative" ptsTypes="ffffffffffffffffffffffffffff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055 0.01898 C -0.0612 -0.00833 -0.05937 -0.05185 -0.06471 -0.08217 C -0.0638 -0.1037 -0.06367 -0.12523 -0.06198 -0.14629 C -0.06016 -0.17014 -0.05404 -0.19791 -0.04948 -0.22037 C -0.04753 -0.23032 -0.03945 -0.28287 -0.03138 -0.29444 C -0.01862 -0.31296 -0.00482 -0.32801 0.00885 -0.34398 C 0.01471 -0.35115 0.01875 -0.36041 0.02552 -0.3662 C 0.02865 -0.36921 0.03216 -0.3706 0.03529 -0.37361 C 0.03867 -0.37731 0.04154 -0.38217 0.04492 -0.38588 C 0.05169 -0.39398 0.05846 -0.40185 0.06576 -0.40833 C 0.07096 -0.41319 0.08177 -0.4287 0.08659 -0.43032 C 0.09596 -0.43379 0.1056 -0.44074 0.11445 -0.44768 C 0.11797 -0.45069 0.12279 -0.4581 0.12695 -0.45995 C 0.1332 -0.46319 0.13971 -0.46551 0.14635 -0.46736 C 0.15547 -0.4699 0.17409 -0.47477 0.17409 -0.47453 C 0.1819 -0.48148 0.19049 -0.48796 0.19909 -0.49213 C 0.21237 -0.50764 0.22956 -0.50602 0.24492 -0.50926 C 0.26927 -0.51365 0.29414 -0.52083 0.31862 -0.52407 C 0.32174 -0.52477 0.32513 -0.52477 0.32826 -0.52662 C 0.32982 -0.52731 0.33073 -0.53078 0.33242 -0.53148 C 0.33685 -0.5331 0.34167 -0.5331 0.34635 -0.53402 C 0.37526 -0.54838 0.40521 -0.55324 0.43529 -0.55625 C 0.43711 -0.55694 0.4388 -0.55787 0.44076 -0.55879 C 0.44297 -0.55949 0.44544 -0.55995 0.44779 -0.56111 C 0.44909 -0.56157 0.45052 -0.56227 0.45195 -0.56365 C 0.45339 -0.56481 0.45443 -0.56759 0.45612 -0.56852 C 0.45911 -0.57014 0.4625 -0.57014 0.46576 -0.57106 C 0.47969 -0.57939 0.49414 -0.58333 0.50885 -0.58588 C 0.54219 -0.62268 0.53385 -0.60069 0.60326 -0.60069 L 0.59492 -0.35139 " pathEditMode="relative" rAng="0" ptsTypes="ffffffffffffffffffffffffffff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-32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7175 -0.01065 C -0.0724 -0.03796 -0.07058 -0.08148 -0.07591 -0.11181 C -0.075 -0.13333 -0.07487 -0.15486 -0.07318 -0.17593 C -0.07136 -0.19977 -0.06524 -0.22755 -0.06068 -0.25 C -0.05873 -0.25995 -0.05065 -0.3125 -0.04258 -0.32407 C -0.02982 -0.34259 -0.01602 -0.35764 -0.00235 -0.37361 C 0.00351 -0.38079 0.00755 -0.39005 0.01432 -0.39583 C 0.01745 -0.39884 0.02096 -0.40023 0.02409 -0.40324 C 0.02747 -0.40694 0.03034 -0.41181 0.03372 -0.41551 C 0.04049 -0.42361 0.04726 -0.43148 0.05455 -0.43796 C 0.05976 -0.44282 0.07057 -0.45833 0.07539 -0.45995 C 0.08476 -0.46343 0.0944 -0.47037 0.10325 -0.47731 C 0.10677 -0.48032 0.11159 -0.48773 0.11575 -0.48958 C 0.122 -0.49282 0.12851 -0.49514 0.13515 -0.49699 C 0.14427 -0.49954 0.16289 -0.5044 0.16289 -0.50417 C 0.1707 -0.51111 0.17929 -0.51759 0.18789 -0.52176 C 0.20117 -0.53727 0.21836 -0.53565 0.23372 -0.53889 C 0.25807 -0.54329 0.28294 -0.55046 0.30742 -0.5537 C 0.31054 -0.5544 0.31393 -0.5544 0.31705 -0.55625 C 0.31862 -0.55694 0.31953 -0.56042 0.32122 -0.56111 C 0.32565 -0.56273 0.33047 -0.56273 0.33515 -0.56366 C 0.36406 -0.57801 0.39401 -0.58287 0.42409 -0.58588 C 0.42591 -0.58657 0.4276 -0.5875 0.42955 -0.58843 C 0.43177 -0.58912 0.43424 -0.58958 0.43659 -0.59074 C 0.43789 -0.5912 0.43932 -0.5919 0.44075 -0.59329 C 0.44219 -0.59444 0.44323 -0.59722 0.44492 -0.59815 C 0.44791 -0.59977 0.4513 -0.59977 0.45455 -0.60069 C 0.46849 -0.60903 0.48294 -0.61296 0.49765 -0.61551 C 0.53099 -0.65231 0.52265 -0.63032 0.59205 -0.63032 L 0.58372 -0.38102 " pathEditMode="relative" rAng="0" ptsTypes="ffffffffffffffffffffffffffffAA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-32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8854 -0.02292 C -0.08919 -0.05024 -0.08737 -0.09375 -0.09271 -0.12408 C -0.0918 -0.14561 -0.09167 -0.16713 -0.08997 -0.1882 C -0.08815 -0.21204 -0.08203 -0.23982 -0.07747 -0.26227 C -0.07552 -0.27223 -0.06745 -0.32477 -0.05938 -0.33635 C -0.04662 -0.35486 -0.03281 -0.36991 -0.01914 -0.38588 C -0.01328 -0.39306 -0.00925 -0.40232 -0.00247 -0.40811 C 0.00065 -0.41111 0.00417 -0.4125 0.00729 -0.41551 C 0.01068 -0.41922 0.01354 -0.42408 0.01693 -0.42778 C 0.0237 -0.43588 0.03047 -0.44375 0.03776 -0.45024 C 0.04297 -0.4551 0.05378 -0.47061 0.05859 -0.47223 C 0.06797 -0.4757 0.0776 -0.48264 0.08646 -0.48959 C 0.08997 -0.4926 0.09479 -0.5 0.09896 -0.50186 C 0.10521 -0.5051 0.11172 -0.50741 0.11836 -0.50926 C 0.12747 -0.51181 0.14609 -0.51667 0.14609 -0.51644 C 0.15391 -0.52338 0.1625 -0.52986 0.17109 -0.53403 C 0.18437 -0.54954 0.20156 -0.54792 0.21693 -0.55116 C 0.24128 -0.55556 0.26615 -0.56274 0.29062 -0.56598 C 0.29375 -0.56667 0.29713 -0.56667 0.30026 -0.56852 C 0.30182 -0.56922 0.30273 -0.57269 0.30443 -0.57338 C 0.30885 -0.575 0.31367 -0.575 0.31836 -0.57593 C 0.34726 -0.59028 0.37721 -0.59514 0.40729 -0.59815 C 0.40911 -0.59885 0.41081 -0.59977 0.41276 -0.6007 C 0.41497 -0.60139 0.41745 -0.60186 0.41979 -0.60301 C 0.42109 -0.60348 0.42253 -0.60417 0.42396 -0.60556 C 0.42539 -0.60672 0.42643 -0.60949 0.42812 -0.61042 C 0.43112 -0.61204 0.4345 -0.61204 0.43776 -0.61297 C 0.45169 -0.6213 0.46615 -0.62524 0.48086 -0.62778 C 0.51419 -0.66459 0.50586 -0.6426 0.57526 -0.6426 L 0.56693 -0.39329 " pathEditMode="relative" rAng="0" ptsTypes="ffffffffffffffffffffffffffff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-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495 0.03542 C -0.01315 0.03912 -0.02005 0.0456 -0.02787 0.05023 C -0.03607 0.07199 -0.03698 0.09606 -0.04037 0.1206 C -0.04584 0.15926 -0.04662 0.14398 -0.04662 0.18727 L -0.02995 1.03542 " pathEditMode="relative" ptsTypes="fffAA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22222E-6 C -0.01002 0.00903 -0.01419 0.01759 -0.02083 0.03334 C -0.02226 0.04584 -0.02369 0.0581 -0.025 0.07037 C -0.02578 0.07662 -0.02708 0.08889 -0.02708 0.08912 C -0.02955 0.16898 -0.02916 0.13565 -0.02916 0.18889 L -0.02291 0.97037 " pathEditMode="relative" rAng="0" ptsTypes="ffffAA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48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041 -4.44444E-6 C 0.00898 0.0125 0.00807 0.025 0.00625 0.03704 C 0.00468 0.0463 0.00156 0.05417 3.125E-6 0.06297 C -0.00899 0.18982 3.125E-6 0.31737 3.125E-6 0.44445 " pathEditMode="relative" rAng="0" ptsTypes="fffA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22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-0.01852 C -0.0039 0.00879 -0.0164 0.03403 -0.01666 0.06319 C -0.01731 0.11736 -0.01666 0.17153 -0.01666 0.22592 " pathEditMode="relative" rAng="0" ptsTypes="ffA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1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9" grpId="0"/>
      <p:bldP spid="20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Initiation</a:t>
            </a:r>
            <a:r>
              <a:rPr lang="en-US" dirty="0"/>
              <a:t>; crack Ampoule </a:t>
            </a:r>
            <a:r>
              <a:rPr lang="en-US" dirty="0" smtClean="0"/>
              <a:t>A – A+1</a:t>
            </a:r>
          </a:p>
          <a:p>
            <a:pPr>
              <a:buFont typeface="Arial"/>
              <a:buChar char="•"/>
            </a:pPr>
            <a:r>
              <a:rPr lang="en-US" dirty="0" smtClean="0"/>
              <a:t> Termination</a:t>
            </a:r>
            <a:r>
              <a:rPr lang="en-US" dirty="0"/>
              <a:t>; </a:t>
            </a:r>
            <a:r>
              <a:rPr lang="en-US" dirty="0" smtClean="0"/>
              <a:t>crack Ampoule </a:t>
            </a:r>
            <a:r>
              <a:rPr lang="en-US" dirty="0" smtClean="0"/>
              <a:t>B – A+3</a:t>
            </a:r>
          </a:p>
          <a:p>
            <a:pPr>
              <a:buFont typeface="Arial"/>
              <a:buChar char="•"/>
            </a:pPr>
            <a:r>
              <a:rPr lang="en-US" dirty="0" smtClean="0"/>
              <a:t>Upon return to earth: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Samples from flight and home combined </a:t>
            </a:r>
            <a:r>
              <a:rPr lang="en-US" dirty="0" smtClean="0"/>
              <a:t>with </a:t>
            </a:r>
            <a:r>
              <a:rPr lang="en-US" dirty="0" err="1" smtClean="0"/>
              <a:t>isoleucine</a:t>
            </a:r>
            <a:r>
              <a:rPr lang="en-US" dirty="0" smtClean="0"/>
              <a:t> </a:t>
            </a:r>
            <a:r>
              <a:rPr lang="en-US" dirty="0" smtClean="0"/>
              <a:t>to initiate growth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Plated on agar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Allowed to reproduce overnight at 37°C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8358" y="5303301"/>
            <a:ext cx="1061508" cy="120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7276252" y="4131734"/>
            <a:ext cx="2324948" cy="232494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/>
          <a:effectLst>
            <a:innerShdw blurRad="63500" dist="50800" dir="81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Oval 5"/>
          <p:cNvSpPr/>
          <p:nvPr/>
        </p:nvSpPr>
        <p:spPr>
          <a:xfrm>
            <a:off x="12618720" y="3073400"/>
            <a:ext cx="474133" cy="4741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r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Oval 8"/>
          <p:cNvSpPr/>
          <p:nvPr/>
        </p:nvSpPr>
        <p:spPr>
          <a:xfrm>
            <a:off x="1180278" y="6239359"/>
            <a:ext cx="224992" cy="161451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Oval 9"/>
          <p:cNvSpPr/>
          <p:nvPr/>
        </p:nvSpPr>
        <p:spPr>
          <a:xfrm>
            <a:off x="1332678" y="6391759"/>
            <a:ext cx="224992" cy="161451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Oval 10"/>
          <p:cNvSpPr/>
          <p:nvPr/>
        </p:nvSpPr>
        <p:spPr>
          <a:xfrm>
            <a:off x="1400412" y="6120826"/>
            <a:ext cx="224992" cy="161451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Oval 11"/>
          <p:cNvSpPr/>
          <p:nvPr/>
        </p:nvSpPr>
        <p:spPr>
          <a:xfrm>
            <a:off x="1163345" y="6002292"/>
            <a:ext cx="224992" cy="161451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Oval 12"/>
          <p:cNvSpPr/>
          <p:nvPr/>
        </p:nvSpPr>
        <p:spPr>
          <a:xfrm>
            <a:off x="1468145" y="6239359"/>
            <a:ext cx="224992" cy="161451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ounded Rectangle 13"/>
          <p:cNvSpPr/>
          <p:nvPr/>
        </p:nvSpPr>
        <p:spPr>
          <a:xfrm>
            <a:off x="2399453" y="6192520"/>
            <a:ext cx="242147" cy="24214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ounded Rectangle 14"/>
          <p:cNvSpPr/>
          <p:nvPr/>
        </p:nvSpPr>
        <p:spPr>
          <a:xfrm>
            <a:off x="2551853" y="6344920"/>
            <a:ext cx="242147" cy="24214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ounded Rectangle 15"/>
          <p:cNvSpPr/>
          <p:nvPr/>
        </p:nvSpPr>
        <p:spPr>
          <a:xfrm>
            <a:off x="2721186" y="6124786"/>
            <a:ext cx="242147" cy="24214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ounded Rectangle 16"/>
          <p:cNvSpPr/>
          <p:nvPr/>
        </p:nvSpPr>
        <p:spPr>
          <a:xfrm>
            <a:off x="2484120" y="6023187"/>
            <a:ext cx="242147" cy="24214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8199120" y="7264400"/>
            <a:ext cx="474133" cy="4741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r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Oval 21"/>
          <p:cNvSpPr/>
          <p:nvPr/>
        </p:nvSpPr>
        <p:spPr>
          <a:xfrm>
            <a:off x="8757920" y="-812800"/>
            <a:ext cx="474133" cy="4741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r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TextBox 22"/>
          <p:cNvSpPr txBox="1"/>
          <p:nvPr/>
        </p:nvSpPr>
        <p:spPr>
          <a:xfrm>
            <a:off x="626533" y="5486398"/>
            <a:ext cx="164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Gill Sans Light"/>
                <a:cs typeface="Gill Sans Light"/>
              </a:rPr>
              <a:t>P. </a:t>
            </a:r>
            <a:r>
              <a:rPr lang="en-US" i="1" dirty="0" err="1" smtClean="0">
                <a:latin typeface="Gill Sans Light"/>
                <a:cs typeface="Gill Sans Light"/>
              </a:rPr>
              <a:t>aeruginosa</a:t>
            </a:r>
            <a:endParaRPr lang="en-US" i="1" dirty="0">
              <a:latin typeface="Gill Sans Light"/>
              <a:cs typeface="Gill Sans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82800" y="5486398"/>
            <a:ext cx="164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Gill Sans Light"/>
                <a:cs typeface="Gill Sans Light"/>
              </a:rPr>
              <a:t>Isoleucine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685487" y="5970601"/>
            <a:ext cx="1545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Antibiotic discs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133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39 -0.0125 0.00052 -0.02477 0.00143 -0.03704 C 0.00195 -0.0463 0.00586 -0.05417 0.00833 -0.06158 C 0.01133 -0.07107 0.01354 -0.08241 0.01666 -0.09121 C 0.02044 -0.10232 0.02734 -0.11111 0.03203 -0.12084 C 0.03463 -0.12662 0.04101 -0.14491 0.04583 -0.15047 C 0.0526 -0.15857 0.06354 -0.15996 0.06953 -0.17037 C 0.07487 -0.18009 0.08112 -0.18241 0.0875 -0.19005 C 0.08997 -0.19329 0.09739 -0.20648 0.10286 -0.20741 C 0.12148 -0.21111 0.13971 -0.21204 0.15833 -0.21713 C 0.16484 -0.2213 0.17083 -0.22292 0.17786 -0.22454 C 0.20442 -0.22315 0.22695 -0.21829 0.25286 -0.21482 C 0.25794 -0.21181 0.25833 -0.21366 0.25416 -0.20972 L 0.25143 0.00254 " pathEditMode="relative" ptsTypes="ffffffffffff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2708 C 0.00039 -0.03958 0.00052 -0.05185 0.00143 -0.06412 C 0.00195 -0.07338 0.00586 -0.08125 0.00833 -0.08866 C 0.01133 -0.09815 0.01354 -0.10949 0.01667 -0.11829 C 0.02044 -0.1294 0.02734 -0.13819 0.03203 -0.14792 C 0.03464 -0.1537 0.04102 -0.17199 0.04583 -0.17755 C 0.0526 -0.18565 0.06354 -0.18704 0.06953 -0.19745 C 0.07487 -0.20718 0.08112 -0.20949 0.0875 -0.21713 C 0.08997 -0.22037 0.0974 -0.23356 0.10286 -0.23449 C 0.12148 -0.23819 0.13971 -0.23912 0.15833 -0.24421 C 0.16484 -0.24838 0.17083 -0.25 0.17786 -0.25162 C 0.20443 -0.25023 0.22695 -0.24537 0.25286 -0.2419 C 0.25794 -0.23889 0.25833 -0.24074 0.25417 -0.23681 L 0.25143 -0.02454 " pathEditMode="relative" rAng="0" ptsTypes="ffffffffffff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" y="-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39 -0.0125 0.00052 -0.02477 0.00143 -0.03704 C 0.00195 -0.0463 0.00586 -0.05417 0.00833 -0.06158 C 0.01133 -0.07107 0.01354 -0.08241 0.01666 -0.09121 C 0.02044 -0.10232 0.02734 -0.11111 0.03203 -0.12084 C 0.03463 -0.12662 0.04101 -0.14491 0.04583 -0.15047 C 0.0526 -0.15857 0.06354 -0.15996 0.06953 -0.17037 C 0.07487 -0.18009 0.08112 -0.18241 0.0875 -0.19005 C 0.08997 -0.19329 0.09739 -0.20648 0.10286 -0.20741 C 0.12148 -0.21111 0.13971 -0.21204 0.15833 -0.21713 C 0.16484 -0.2213 0.17083 -0.22292 0.17786 -0.22454 C 0.20442 -0.22315 0.22695 -0.21829 0.25286 -0.21482 C 0.25794 -0.21181 0.25833 -0.21366 0.25416 -0.20972 L 0.25143 0.00254 " pathEditMode="relative" ptsTypes="ffffffffffffAA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39 -0.0125 0.00052 -0.02477 0.00143 -0.03704 C 0.00195 -0.0463 0.00586 -0.05417 0.00833 -0.06158 C 0.01133 -0.07107 0.01354 -0.08241 0.01666 -0.09121 C 0.02044 -0.10232 0.02734 -0.11111 0.03203 -0.12084 C 0.03463 -0.12662 0.04101 -0.14491 0.04583 -0.15047 C 0.0526 -0.15857 0.06354 -0.15996 0.06953 -0.17037 C 0.07487 -0.18009 0.08112 -0.18241 0.0875 -0.19005 C 0.08997 -0.19329 0.09739 -0.20648 0.10286 -0.20741 C 0.12148 -0.21111 0.13971 -0.21204 0.15833 -0.21713 C 0.16484 -0.2213 0.17083 -0.22292 0.17786 -0.22454 C 0.20442 -0.22315 0.22695 -0.21829 0.25286 -0.21482 C 0.25794 -0.21181 0.25833 -0.21366 0.25416 -0.20972 L 0.25143 0.00254 " pathEditMode="relative" ptsTypes="ffffffffffffAA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39 -0.0125 0.00052 -0.02477 0.00143 -0.03704 C 0.00195 -0.0463 0.00586 -0.05417 0.00833 -0.06158 C 0.01133 -0.07107 0.01354 -0.08241 0.01666 -0.09121 C 0.02044 -0.10232 0.02734 -0.11111 0.03203 -0.12084 C 0.03463 -0.12662 0.04101 -0.14491 0.04583 -0.15047 C 0.0526 -0.15857 0.06354 -0.15996 0.06953 -0.17037 C 0.07487 -0.18009 0.08112 -0.18241 0.0875 -0.19005 C 0.08997 -0.19329 0.09739 -0.20648 0.10286 -0.20741 C 0.12148 -0.21111 0.13971 -0.21204 0.15833 -0.21713 C 0.16484 -0.2213 0.17083 -0.22292 0.17786 -0.22454 C 0.20442 -0.22315 0.22695 -0.21829 0.25286 -0.21482 C 0.25794 -0.21181 0.25833 -0.21366 0.25416 -0.20972 L 0.25143 0.00254 " pathEditMode="relative" ptsTypes="ffffffffffffAA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4676 C 0.00052 -0.07407 -0.00221 -0.10949 0.0056 -0.13565 C 0.00456 -0.13819 0.00234 -0.14028 0.00274 -0.14305 C 0.00287 -0.14467 0.01094 -0.16481 0.0125 -0.16782 C 0.0168 -0.17708 0.02227 -0.1919 0.02917 -0.19491 C 0.04154 -0.20069 0.03659 -0.19815 0.0444 -0.20231 C 0.05313 -0.21805 0.04375 -0.20347 0.07083 -0.20972 C 0.0737 -0.21041 0.07617 -0.21481 0.07917 -0.21481 C 0.09766 -0.21481 0.11615 -0.21481 0.13477 -0.21481 L 0.1319 -0.01227 " pathEditMode="relative" rAng="0" ptsTypes="ffffffff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-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5439 C 0.00052 -0.08171 -0.00221 -0.11713 0.0056 -0.14328 C 0.00456 -0.14583 0.00234 -0.14791 0.00274 -0.15069 C 0.00287 -0.15231 0.01094 -0.17245 0.0125 -0.17546 C 0.0168 -0.18472 0.02227 -0.19953 0.02917 -0.20254 C 0.04154 -0.20833 0.03659 -0.20578 0.0444 -0.20995 C 0.05313 -0.22569 0.04375 -0.21111 0.07083 -0.21736 C 0.0737 -0.21805 0.07617 -0.22245 0.07917 -0.22245 C 0.09766 -0.22245 0.11615 -0.22245 0.13477 -0.22245 L 0.1319 -0.0199 " pathEditMode="relative" rAng="0" ptsTypes="ffffffffAA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-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2477 C 0.00052 -0.05209 -0.00221 -0.0875 0.0056 -0.11366 C 0.00456 -0.11621 0.00235 -0.11829 0.00274 -0.12107 C 0.00287 -0.12269 0.01094 -0.14283 0.0125 -0.14584 C 0.0168 -0.15509 0.02227 -0.16991 0.02917 -0.17292 C 0.04154 -0.17871 0.03659 -0.17616 0.0444 -0.18033 C 0.05313 -0.19607 0.04375 -0.18148 0.07084 -0.18773 C 0.0737 -0.18843 0.07617 -0.19283 0.07917 -0.19283 C 0.09766 -0.19283 0.11615 -0.19283 0.13477 -0.19283 L 0.1319 0.00972 " pathEditMode="relative" rAng="0" ptsTypes="ffffffffAA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-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2732 -0.00221 -0.06273 0.0056 -0.08889 C 0.00456 -0.09144 0.00235 -0.09352 0.00274 -0.0963 C 0.00287 -0.09792 0.01094 -0.11806 0.0125 -0.12107 C 0.0168 -0.13033 0.02227 -0.14514 0.02917 -0.14815 C 0.04154 -0.15394 0.03659 -0.15139 0.0444 -0.15556 C 0.05313 -0.1713 0.04375 -0.15672 0.07084 -0.16297 C 0.0737 -0.16366 0.07618 -0.16806 0.07917 -0.16806 C 0.09766 -0.16806 0.11615 -0.16806 0.13477 -0.16806 L 0.1319 0.03449 " pathEditMode="relative" ptsTypes="ffffffffAA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34 0.01343 L 0.53268 -0.1766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" y="-9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28 -0.01875 L 0.44349 -0.0826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" y="-3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078 0.00347 L 0.46953 -0.2187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" y="-11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75 0.02824 L 0.51771 -0.0291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" y="-2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93 -0.01967 L 0.57122 -0.18264 " pathEditMode="relative" ptsTypes="AA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74 0.00254 L 0.48815 -0.12338 " pathEditMode="relative" ptsTypes="AA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43 0.00255 L 0.64622 -0.17523 " pathEditMode="relative" ptsTypes="AA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273 0.03703 L 0.65585 -0.0463 " pathEditMode="relative" ptsTypes="AA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34 0.0199 L 0.58438 -0.22825 " pathEditMode="relative" ptsTypes="AA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00208 -0.21852 " pathEditMode="relative" ptsTypes="AA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31667 0.24444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" y="12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1 0.7963 " pathEditMode="relative" ptsTypes="AA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5567583"/>
              </p:ext>
            </p:extLst>
          </p:nvPr>
        </p:nvGraphicFramePr>
        <p:xfrm>
          <a:off x="863601" y="220133"/>
          <a:ext cx="11988798" cy="635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 rot="10800000">
            <a:off x="426617" y="1505050"/>
            <a:ext cx="492443" cy="35410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Zone of Inhibition (</a:t>
            </a:r>
            <a:r>
              <a:rPr lang="en-US" sz="2000" dirty="0" smtClean="0">
                <a:latin typeface="Gill Sans Light"/>
                <a:cs typeface="Gill Sans Light"/>
              </a:rPr>
              <a:t>mm)</a:t>
            </a:r>
            <a:endParaRPr lang="en-US" sz="2000" dirty="0"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 smtClean="0"/>
              <a:t>Analysis/Conclusion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i="1" dirty="0" smtClean="0"/>
              <a:t> P</a:t>
            </a:r>
            <a:r>
              <a:rPr lang="en-US" i="1" dirty="0"/>
              <a:t>. </a:t>
            </a:r>
            <a:r>
              <a:rPr lang="en-US" i="1" dirty="0" err="1"/>
              <a:t>aeruginosa</a:t>
            </a:r>
            <a:r>
              <a:rPr lang="en-US" i="1" dirty="0"/>
              <a:t> </a:t>
            </a:r>
            <a:r>
              <a:rPr lang="en-US" dirty="0" smtClean="0"/>
              <a:t>is: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More resistant to streptomycin and gentamicin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Less resistant to ciprofloxacin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Remained </a:t>
            </a:r>
            <a:r>
              <a:rPr lang="en-US" dirty="0" smtClean="0"/>
              <a:t>resistant to ampicillin (ground and flight)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Inaccuracies</a:t>
            </a:r>
            <a:r>
              <a:rPr lang="en-US" dirty="0" smtClean="0"/>
              <a:t> </a:t>
            </a:r>
            <a:r>
              <a:rPr lang="en-US" dirty="0" smtClean="0"/>
              <a:t>due to: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 mishap in experiment procedures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Broken Teflon tube</a:t>
            </a:r>
          </a:p>
          <a:p>
            <a:pPr>
              <a:buFont typeface="Arial"/>
              <a:buChar char="•"/>
            </a:pPr>
            <a:r>
              <a:rPr lang="en-US" dirty="0" smtClean="0"/>
              <a:t> Microgravity </a:t>
            </a:r>
            <a:r>
              <a:rPr lang="en-US" dirty="0"/>
              <a:t>aids the growth of </a:t>
            </a:r>
            <a:r>
              <a:rPr lang="en-US" i="1" dirty="0"/>
              <a:t>P. </a:t>
            </a:r>
            <a:r>
              <a:rPr lang="en-US" i="1" dirty="0" err="1" smtClean="0"/>
              <a:t>aeruginosa</a:t>
            </a:r>
            <a:endParaRPr lang="en-US" i="1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Allows for suspension in growth medium</a:t>
            </a:r>
            <a:endParaRPr lang="en-US" dirty="0"/>
          </a:p>
        </p:txBody>
      </p:sp>
      <p:pic>
        <p:nvPicPr>
          <p:cNvPr id="4" name="Picture 3" descr="Flight Plat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02368">
            <a:off x="7224973" y="1403719"/>
            <a:ext cx="5152419" cy="5872030"/>
          </a:xfrm>
          <a:prstGeom prst="rect">
            <a:avLst/>
          </a:prstGeom>
          <a:effectLst>
            <a:outerShdw blurRad="50800" dist="38100" dir="10800000" algn="l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613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3032</TotalTime>
  <Words>336</Words>
  <Application>Microsoft Macintosh PowerPoint</Application>
  <PresentationFormat>Custom</PresentationFormat>
  <Paragraphs>71</Paragraphs>
  <Slides>11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Integral</vt:lpstr>
      <vt:lpstr>Slide 1</vt:lpstr>
      <vt:lpstr>Background</vt:lpstr>
      <vt:lpstr>Pseudomonas aeruginosa </vt:lpstr>
      <vt:lpstr>Slide 4</vt:lpstr>
      <vt:lpstr>Materials</vt:lpstr>
      <vt:lpstr>Assembly procedures</vt:lpstr>
      <vt:lpstr>Experiment procedures</vt:lpstr>
      <vt:lpstr>Slide 8</vt:lpstr>
      <vt:lpstr>Analysis/Conclusion </vt:lpstr>
      <vt:lpstr>Further steps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Microgravity on the Antibiotic Resistance of P. aeruginosa</dc:title>
  <dc:creator>Jennifer Jiang</dc:creator>
  <cp:lastModifiedBy>Annie Surman</cp:lastModifiedBy>
  <cp:revision>26</cp:revision>
  <dcterms:created xsi:type="dcterms:W3CDTF">2013-06-18T22:27:44Z</dcterms:created>
  <dcterms:modified xsi:type="dcterms:W3CDTF">2013-06-20T19:06:20Z</dcterms:modified>
</cp:coreProperties>
</file>